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576" r:id="rId3"/>
    <p:sldId id="511" r:id="rId4"/>
    <p:sldId id="569" r:id="rId5"/>
    <p:sldId id="570" r:id="rId6"/>
    <p:sldId id="581" r:id="rId7"/>
    <p:sldId id="563" r:id="rId8"/>
    <p:sldId id="577" r:id="rId9"/>
    <p:sldId id="579" r:id="rId10"/>
    <p:sldId id="580" r:id="rId11"/>
    <p:sldId id="564" r:id="rId12"/>
    <p:sldId id="572" r:id="rId13"/>
    <p:sldId id="560" r:id="rId14"/>
    <p:sldId id="5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AD"/>
    <a:srgbClr val="0326BD"/>
    <a:srgbClr val="0A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90F1-11D0-4D63-AFF2-E1FF80C5AAB3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7F37B-FD99-473B-BB33-E798818F9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5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0874-B540-4538-9EAF-A7958100181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39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8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4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2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34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1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10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8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19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37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9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47CE-9576-4907-AD20-DFA265C8998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friend.tistory.com/380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3076" y="179557"/>
            <a:ext cx="9727324" cy="1671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회귀분석 복습 </a:t>
            </a:r>
            <a:r>
              <a:rPr lang="en-US" altLang="ko-KR" sz="3200" dirty="0"/>
              <a:t>&amp; </a:t>
            </a:r>
            <a:r>
              <a:rPr lang="ko-KR" altLang="en-US" sz="3200" dirty="0"/>
              <a:t>주성분 분석 소개</a:t>
            </a:r>
            <a:r>
              <a:rPr lang="ko-KR" altLang="en-US" sz="2800" dirty="0"/>
              <a:t>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400" b="1" dirty="0"/>
              <a:t>11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9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(</a:t>
            </a:r>
            <a:r>
              <a:rPr lang="ko-KR" altLang="en-US" sz="2400" b="1" dirty="0" smtClean="0"/>
              <a:t>월요일 강의 </a:t>
            </a:r>
            <a:r>
              <a:rPr lang="en-US" altLang="ko-KR" sz="2400" b="1" dirty="0" smtClean="0"/>
              <a:t>2) </a:t>
            </a:r>
            <a:r>
              <a:rPr lang="en-US" altLang="ko-KR" sz="2400" dirty="0"/>
              <a:t>~ 11</a:t>
            </a:r>
            <a:r>
              <a:rPr lang="ko-KR" altLang="en-US" sz="2400" dirty="0"/>
              <a:t>월 </a:t>
            </a:r>
            <a:r>
              <a:rPr lang="en-US" altLang="ko-KR" sz="2400" dirty="0"/>
              <a:t>18</a:t>
            </a:r>
            <a:r>
              <a:rPr lang="ko-KR" altLang="en-US" sz="2400" dirty="0"/>
              <a:t>일 </a:t>
            </a:r>
            <a:r>
              <a:rPr lang="en-US" altLang="ko-KR" sz="2400" dirty="0"/>
              <a:t>(</a:t>
            </a:r>
            <a:r>
              <a:rPr lang="ko-KR" altLang="en-US" sz="2400" dirty="0"/>
              <a:t>다음주 수요일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50" y="2442307"/>
            <a:ext cx="9144000" cy="4058888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kumimoji="0" lang="ko-KR" altLang="en-US" sz="22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선형 회귀</a:t>
            </a:r>
            <a:r>
              <a:rPr lang="ko-KR" altLang="en-US" sz="2200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분석</a:t>
            </a:r>
            <a:r>
              <a:rPr lang="en-US" altLang="ko-KR" sz="2200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200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복습</a:t>
            </a:r>
            <a:endParaRPr kumimoji="0" lang="en-US" altLang="ko-KR" sz="220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.1.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최근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40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년 동안 온난화 패턴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1.2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파이썬 회귀분석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&amp;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유의성 검정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 </a:t>
            </a:r>
            <a:r>
              <a:rPr lang="ko-KR" altLang="en-US" sz="2200" b="1" u="sng" dirty="0"/>
              <a:t>주성분 분석 소개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2.1. </a:t>
            </a:r>
            <a:r>
              <a:rPr lang="ko-KR" altLang="en-US" sz="2000" b="1" dirty="0"/>
              <a:t>선형대수학 </a:t>
            </a:r>
            <a:r>
              <a:rPr lang="en-US" altLang="ko-KR" sz="2000" b="1" dirty="0"/>
              <a:t>(Eigenvalue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Eigenvector)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2.2 </a:t>
            </a:r>
            <a:r>
              <a:rPr lang="ko-KR" altLang="en-US" sz="2000" dirty="0"/>
              <a:t>파이썬 주성분 분석 실습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1313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65505" y="2853326"/>
            <a:ext cx="4666558" cy="3728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&gt;&gt;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np.linalg.eig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A 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array( [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3., -1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.]),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array( [ [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0.70, -0.70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],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[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0.70,   0.70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] ] )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kumimoji="0" lang="nn-NO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3F3A9F-7FA8-49BD-B077-55D4683D13D5}"/>
              </a:ext>
            </a:extLst>
          </p:cNvPr>
          <p:cNvSpPr/>
          <p:nvPr/>
        </p:nvSpPr>
        <p:spPr>
          <a:xfrm>
            <a:off x="1265505" y="518890"/>
            <a:ext cx="4359324" cy="172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&gt;&gt;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A=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np.array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[ [1,2], [2,1] ] )</a:t>
            </a:r>
            <a:endParaRPr kumimoji="0" lang="pt-B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&gt;&gt;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array([ [1, 2],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[2, </a:t>
            </a: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] ] )</a:t>
            </a:r>
            <a:endParaRPr kumimoji="0" lang="pt-B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804013" y="4452692"/>
                <a:ext cx="9986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13" y="4452692"/>
                <a:ext cx="998671" cy="400110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804013" y="5424872"/>
                <a:ext cx="1385507" cy="60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13" y="5424872"/>
                <a:ext cx="1385507" cy="60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797405" y="4452692"/>
                <a:ext cx="11969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405" y="4452692"/>
                <a:ext cx="1196994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797405" y="5424872"/>
                <a:ext cx="1583831" cy="60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405" y="5424872"/>
                <a:ext cx="1583831" cy="605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44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1431" y="817479"/>
            <a:ext cx="3194709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&gt;&gt;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np.linalg.eig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A 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array( [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3., -1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.]),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array( [ [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0.70, -0.70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],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[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0.70,   0.70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] ] )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kumimoji="0" lang="nn-NO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7CE1998-91A5-452B-9AB0-A531DD6E3788}"/>
                  </a:ext>
                </a:extLst>
              </p:cNvPr>
              <p:cNvSpPr/>
              <p:nvPr/>
            </p:nvSpPr>
            <p:spPr>
              <a:xfrm>
                <a:off x="4687772" y="4603615"/>
                <a:ext cx="4795031" cy="1898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ko-KR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altLang="ko-KR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n-US" altLang="ko-K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 </m:t>
                    </m:r>
                    <m:r>
                      <a:rPr kumimoji="0" lang="en-US" altLang="ko-KR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ko-KR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3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ko-KR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</m:oMath>
                </a14:m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        </a:t>
                </a:r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(PC1)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22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ko-KR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altLang="ko-KR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n-US" altLang="ko-KR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 </m:t>
                    </m:r>
                    <m:r>
                      <a:rPr kumimoji="0" lang="en-US" altLang="ko-KR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ko-KR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ko-KR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</m:oMath>
                </a14:m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     </a:t>
                </a:r>
                <a:r>
                  <a:rPr kumimoji="0" lang="en-US" altLang="ko-K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(PC2)</a:t>
                </a: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7CE1998-91A5-452B-9AB0-A531DD6E37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772" y="4603615"/>
                <a:ext cx="4795031" cy="18984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2A7A76-59B5-4EA5-8153-6C78D924174E}"/>
                  </a:ext>
                </a:extLst>
              </p:cNvPr>
              <p:cNvSpPr/>
              <p:nvPr/>
            </p:nvSpPr>
            <p:spPr>
              <a:xfrm>
                <a:off x="750498" y="5033733"/>
                <a:ext cx="3234603" cy="662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ko-KR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2A7A76-59B5-4EA5-8153-6C78D9241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8" y="5033733"/>
                <a:ext cx="3234603" cy="662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1038F0-427B-48BE-B85A-58AB7020BAE4}"/>
              </a:ext>
            </a:extLst>
          </p:cNvPr>
          <p:cNvGrpSpPr/>
          <p:nvPr/>
        </p:nvGrpSpPr>
        <p:grpSpPr>
          <a:xfrm>
            <a:off x="5123307" y="553128"/>
            <a:ext cx="5965107" cy="3266985"/>
            <a:chOff x="5123307" y="553128"/>
            <a:chExt cx="5965107" cy="32669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0E4F28-C243-4BE3-BBE5-93BBADCF507E}"/>
                </a:ext>
              </a:extLst>
            </p:cNvPr>
            <p:cNvSpPr txBox="1"/>
            <p:nvPr/>
          </p:nvSpPr>
          <p:spPr>
            <a:xfrm>
              <a:off x="9631724" y="1432154"/>
              <a:ext cx="7147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(PC1)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5749271-A53B-4AFB-83E3-9F200CF67131}"/>
                </a:ext>
              </a:extLst>
            </p:cNvPr>
            <p:cNvGrpSpPr/>
            <p:nvPr/>
          </p:nvGrpSpPr>
          <p:grpSpPr>
            <a:xfrm>
              <a:off x="5123307" y="553128"/>
              <a:ext cx="5965107" cy="3266985"/>
              <a:chOff x="4503196" y="529045"/>
              <a:chExt cx="5965107" cy="3266985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1F849A5-032A-460B-B9A8-62FC9122E98F}"/>
                  </a:ext>
                </a:extLst>
              </p:cNvPr>
              <p:cNvGrpSpPr/>
              <p:nvPr/>
            </p:nvGrpSpPr>
            <p:grpSpPr>
              <a:xfrm>
                <a:off x="6354532" y="529045"/>
                <a:ext cx="4113771" cy="3266985"/>
                <a:chOff x="7421579" y="3033021"/>
                <a:chExt cx="3681549" cy="2899954"/>
              </a:xfrm>
            </p:grpSpPr>
            <p:grpSp>
              <p:nvGrpSpPr>
                <p:cNvPr id="4" name="그룹 3"/>
                <p:cNvGrpSpPr/>
                <p:nvPr/>
              </p:nvGrpSpPr>
              <p:grpSpPr>
                <a:xfrm>
                  <a:off x="7421579" y="3033021"/>
                  <a:ext cx="3304903" cy="2899954"/>
                  <a:chOff x="7380514" y="3421904"/>
                  <a:chExt cx="3304903" cy="2899954"/>
                </a:xfrm>
              </p:grpSpPr>
              <p:cxnSp>
                <p:nvCxnSpPr>
                  <p:cNvPr id="5" name="직선 연결선 4"/>
                  <p:cNvCxnSpPr/>
                  <p:nvPr/>
                </p:nvCxnSpPr>
                <p:spPr>
                  <a:xfrm>
                    <a:off x="7380514" y="3421904"/>
                    <a:ext cx="1" cy="2899954"/>
                  </a:xfrm>
                  <a:prstGeom prst="line">
                    <a:avLst/>
                  </a:prstGeom>
                  <a:ln w="28575">
                    <a:solidFill>
                      <a:srgbClr val="1313A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7380514" y="6321858"/>
                    <a:ext cx="3017520" cy="0"/>
                  </a:xfrm>
                  <a:prstGeom prst="line">
                    <a:avLst/>
                  </a:prstGeom>
                  <a:ln w="28575">
                    <a:solidFill>
                      <a:srgbClr val="1313A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화살표 연결선 22"/>
                  <p:cNvCxnSpPr/>
                  <p:nvPr/>
                </p:nvCxnSpPr>
                <p:spPr>
                  <a:xfrm flipV="1">
                    <a:off x="7380514" y="3891210"/>
                    <a:ext cx="1110343" cy="243064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화살표 연결선 23"/>
                  <p:cNvCxnSpPr/>
                  <p:nvPr/>
                </p:nvCxnSpPr>
                <p:spPr>
                  <a:xfrm flipV="1">
                    <a:off x="7389222" y="5495023"/>
                    <a:ext cx="2342606" cy="79587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888583" y="5310357"/>
                    <a:ext cx="796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(2, 1)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8212183" y="3421904"/>
                    <a:ext cx="796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(1, 2)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5" name="직선 화살표 연결선 14"/>
                <p:cNvCxnSpPr/>
                <p:nvPr/>
              </p:nvCxnSpPr>
              <p:spPr>
                <a:xfrm flipV="1">
                  <a:off x="7445526" y="3835527"/>
                  <a:ext cx="2220688" cy="2047462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9670568" y="3450716"/>
                  <a:ext cx="1432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rPr>
                    <a:t>3*(0.7, 0.7)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4FF6EE89-1AAA-4420-AF9F-C9A5AE76FE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88244" y="2586419"/>
                <a:ext cx="871155" cy="117473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3765A8-8ED3-4275-8231-65FE9C8C2BF8}"/>
                  </a:ext>
                </a:extLst>
              </p:cNvPr>
              <p:cNvSpPr txBox="1"/>
              <p:nvPr/>
            </p:nvSpPr>
            <p:spPr>
              <a:xfrm>
                <a:off x="4503196" y="2152444"/>
                <a:ext cx="1321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-1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*(0.7, 0.7)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66D0CC-FA2C-474E-88B2-05AA5A9871DC}"/>
                  </a:ext>
                </a:extLst>
              </p:cNvPr>
              <p:cNvSpPr txBox="1"/>
              <p:nvPr/>
            </p:nvSpPr>
            <p:spPr>
              <a:xfrm>
                <a:off x="4645282" y="1658001"/>
                <a:ext cx="9371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(PC2)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79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5079"/>
            <a:ext cx="10972800" cy="96558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주성분 분석의 장</a:t>
            </a:r>
            <a:r>
              <a:rPr lang="en-US" altLang="ko-KR" sz="3000" dirty="0"/>
              <a:t>, </a:t>
            </a:r>
            <a:r>
              <a:rPr lang="ko-KR" altLang="en-US" sz="3000" dirty="0"/>
              <a:t>단점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86020" y="1589219"/>
            <a:ext cx="641995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장점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주성분 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 (PC1) 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경우 그 물리적인 의미가 명확한 경우가 많음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또한 </a:t>
            </a:r>
            <a:r>
              <a:rPr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PC1 </a:t>
            </a:r>
            <a:r>
              <a:rPr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예측에 활용할 수 있음</a:t>
            </a:r>
            <a:r>
              <a:rPr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단점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주성분 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 (PC2) 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부터는 해석하기 어려운 경우가 많음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PC1 </a:t>
            </a:r>
            <a:r>
              <a:rPr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과 </a:t>
            </a:r>
            <a:r>
              <a:rPr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‘</a:t>
            </a:r>
            <a:r>
              <a:rPr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직교</a:t>
            </a:r>
            <a:r>
              <a:rPr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’</a:t>
            </a:r>
            <a:r>
              <a:rPr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해야 한다는 제약</a:t>
            </a:r>
            <a:r>
              <a:rPr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A6A103-385C-4C35-9850-523F4254FE8F}"/>
              </a:ext>
            </a:extLst>
          </p:cNvPr>
          <p:cNvGrpSpPr/>
          <p:nvPr/>
        </p:nvGrpSpPr>
        <p:grpSpPr>
          <a:xfrm>
            <a:off x="3300248" y="3731173"/>
            <a:ext cx="5065987" cy="2748058"/>
            <a:chOff x="5123306" y="553128"/>
            <a:chExt cx="5965108" cy="326698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ECA9F4-DD43-4181-9715-6DE557670CCD}"/>
                </a:ext>
              </a:extLst>
            </p:cNvPr>
            <p:cNvSpPr txBox="1"/>
            <p:nvPr/>
          </p:nvSpPr>
          <p:spPr>
            <a:xfrm>
              <a:off x="9631724" y="1432154"/>
              <a:ext cx="1240699" cy="439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(PC1)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8EDBC0C-6EA5-4A61-A77F-13D0B48D9807}"/>
                </a:ext>
              </a:extLst>
            </p:cNvPr>
            <p:cNvGrpSpPr/>
            <p:nvPr/>
          </p:nvGrpSpPr>
          <p:grpSpPr>
            <a:xfrm>
              <a:off x="5123306" y="553128"/>
              <a:ext cx="5965108" cy="3266985"/>
              <a:chOff x="4503195" y="529045"/>
              <a:chExt cx="5965108" cy="3266985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97866F15-C015-4A87-A611-6C4614A40F90}"/>
                  </a:ext>
                </a:extLst>
              </p:cNvPr>
              <p:cNvGrpSpPr/>
              <p:nvPr/>
            </p:nvGrpSpPr>
            <p:grpSpPr>
              <a:xfrm>
                <a:off x="6354532" y="529045"/>
                <a:ext cx="4113771" cy="3266985"/>
                <a:chOff x="7421579" y="3033021"/>
                <a:chExt cx="3681549" cy="2899954"/>
              </a:xfrm>
            </p:grpSpPr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DC73B7FE-0720-4A7C-AA49-B25F0DE31D85}"/>
                    </a:ext>
                  </a:extLst>
                </p:cNvPr>
                <p:cNvGrpSpPr/>
                <p:nvPr/>
              </p:nvGrpSpPr>
              <p:grpSpPr>
                <a:xfrm>
                  <a:off x="7421579" y="3033021"/>
                  <a:ext cx="3304903" cy="2899954"/>
                  <a:chOff x="7380514" y="3421904"/>
                  <a:chExt cx="3304903" cy="2899954"/>
                </a:xfrm>
              </p:grpSpPr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F45CA9F4-4FB1-439B-829A-547301081AC1}"/>
                      </a:ext>
                    </a:extLst>
                  </p:cNvPr>
                  <p:cNvCxnSpPr/>
                  <p:nvPr/>
                </p:nvCxnSpPr>
                <p:spPr>
                  <a:xfrm>
                    <a:off x="7380514" y="3421904"/>
                    <a:ext cx="1" cy="2899954"/>
                  </a:xfrm>
                  <a:prstGeom prst="line">
                    <a:avLst/>
                  </a:prstGeom>
                  <a:ln w="28575">
                    <a:solidFill>
                      <a:srgbClr val="1313A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AD842D3B-B244-4962-AD9B-C3C8BB469EBF}"/>
                      </a:ext>
                    </a:extLst>
                  </p:cNvPr>
                  <p:cNvCxnSpPr/>
                  <p:nvPr/>
                </p:nvCxnSpPr>
                <p:spPr>
                  <a:xfrm>
                    <a:off x="7380514" y="6321858"/>
                    <a:ext cx="3017520" cy="0"/>
                  </a:xfrm>
                  <a:prstGeom prst="line">
                    <a:avLst/>
                  </a:prstGeom>
                  <a:ln w="28575">
                    <a:solidFill>
                      <a:srgbClr val="1313A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화살표 연결선 34">
                    <a:extLst>
                      <a:ext uri="{FF2B5EF4-FFF2-40B4-BE49-F238E27FC236}">
                        <a16:creationId xmlns:a16="http://schemas.microsoft.com/office/drawing/2014/main" id="{74EBF2E8-B7CE-4403-9E53-3ED0CA34066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80514" y="3891210"/>
                    <a:ext cx="1110343" cy="243064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E78B1DD5-1FEE-4A5F-A780-CB664489F79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89222" y="5495023"/>
                    <a:ext cx="2342606" cy="79587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2CAE3D8-4D0D-413A-B75D-79BC9355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9888583" y="5310357"/>
                    <a:ext cx="796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(2, 1)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461599A-879E-4224-8611-3459897F6E63}"/>
                      </a:ext>
                    </a:extLst>
                  </p:cNvPr>
                  <p:cNvSpPr txBox="1"/>
                  <p:nvPr/>
                </p:nvSpPr>
                <p:spPr>
                  <a:xfrm>
                    <a:off x="8212183" y="3421904"/>
                    <a:ext cx="796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(1, 2)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9FAB2FC4-8340-4082-A9A8-971E6FA63FAA}"/>
                    </a:ext>
                  </a:extLst>
                </p:cNvPr>
                <p:cNvCxnSpPr/>
                <p:nvPr/>
              </p:nvCxnSpPr>
              <p:spPr>
                <a:xfrm flipV="1">
                  <a:off x="7445526" y="3835527"/>
                  <a:ext cx="2220688" cy="2047462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D92ECC1-D38C-49DF-B38B-135D4CA3A6E7}"/>
                    </a:ext>
                  </a:extLst>
                </p:cNvPr>
                <p:cNvSpPr txBox="1"/>
                <p:nvPr/>
              </p:nvSpPr>
              <p:spPr>
                <a:xfrm>
                  <a:off x="9670568" y="3450716"/>
                  <a:ext cx="1432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rPr>
                    <a:t>3*(0.7, 0.7)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B0F316B0-C8C0-49AA-9C5B-CF63F906D2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88244" y="2586419"/>
                <a:ext cx="871155" cy="117473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129819-F1B1-416D-8791-59661AB16260}"/>
                  </a:ext>
                </a:extLst>
              </p:cNvPr>
              <p:cNvSpPr txBox="1"/>
              <p:nvPr/>
            </p:nvSpPr>
            <p:spPr>
              <a:xfrm>
                <a:off x="4503195" y="2152444"/>
                <a:ext cx="1676156" cy="4390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-1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*(0.7, 0.7)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C3F372-B4CB-41C0-BC6B-DE69531A00DC}"/>
                  </a:ext>
                </a:extLst>
              </p:cNvPr>
              <p:cNvSpPr txBox="1"/>
              <p:nvPr/>
            </p:nvSpPr>
            <p:spPr>
              <a:xfrm>
                <a:off x="4645282" y="1658001"/>
                <a:ext cx="9371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(PC2)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27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5079"/>
            <a:ext cx="10972800" cy="96558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파이썬 행렬</a:t>
            </a:r>
            <a:r>
              <a:rPr lang="en-US" altLang="ko-KR" sz="3000" dirty="0"/>
              <a:t>:  </a:t>
            </a:r>
            <a:r>
              <a:rPr lang="ko-KR" altLang="en-US" sz="3000" dirty="0"/>
              <a:t>선형대수 관련 함수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63726" y="1240662"/>
            <a:ext cx="41287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hlinkClick r:id="rId2"/>
              </a:rPr>
              <a:t>https://rfriend.tistory.com/380</a:t>
            </a:r>
            <a:r>
              <a:rPr kumimoji="0" lang="en-US" altLang="ko-KR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74096" y="5400917"/>
            <a:ext cx="57079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ko-KR" altLang="en-US" sz="2000" b="1" dirty="0" err="1" smtClean="0">
                <a:latin typeface="Dotum" panose="020B0600000101010101" pitchFamily="50" charset="-127"/>
                <a:ea typeface="Dotum" panose="020B0600000101010101" pitchFamily="50" charset="-127"/>
              </a:rPr>
              <a:t>고유값</a:t>
            </a:r>
            <a:r>
              <a:rPr lang="ko-KR" altLang="en-US" sz="2000" b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2000" b="1" dirty="0">
                <a:latin typeface="Dotum" panose="020B0600000101010101" pitchFamily="50" charset="-127"/>
                <a:ea typeface="Dotum" panose="020B0600000101010101" pitchFamily="50" charset="-127"/>
              </a:rPr>
              <a:t>(Eigenvalue), </a:t>
            </a:r>
            <a:r>
              <a:rPr lang="ko-KR" altLang="en-US" sz="2000" b="1" dirty="0">
                <a:latin typeface="Dotum" panose="020B0600000101010101" pitchFamily="50" charset="-127"/>
                <a:ea typeface="Dotum" panose="020B0600000101010101" pitchFamily="50" charset="-127"/>
              </a:rPr>
              <a:t>고유벡터 </a:t>
            </a:r>
            <a:r>
              <a:rPr lang="en-US" altLang="ko-KR" sz="2000" b="1" dirty="0">
                <a:latin typeface="Dotum" panose="020B0600000101010101" pitchFamily="50" charset="-127"/>
                <a:ea typeface="Dotum" panose="020B0600000101010101" pitchFamily="50" charset="-127"/>
              </a:rPr>
              <a:t>(Eigenvector</a:t>
            </a:r>
            <a:r>
              <a:rPr lang="en-US" altLang="ko-KR" sz="2000" b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):</a:t>
            </a:r>
          </a:p>
          <a:p>
            <a:r>
              <a:rPr lang="en-US" altLang="ko-KR" sz="2000" b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	</a:t>
            </a:r>
          </a:p>
          <a:p>
            <a:r>
              <a:rPr lang="en-US" altLang="ko-KR" sz="2000" b="1" dirty="0">
                <a:latin typeface="Dotum" panose="020B0600000101010101" pitchFamily="50" charset="-127"/>
                <a:ea typeface="Dotum" panose="020B0600000101010101" pitchFamily="50" charset="-127"/>
              </a:rPr>
              <a:t>	</a:t>
            </a:r>
            <a:r>
              <a:rPr lang="en-US" altLang="ko-KR" sz="2000" b="1" dirty="0" smtClean="0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w</a:t>
            </a:r>
            <a:r>
              <a:rPr lang="en-US" altLang="ko-KR" sz="2000" b="1" dirty="0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v = </a:t>
            </a:r>
            <a:r>
              <a:rPr lang="en-US" altLang="ko-KR" sz="2000" b="1" dirty="0" err="1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np.linalg.eig</a:t>
            </a:r>
            <a:r>
              <a:rPr lang="en-US" altLang="ko-KR" sz="2000" b="1" dirty="0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(x)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87596" y="2112765"/>
            <a:ext cx="768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	      </a:t>
            </a:r>
            <a:r>
              <a:rPr lang="ko-KR" altLang="en-US" sz="2000" b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 행렬식 </a:t>
            </a:r>
            <a:r>
              <a:rPr lang="en-US" altLang="ko-KR" sz="2000" b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(Matrix Determinant)</a:t>
            </a:r>
          </a:p>
          <a:p>
            <a:r>
              <a:rPr lang="en-US" altLang="ko-KR" sz="2000" b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	</a:t>
            </a:r>
          </a:p>
          <a:p>
            <a:r>
              <a:rPr lang="en-US" altLang="ko-KR" sz="2000" b="1" dirty="0">
                <a:latin typeface="Dotum" panose="020B0600000101010101" pitchFamily="50" charset="-127"/>
                <a:ea typeface="Dotum" panose="020B0600000101010101" pitchFamily="50" charset="-127"/>
              </a:rPr>
              <a:t>		</a:t>
            </a:r>
            <a:r>
              <a:rPr lang="en-US" altLang="ko-KR" sz="2000" b="1" dirty="0" err="1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np.linalg.det</a:t>
            </a:r>
            <a:r>
              <a:rPr lang="en-US" altLang="ko-KR" sz="2000" b="1" dirty="0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(x)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76934" y="3756841"/>
            <a:ext cx="768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	      </a:t>
            </a:r>
            <a:r>
              <a:rPr lang="ko-KR" altLang="en-US" sz="2000" b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ko-KR" altLang="en-US" sz="2000" b="1" dirty="0" err="1" smtClean="0">
                <a:latin typeface="Dotum" panose="020B0600000101010101" pitchFamily="50" charset="-127"/>
                <a:ea typeface="Dotum" panose="020B0600000101010101" pitchFamily="50" charset="-127"/>
              </a:rPr>
              <a:t>역행렬</a:t>
            </a:r>
            <a:r>
              <a:rPr lang="ko-KR" altLang="en-US" sz="2000" b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2000" b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(</a:t>
            </a:r>
            <a:r>
              <a:rPr lang="en-US" altLang="ko-KR" sz="2000" b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Inverse of a </a:t>
            </a:r>
            <a:r>
              <a:rPr lang="en-US" altLang="ko-KR" sz="2000" b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Matrix)</a:t>
            </a:r>
            <a:endParaRPr lang="en-US" altLang="ko-KR" sz="2000" b="1" dirty="0" smtClean="0"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sz="2000" b="1" dirty="0" smtClean="0">
                <a:latin typeface="Dotum" panose="020B0600000101010101" pitchFamily="50" charset="-127"/>
                <a:ea typeface="Dotum" panose="020B0600000101010101" pitchFamily="50" charset="-127"/>
              </a:rPr>
              <a:t>	</a:t>
            </a:r>
          </a:p>
          <a:p>
            <a:r>
              <a:rPr lang="en-US" altLang="ko-KR" sz="2000" b="1" dirty="0">
                <a:latin typeface="Dotum" panose="020B0600000101010101" pitchFamily="50" charset="-127"/>
                <a:ea typeface="Dotum" panose="020B0600000101010101" pitchFamily="50" charset="-127"/>
              </a:rPr>
              <a:t>		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np.linalg.inv</a:t>
            </a:r>
            <a:r>
              <a:rPr lang="en-US" altLang="ko-KR" sz="2000" b="1" dirty="0" smtClean="0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(x</a:t>
            </a:r>
            <a:r>
              <a:rPr lang="en-US" altLang="ko-KR" sz="2000" b="1" dirty="0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40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52953" y="1230570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전 지구 평균 온도 변화 </a:t>
            </a:r>
            <a:r>
              <a:rPr lang="en-US" altLang="ko-KR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(1979~2018)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313A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739020-9D57-4434-B870-EADFF954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" y="2016692"/>
            <a:ext cx="4927431" cy="322797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11EDABAC-9F25-49FA-830C-2D1AEF00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7" y="276033"/>
            <a:ext cx="10448544" cy="815608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지구 온난화 패턴</a:t>
            </a:r>
            <a:r>
              <a:rPr lang="en-US" altLang="ko-KR" sz="2800" dirty="0"/>
              <a:t>: </a:t>
            </a:r>
            <a:r>
              <a:rPr lang="ko-KR" altLang="en-US" sz="2800" dirty="0"/>
              <a:t>  </a:t>
            </a:r>
            <a:r>
              <a:rPr lang="ko-KR" altLang="en-US" sz="2800" b="1" dirty="0"/>
              <a:t>회귀분석 </a:t>
            </a:r>
            <a:r>
              <a:rPr lang="ko-KR" altLang="en-US" sz="2800" dirty="0"/>
              <a:t>  </a:t>
            </a:r>
            <a:r>
              <a:rPr lang="en-US" altLang="ko-KR" sz="2800" dirty="0"/>
              <a:t>and    </a:t>
            </a:r>
            <a:r>
              <a:rPr lang="ko-KR" altLang="en-US" sz="2800" dirty="0"/>
              <a:t>주성분분석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72DC56E-40B1-4AFB-8B8F-DE40B33B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51" y="1738832"/>
            <a:ext cx="4643165" cy="36614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93742D-CF04-423C-A893-94AC6486E345}"/>
              </a:ext>
            </a:extLst>
          </p:cNvPr>
          <p:cNvSpPr txBox="1"/>
          <p:nvPr/>
        </p:nvSpPr>
        <p:spPr>
          <a:xfrm>
            <a:off x="6096000" y="5724324"/>
            <a:ext cx="5675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온도가 증가하는 지구온난화 경향을 뚜렷하게 보이는 한편</a:t>
            </a:r>
            <a:r>
              <a:rPr lang="en-US" altLang="ko-KR" dirty="0"/>
              <a:t>, </a:t>
            </a:r>
            <a:r>
              <a:rPr lang="ko-KR" altLang="en-US" dirty="0"/>
              <a:t>자연변동성 </a:t>
            </a:r>
            <a:r>
              <a:rPr lang="en-US" altLang="ko-KR" dirty="0"/>
              <a:t>(e.g. </a:t>
            </a:r>
            <a:r>
              <a:rPr lang="ko-KR" altLang="en-US" dirty="0"/>
              <a:t>엘니뇨</a:t>
            </a:r>
            <a:r>
              <a:rPr lang="en-US" altLang="ko-KR" dirty="0"/>
              <a:t>/</a:t>
            </a:r>
            <a:r>
              <a:rPr lang="ko-KR" altLang="en-US" dirty="0"/>
              <a:t>라니냐</a:t>
            </a:r>
            <a:r>
              <a:rPr lang="en-US" altLang="ko-KR" dirty="0"/>
              <a:t>)</a:t>
            </a:r>
            <a:r>
              <a:rPr lang="ko-KR" altLang="en-US" dirty="0"/>
              <a:t>의 영향이 섞여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970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473131" y="1299605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전 지구 평균 온도 변화 </a:t>
            </a:r>
            <a:r>
              <a:rPr lang="en-US" altLang="ko-KR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(1979~2018)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1EDABAC-9F25-49FA-830C-2D1AEF00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7" y="276033"/>
            <a:ext cx="10448544" cy="815608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지구 온난화 패턴</a:t>
            </a:r>
            <a:r>
              <a:rPr lang="en-US" altLang="ko-KR" sz="2800" dirty="0"/>
              <a:t>: </a:t>
            </a:r>
            <a:r>
              <a:rPr lang="ko-KR" altLang="en-US" sz="2800" dirty="0"/>
              <a:t>  </a:t>
            </a:r>
            <a:r>
              <a:rPr lang="ko-KR" altLang="en-US" sz="2800" b="1" dirty="0"/>
              <a:t>회귀분석 </a:t>
            </a:r>
            <a:r>
              <a:rPr lang="ko-KR" altLang="en-US" sz="2800" dirty="0"/>
              <a:t>  </a:t>
            </a:r>
            <a:r>
              <a:rPr lang="en-US" altLang="ko-KR" sz="2800" dirty="0"/>
              <a:t>and    </a:t>
            </a:r>
            <a:r>
              <a:rPr lang="ko-KR" altLang="en-US" sz="2800" dirty="0"/>
              <a:t>주성분분석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72DC56E-40B1-4AFB-8B8F-DE40B33B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3766"/>
            <a:ext cx="4643165" cy="36614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93742D-CF04-423C-A893-94AC6486E345}"/>
              </a:ext>
            </a:extLst>
          </p:cNvPr>
          <p:cNvSpPr txBox="1"/>
          <p:nvPr/>
        </p:nvSpPr>
        <p:spPr>
          <a:xfrm>
            <a:off x="732047" y="5435233"/>
            <a:ext cx="49862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90</a:t>
            </a:r>
            <a:r>
              <a:rPr lang="ko-KR" altLang="en-US" dirty="0"/>
              <a:t>년대 후반부터 </a:t>
            </a:r>
            <a:r>
              <a:rPr lang="en-US" altLang="ko-KR" dirty="0"/>
              <a:t>2012</a:t>
            </a:r>
            <a:r>
              <a:rPr lang="ko-KR" altLang="en-US" dirty="0"/>
              <a:t>년까지 라니냐가 자주 일어나면서 온난화를</a:t>
            </a:r>
            <a:r>
              <a:rPr lang="en-US" altLang="ko-KR" dirty="0"/>
              <a:t> </a:t>
            </a:r>
            <a:r>
              <a:rPr lang="ko-KR" altLang="en-US" dirty="0"/>
              <a:t>지연 시켰던 것으로 보임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EF4B3E-E4F7-49B4-8A79-1EFFEB050947}"/>
              </a:ext>
            </a:extLst>
          </p:cNvPr>
          <p:cNvCxnSpPr>
            <a:cxnSpLocks/>
          </p:cNvCxnSpPr>
          <p:nvPr/>
        </p:nvCxnSpPr>
        <p:spPr>
          <a:xfrm flipV="1">
            <a:off x="8686601" y="3412426"/>
            <a:ext cx="1324304" cy="1287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0B0F799B-AB26-423A-8385-36A532F12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7" y="2001002"/>
            <a:ext cx="4951380" cy="32436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591617-A2BE-412E-99DA-1F9813C8FF4B}"/>
              </a:ext>
            </a:extLst>
          </p:cNvPr>
          <p:cNvSpPr txBox="1"/>
          <p:nvPr/>
        </p:nvSpPr>
        <p:spPr>
          <a:xfrm>
            <a:off x="6392723" y="5735929"/>
            <a:ext cx="5294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2000</a:t>
            </a:r>
            <a:r>
              <a:rPr lang="en-US" altLang="ko-KR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~2012</a:t>
            </a:r>
            <a:r>
              <a:rPr lang="ko-KR" altLang="en-US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년 온도 상승이 더디게 일어 났으며 이를 </a:t>
            </a:r>
            <a:r>
              <a:rPr lang="en-US" altLang="ko-KR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“global warming hiatus” </a:t>
            </a:r>
            <a:r>
              <a:rPr lang="ko-KR" altLang="en-US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라고 부르기도 함</a:t>
            </a:r>
            <a:r>
              <a:rPr lang="en-US" altLang="ko-KR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313A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05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473131" y="1299605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전 지구 평균 온도 변화 </a:t>
            </a:r>
            <a:r>
              <a:rPr lang="en-US" altLang="ko-KR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(1979~2018)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1EDABAC-9F25-49FA-830C-2D1AEF00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7" y="276033"/>
            <a:ext cx="10448544" cy="815608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지구 온난화 패턴</a:t>
            </a:r>
            <a:r>
              <a:rPr lang="en-US" altLang="ko-KR" sz="2800" dirty="0"/>
              <a:t>: </a:t>
            </a:r>
            <a:r>
              <a:rPr lang="ko-KR" altLang="en-US" sz="2800" dirty="0"/>
              <a:t>  </a:t>
            </a:r>
            <a:r>
              <a:rPr lang="ko-KR" altLang="en-US" sz="2800" b="1" dirty="0"/>
              <a:t>회귀분석 </a:t>
            </a:r>
            <a:r>
              <a:rPr lang="ko-KR" altLang="en-US" sz="2800" dirty="0"/>
              <a:t>  </a:t>
            </a:r>
            <a:r>
              <a:rPr lang="en-US" altLang="ko-KR" sz="2800" dirty="0"/>
              <a:t>and    </a:t>
            </a:r>
            <a:r>
              <a:rPr lang="ko-KR" altLang="en-US" sz="2800" dirty="0"/>
              <a:t>주성분분석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72DC56E-40B1-4AFB-8B8F-DE40B33B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56" y="1876901"/>
            <a:ext cx="4319752" cy="34064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93742D-CF04-423C-A893-94AC6486E345}"/>
              </a:ext>
            </a:extLst>
          </p:cNvPr>
          <p:cNvSpPr txBox="1"/>
          <p:nvPr/>
        </p:nvSpPr>
        <p:spPr>
          <a:xfrm>
            <a:off x="732047" y="5512470"/>
            <a:ext cx="49862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1999</a:t>
            </a:r>
            <a:r>
              <a:rPr lang="ko-KR" altLang="en-US" dirty="0"/>
              <a:t>년부터 </a:t>
            </a:r>
            <a:r>
              <a:rPr lang="en-US" altLang="ko-KR" dirty="0"/>
              <a:t>2012</a:t>
            </a:r>
            <a:r>
              <a:rPr lang="ko-KR" altLang="en-US" dirty="0"/>
              <a:t>년까지 라니냐가 자주 일어나면서 온난화를</a:t>
            </a:r>
            <a:r>
              <a:rPr lang="en-US" altLang="ko-KR" dirty="0"/>
              <a:t> </a:t>
            </a:r>
            <a:r>
              <a:rPr lang="ko-KR" altLang="en-US" dirty="0"/>
              <a:t>지연 시켰던 것으로 보임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B0F799B-AB26-423A-8385-36A532F12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7" y="2001002"/>
            <a:ext cx="4951380" cy="32436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591617-A2BE-412E-99DA-1F9813C8FF4B}"/>
              </a:ext>
            </a:extLst>
          </p:cNvPr>
          <p:cNvSpPr txBox="1"/>
          <p:nvPr/>
        </p:nvSpPr>
        <p:spPr>
          <a:xfrm>
            <a:off x="5849601" y="5558395"/>
            <a:ext cx="6048109" cy="10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엘리뇨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/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라니냐 와 같은 자연 변동성에 의한 온도 변화와 이산화탄소 증가에 의한 온도 상승을 떼어 낼 수 있는 방법은 없을까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?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313A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00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8139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/>
              <a:t>고유값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(Eigenvalue) </a:t>
            </a:r>
            <a:r>
              <a:rPr lang="ko-KR" altLang="en-US" sz="2800" dirty="0" smtClean="0"/>
              <a:t>과 고유벡터</a:t>
            </a:r>
            <a:r>
              <a:rPr lang="en-US" altLang="ko-KR" sz="2800" dirty="0" smtClean="0"/>
              <a:t> (Eigenvector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07823" y="1378131"/>
                <a:ext cx="1821011" cy="569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23" y="1378131"/>
                <a:ext cx="1821011" cy="569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73055" y="2547614"/>
                <a:ext cx="12905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r>
                        <a:rPr kumimoji="0" lang="ko-KR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55" y="2547614"/>
                <a:ext cx="1290546" cy="369332"/>
              </a:xfrm>
              <a:prstGeom prst="rect">
                <a:avLst/>
              </a:prstGeom>
              <a:blipFill>
                <a:blip r:embed="rId3"/>
                <a:stretch>
                  <a:fillRect l="-3302" t="-34426" r="-3349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" y="2425948"/>
                <a:ext cx="2900855" cy="992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오른쪽 식을 만족시키는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ko-KR" sz="2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ko-KR" sz="2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</m:acc>
                    <m:r>
                      <a:rPr kumimoji="0" lang="en-US" altLang="ko-KR" sz="23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23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를 찾아내는 것이 핵심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.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25948"/>
                <a:ext cx="2900855" cy="992131"/>
              </a:xfrm>
              <a:prstGeom prst="rect">
                <a:avLst/>
              </a:prstGeom>
              <a:blipFill>
                <a:blip r:embed="rId4"/>
                <a:stretch>
                  <a:fillRect l="-1681" t="-3681" b="-8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5926201" y="2452688"/>
                <a:ext cx="2007473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𝑤h𝑒𝑟𝑒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201" y="2452688"/>
                <a:ext cx="2007473" cy="5535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811401" y="3605884"/>
                <a:ext cx="8229600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err="1">
                    <a:latin typeface="맑은 고딕" panose="020B0503020000020004" pitchFamily="50" charset="-127"/>
                  </a:rPr>
                  <a:t>정방행렬</a:t>
                </a:r>
                <a:r>
                  <a:rPr lang="ko-KR" altLang="en-US" dirty="0">
                    <a:latin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</a:rPr>
                  <a:t>에 대하여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latin typeface="맑은 고딕" panose="020B0503020000020004" pitchFamily="50" charset="-127"/>
                  </a:rPr>
                  <a:t>  (</a:t>
                </a:r>
                <a:r>
                  <a:rPr lang="ko-KR" altLang="en-US" dirty="0">
                    <a:latin typeface="맑은 고딕" panose="020B0503020000020004" pitchFamily="50" charset="-127"/>
                  </a:rPr>
                  <a:t>상수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</a:rPr>
                  <a:t>) </a:t>
                </a:r>
                <a:r>
                  <a:rPr lang="ko-KR" altLang="en-US" dirty="0">
                    <a:latin typeface="맑은 고딕" panose="020B0503020000020004" pitchFamily="50" charset="-127"/>
                  </a:rPr>
                  <a:t>가 성립하는 </a:t>
                </a:r>
                <a:r>
                  <a:rPr lang="en-US" altLang="ko-KR" dirty="0">
                    <a:latin typeface="맑은 고딕" panose="020B0503020000020004" pitchFamily="50" charset="-127"/>
                  </a:rPr>
                  <a:t>0</a:t>
                </a:r>
                <a:r>
                  <a:rPr lang="ko-KR" altLang="en-US" dirty="0">
                    <a:latin typeface="맑은 고딕" panose="020B0503020000020004" pitchFamily="50" charset="-127"/>
                  </a:rPr>
                  <a:t>이 아닌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latin typeface="맑은 고딕" panose="020B0503020000020004" pitchFamily="50" charset="-127"/>
                  </a:rPr>
                  <a:t> </a:t>
                </a:r>
                <a:r>
                  <a:rPr lang="ko-KR" altLang="en-US" dirty="0" smtClean="0">
                    <a:latin typeface="맑은 고딕" panose="020B0503020000020004" pitchFamily="50" charset="-127"/>
                  </a:rPr>
                  <a:t>가 </a:t>
                </a:r>
                <a:r>
                  <a:rPr lang="ko-KR" altLang="en-US" dirty="0">
                    <a:latin typeface="맑은 고딕" panose="020B0503020000020004" pitchFamily="50" charset="-127"/>
                  </a:rPr>
                  <a:t>존재할 때 상수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>
                    <a:latin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</a:rPr>
                  <a:t>를 행렬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</a:rPr>
                  <a:t>의 </a:t>
                </a:r>
                <a:r>
                  <a:rPr lang="ko-KR" altLang="en-US" dirty="0" err="1">
                    <a:latin typeface="맑은 고딕" panose="020B0503020000020004" pitchFamily="50" charset="-127"/>
                  </a:rPr>
                  <a:t>고유값</a:t>
                </a:r>
                <a:r>
                  <a:rPr lang="ko-KR" altLang="en-US" dirty="0">
                    <a:latin typeface="맑은 고딕" panose="020B0503020000020004" pitchFamily="50" charset="-127"/>
                  </a:rPr>
                  <a:t> </a:t>
                </a:r>
                <a:r>
                  <a:rPr lang="en-US" altLang="ko-KR" dirty="0">
                    <a:latin typeface="맑은 고딕" panose="020B0503020000020004" pitchFamily="50" charset="-127"/>
                  </a:rPr>
                  <a:t>(eigenvalue),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latin typeface="맑은 고딕" panose="020B0503020000020004" pitchFamily="50" charset="-127"/>
                  </a:rPr>
                  <a:t>  </a:t>
                </a:r>
                <a:r>
                  <a:rPr lang="ko-KR" altLang="en-US" dirty="0">
                    <a:latin typeface="맑은 고딕" panose="020B0503020000020004" pitchFamily="50" charset="-127"/>
                  </a:rPr>
                  <a:t>를 이에 대응하는 고유벡터 </a:t>
                </a:r>
                <a:r>
                  <a:rPr lang="en-US" altLang="ko-KR" dirty="0">
                    <a:latin typeface="맑은 고딕" panose="020B0503020000020004" pitchFamily="50" charset="-127"/>
                  </a:rPr>
                  <a:t>(eigenvector) </a:t>
                </a:r>
                <a:r>
                  <a:rPr lang="ko-KR" altLang="en-US" dirty="0">
                    <a:latin typeface="맑은 고딕" panose="020B0503020000020004" pitchFamily="50" charset="-127"/>
                  </a:rPr>
                  <a:t>라고 </a:t>
                </a:r>
                <a:r>
                  <a:rPr lang="ko-KR" altLang="en-US" dirty="0" smtClean="0">
                    <a:latin typeface="맑은 고딕" panose="020B0503020000020004" pitchFamily="50" charset="-127"/>
                  </a:rPr>
                  <a:t>함</a:t>
                </a:r>
                <a:r>
                  <a:rPr lang="en-US" altLang="ko-KR" dirty="0" smtClean="0">
                    <a:latin typeface="맑은 고딕" panose="020B0503020000020004" pitchFamily="50" charset="-127"/>
                  </a:rPr>
                  <a:t>.</a:t>
                </a:r>
                <a:endParaRPr lang="ko-KR" altLang="en-US" dirty="0">
                  <a:latin typeface="Dotum" panose="020B0600000101010101" pitchFamily="50" charset="-127"/>
                  <a:ea typeface="Dotum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1" y="3605884"/>
                <a:ext cx="8229600" cy="1338828"/>
              </a:xfrm>
              <a:prstGeom prst="rect">
                <a:avLst/>
              </a:prstGeom>
              <a:blipFill>
                <a:blip r:embed="rId7"/>
                <a:stretch>
                  <a:fillRect l="-593"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8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2772"/>
            <a:ext cx="10972800" cy="103715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sz="2800" dirty="0"/>
              <a:t>주성분 분석 기본 </a:t>
            </a:r>
            <a:r>
              <a:rPr lang="ko-KR" altLang="en-US" sz="2800" dirty="0" smtClean="0"/>
              <a:t>개념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(Eigenvalue &amp; Eigenvector)</a:t>
            </a:r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CA8D5C-19EE-4F70-89E6-8DB12FA7DF99}"/>
              </a:ext>
            </a:extLst>
          </p:cNvPr>
          <p:cNvGrpSpPr/>
          <p:nvPr/>
        </p:nvGrpSpPr>
        <p:grpSpPr>
          <a:xfrm>
            <a:off x="8084558" y="1806938"/>
            <a:ext cx="3401747" cy="3135034"/>
            <a:chOff x="7380514" y="3421904"/>
            <a:chExt cx="3177284" cy="2899954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7380514" y="3421904"/>
              <a:ext cx="1" cy="2899954"/>
            </a:xfrm>
            <a:prstGeom prst="line">
              <a:avLst/>
            </a:prstGeom>
            <a:ln w="28575">
              <a:solidFill>
                <a:srgbClr val="1313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380514" y="6321858"/>
              <a:ext cx="3017520" cy="0"/>
            </a:xfrm>
            <a:prstGeom prst="line">
              <a:avLst/>
            </a:prstGeom>
            <a:ln w="28575">
              <a:solidFill>
                <a:srgbClr val="1313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cxnSpLocks/>
            </p:cNvCxnSpPr>
            <p:nvPr/>
          </p:nvCxnSpPr>
          <p:spPr>
            <a:xfrm flipV="1">
              <a:off x="7380514" y="4068547"/>
              <a:ext cx="1168201" cy="2253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cxnSpLocks/>
            </p:cNvCxnSpPr>
            <p:nvPr/>
          </p:nvCxnSpPr>
          <p:spPr>
            <a:xfrm flipV="1">
              <a:off x="7389222" y="5485088"/>
              <a:ext cx="2284446" cy="8058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760964" y="5231350"/>
              <a:ext cx="796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(2, 1)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41633" y="3542737"/>
              <a:ext cx="796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(1, 2)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5BBD0A-F025-47BC-BE9F-455913257EB1}"/>
                  </a:ext>
                </a:extLst>
              </p:cNvPr>
              <p:cNvSpPr txBox="1"/>
              <p:nvPr/>
            </p:nvSpPr>
            <p:spPr>
              <a:xfrm>
                <a:off x="1744011" y="1709870"/>
                <a:ext cx="3162404" cy="626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2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5BBD0A-F025-47BC-BE9F-455913257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11" y="1709870"/>
                <a:ext cx="3162404" cy="626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77348" y="2981965"/>
                <a:ext cx="12905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r>
                        <a:rPr kumimoji="0" lang="ko-KR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48" y="2981965"/>
                <a:ext cx="1290546" cy="369332"/>
              </a:xfrm>
              <a:prstGeom prst="rect">
                <a:avLst/>
              </a:prstGeom>
              <a:blipFill>
                <a:blip r:embed="rId3"/>
                <a:stretch>
                  <a:fillRect l="-3302" t="-32787" r="-3349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8555" y="2780540"/>
                <a:ext cx="29008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오른쪽 식을 만족시키는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</m:acc>
                    <m:r>
                      <a:rPr kumimoji="0" lang="en-US" altLang="ko-KR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를 찾아내는 것이 핵심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.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55" y="2780540"/>
                <a:ext cx="2900855" cy="584775"/>
              </a:xfrm>
              <a:prstGeom prst="rect">
                <a:avLst/>
              </a:prstGeom>
              <a:blipFill>
                <a:blip r:embed="rId4"/>
                <a:stretch>
                  <a:fillRect l="-1050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5073350" y="2829345"/>
                <a:ext cx="2007473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𝑤h𝑒𝑟𝑒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350" y="2829345"/>
                <a:ext cx="2007473" cy="553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366869" y="3807449"/>
                <a:ext cx="2911503" cy="656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869" y="3807449"/>
                <a:ext cx="2911503" cy="656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057781" y="5085326"/>
                <a:ext cx="8202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81" y="5085326"/>
                <a:ext cx="8202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026060" y="4992865"/>
                <a:ext cx="1172757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60" y="4992865"/>
                <a:ext cx="1172757" cy="5542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/>
          <p:nvPr/>
        </p:nvCxnSpPr>
        <p:spPr>
          <a:xfrm flipV="1">
            <a:off x="8103909" y="2592601"/>
            <a:ext cx="2481402" cy="23065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90176" y="2159086"/>
            <a:ext cx="138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3*(0.7, 0.7)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55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173" y="314903"/>
            <a:ext cx="10972800" cy="89760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회귀분석도 </a:t>
            </a:r>
            <a:r>
              <a:rPr lang="en-US" altLang="ko-KR" sz="3200" dirty="0"/>
              <a:t>‘</a:t>
            </a:r>
            <a:r>
              <a:rPr lang="ko-KR" altLang="en-US" sz="3200" dirty="0"/>
              <a:t>주성분 분석</a:t>
            </a:r>
            <a:r>
              <a:rPr lang="en-US" altLang="ko-KR" sz="3200" dirty="0"/>
              <a:t>’ </a:t>
            </a:r>
            <a:r>
              <a:rPr lang="ko-KR" altLang="en-US" sz="3200" dirty="0"/>
              <a:t>의 특징을 가지고 있음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87616" y="1455220"/>
            <a:ext cx="4036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 지구 평균 온도 변화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(1979~2018)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A27F1C-5B3E-4FCC-AE16-53C0CE2CB666}"/>
              </a:ext>
            </a:extLst>
          </p:cNvPr>
          <p:cNvGrpSpPr/>
          <p:nvPr/>
        </p:nvGrpSpPr>
        <p:grpSpPr>
          <a:xfrm>
            <a:off x="1307520" y="2067260"/>
            <a:ext cx="8715109" cy="3963342"/>
            <a:chOff x="3130050" y="2220685"/>
            <a:chExt cx="8715109" cy="3963342"/>
          </a:xfrm>
        </p:grpSpPr>
        <p:sp>
          <p:nvSpPr>
            <p:cNvPr id="6" name="TextBox 5"/>
            <p:cNvSpPr txBox="1"/>
            <p:nvPr/>
          </p:nvSpPr>
          <p:spPr>
            <a:xfrm>
              <a:off x="8391759" y="2642914"/>
              <a:ext cx="345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       주성분</a:t>
              </a:r>
              <a:r>
                <a:rPr kumimoji="0" lang="en-US" altLang="ko-KR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(Principal C</a:t>
              </a:r>
              <a:r>
                <a:rPr kumimoji="0" lang="en-US" altLang="ko-K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omponent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8CAA22D-4274-40C2-A6AC-542C25DBF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0050" y="2220685"/>
              <a:ext cx="5025978" cy="3963342"/>
            </a:xfrm>
            <a:prstGeom prst="rect">
              <a:avLst/>
            </a:prstGeom>
          </p:spPr>
        </p:pic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45943B9-4A49-4E29-B009-61E28C0B3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9221" y="2990942"/>
              <a:ext cx="4523951" cy="24733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40E968-50E8-4CFF-9A12-883F70E61180}"/>
              </a:ext>
            </a:extLst>
          </p:cNvPr>
          <p:cNvSpPr txBox="1"/>
          <p:nvPr/>
        </p:nvSpPr>
        <p:spPr>
          <a:xfrm>
            <a:off x="7074513" y="3599071"/>
            <a:ext cx="4352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개의 데이터 분산을 제일 잘 설명하는 선형식을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최소제곱법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”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이란 방법을 써서 찾아냄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 지구 평균 온도 변화를 제일 잘 설명하는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주성분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＂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바로 선형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회귀식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 지구 평균온도 변화에 대한 주성분이며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공간에 대한 평균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공간의 공분산에 대한 주성분은 아니다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20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813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주성분 분석 기본 개념</a:t>
            </a:r>
            <a:r>
              <a:rPr lang="en-US" altLang="ko-KR" sz="2800" dirty="0"/>
              <a:t> (Eigenvalue &amp; Eigenvector)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1308" y="1529919"/>
                <a:ext cx="1821011" cy="569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08" y="1529919"/>
                <a:ext cx="1821011" cy="569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8044" y="2657342"/>
                <a:ext cx="12905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r>
                        <a:rPr kumimoji="0" lang="ko-KR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44" y="2657342"/>
                <a:ext cx="1290546" cy="369332"/>
              </a:xfrm>
              <a:prstGeom prst="rect">
                <a:avLst/>
              </a:prstGeom>
              <a:blipFill>
                <a:blip r:embed="rId3"/>
                <a:stretch>
                  <a:fillRect l="-3302" t="-34426" r="-3349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46495" y="3584261"/>
                <a:ext cx="3664190" cy="662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5" y="3584261"/>
                <a:ext cx="3664190" cy="662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3116678" y="2562416"/>
                <a:ext cx="2007473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𝑤h𝑒𝑟𝑒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678" y="2562416"/>
                <a:ext cx="2007473" cy="553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246495" y="4653584"/>
                <a:ext cx="3664190" cy="662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5" y="4653584"/>
                <a:ext cx="3664190" cy="6621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351242" y="3682031"/>
                <a:ext cx="1716175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𝑃𝐶</m:t>
                      </m:r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242" y="3682031"/>
                <a:ext cx="1716175" cy="5535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391552" y="4674244"/>
                <a:ext cx="1721497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𝑃𝐶</m:t>
                      </m:r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552" y="4674244"/>
                <a:ext cx="1721497" cy="5535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339558" y="5805219"/>
                <a:ext cx="6171818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𝑎𝑛𝑑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𝑎𝑟𝑒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𝑜𝑟𝑡h𝑜𝑔𝑜𝑛𝑎𝑙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𝑒𝑎𝑐h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𝑜𝑡h𝑒𝑟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   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n-US" altLang="ko-KR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=0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58" y="5805219"/>
                <a:ext cx="6171818" cy="5535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1038F0-427B-48BE-B85A-58AB7020BAE4}"/>
              </a:ext>
            </a:extLst>
          </p:cNvPr>
          <p:cNvGrpSpPr/>
          <p:nvPr/>
        </p:nvGrpSpPr>
        <p:grpSpPr>
          <a:xfrm>
            <a:off x="6647307" y="1832559"/>
            <a:ext cx="5227701" cy="3152109"/>
            <a:chOff x="5123307" y="553128"/>
            <a:chExt cx="5965107" cy="32669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0E4F28-C243-4BE3-BBE5-93BBADCF507E}"/>
                </a:ext>
              </a:extLst>
            </p:cNvPr>
            <p:cNvSpPr txBox="1"/>
            <p:nvPr/>
          </p:nvSpPr>
          <p:spPr>
            <a:xfrm>
              <a:off x="9631724" y="1432154"/>
              <a:ext cx="928043" cy="3827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(PC1)</a:t>
              </a: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5749271-A53B-4AFB-83E3-9F200CF67131}"/>
                </a:ext>
              </a:extLst>
            </p:cNvPr>
            <p:cNvGrpSpPr/>
            <p:nvPr/>
          </p:nvGrpSpPr>
          <p:grpSpPr>
            <a:xfrm>
              <a:off x="5123307" y="553128"/>
              <a:ext cx="5965107" cy="3266985"/>
              <a:chOff x="4503196" y="529045"/>
              <a:chExt cx="5965107" cy="326698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B1F849A5-032A-460B-B9A8-62FC9122E98F}"/>
                  </a:ext>
                </a:extLst>
              </p:cNvPr>
              <p:cNvGrpSpPr/>
              <p:nvPr/>
            </p:nvGrpSpPr>
            <p:grpSpPr>
              <a:xfrm>
                <a:off x="6354532" y="529045"/>
                <a:ext cx="4113771" cy="3266985"/>
                <a:chOff x="7421579" y="3033021"/>
                <a:chExt cx="3681549" cy="2899954"/>
              </a:xfrm>
            </p:grpSpPr>
            <p:grpSp>
              <p:nvGrpSpPr>
                <p:cNvPr id="26" name="그룹 25"/>
                <p:cNvGrpSpPr/>
                <p:nvPr/>
              </p:nvGrpSpPr>
              <p:grpSpPr>
                <a:xfrm>
                  <a:off x="7421579" y="3033021"/>
                  <a:ext cx="3304903" cy="2899954"/>
                  <a:chOff x="7380514" y="3421904"/>
                  <a:chExt cx="3304903" cy="2899954"/>
                </a:xfrm>
              </p:grpSpPr>
              <p:cxnSp>
                <p:nvCxnSpPr>
                  <p:cNvPr id="29" name="직선 연결선 28"/>
                  <p:cNvCxnSpPr/>
                  <p:nvPr/>
                </p:nvCxnSpPr>
                <p:spPr>
                  <a:xfrm>
                    <a:off x="7380514" y="3421904"/>
                    <a:ext cx="1" cy="2899954"/>
                  </a:xfrm>
                  <a:prstGeom prst="line">
                    <a:avLst/>
                  </a:prstGeom>
                  <a:ln w="28575">
                    <a:solidFill>
                      <a:srgbClr val="1313A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/>
                  <p:cNvCxnSpPr/>
                  <p:nvPr/>
                </p:nvCxnSpPr>
                <p:spPr>
                  <a:xfrm>
                    <a:off x="7380514" y="6321858"/>
                    <a:ext cx="3017520" cy="0"/>
                  </a:xfrm>
                  <a:prstGeom prst="line">
                    <a:avLst/>
                  </a:prstGeom>
                  <a:ln w="28575">
                    <a:solidFill>
                      <a:srgbClr val="1313A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화살표 연결선 30"/>
                  <p:cNvCxnSpPr/>
                  <p:nvPr/>
                </p:nvCxnSpPr>
                <p:spPr>
                  <a:xfrm flipV="1">
                    <a:off x="7380514" y="3891210"/>
                    <a:ext cx="1110343" cy="243064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화살표 연결선 31"/>
                  <p:cNvCxnSpPr/>
                  <p:nvPr/>
                </p:nvCxnSpPr>
                <p:spPr>
                  <a:xfrm flipV="1">
                    <a:off x="7389222" y="5495023"/>
                    <a:ext cx="2342606" cy="79587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9888583" y="5310357"/>
                    <a:ext cx="796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(2, 1)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212183" y="3421904"/>
                    <a:ext cx="796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(1, 2)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27" name="직선 화살표 연결선 26"/>
                <p:cNvCxnSpPr/>
                <p:nvPr/>
              </p:nvCxnSpPr>
              <p:spPr>
                <a:xfrm flipV="1">
                  <a:off x="7445526" y="3835527"/>
                  <a:ext cx="2220688" cy="2047462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9670568" y="3450716"/>
                  <a:ext cx="1432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rPr>
                    <a:t>3*(0.7, 0.7)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4FF6EE89-1AAA-4420-AF9F-C9A5AE76FE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88244" y="2586419"/>
                <a:ext cx="871155" cy="117473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3765A8-8ED3-4275-8231-65FE9C8C2BF8}"/>
                  </a:ext>
                </a:extLst>
              </p:cNvPr>
              <p:cNvSpPr txBox="1"/>
              <p:nvPr/>
            </p:nvSpPr>
            <p:spPr>
              <a:xfrm>
                <a:off x="4503196" y="2152444"/>
                <a:ext cx="1556975" cy="382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-1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*(0.7, 0.7)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66D0CC-FA2C-474E-88B2-05AA5A9871DC}"/>
                  </a:ext>
                </a:extLst>
              </p:cNvPr>
              <p:cNvSpPr txBox="1"/>
              <p:nvPr/>
            </p:nvSpPr>
            <p:spPr>
              <a:xfrm>
                <a:off x="4645282" y="1658001"/>
                <a:ext cx="9371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(PC2)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76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2772"/>
            <a:ext cx="10972800" cy="1474962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sz="3000" dirty="0"/>
              <a:t>주성분 분석 기본 개념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(</a:t>
            </a:r>
            <a:r>
              <a:rPr lang="ko-KR" altLang="en-US" sz="2800" dirty="0"/>
              <a:t>파이썬 예제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1903946" y="3890156"/>
            <a:ext cx="4359324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&gt;&gt;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 = </a:t>
            </a: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np.array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[ [1,2], [2,1] ] )</a:t>
            </a:r>
            <a:endParaRPr kumimoji="0" lang="pt-BR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&gt;&gt;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array([ [1, 2],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[2, </a:t>
            </a:r>
            <a:r>
              <a:rPr lang="en-US" altLang="ko-KR" sz="22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] ] )</a:t>
            </a:r>
            <a:endParaRPr kumimoji="0" lang="pt-BR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CA8D5C-19EE-4F70-89E6-8DB12FA7DF99}"/>
              </a:ext>
            </a:extLst>
          </p:cNvPr>
          <p:cNvGrpSpPr/>
          <p:nvPr/>
        </p:nvGrpSpPr>
        <p:grpSpPr>
          <a:xfrm>
            <a:off x="7840718" y="2879834"/>
            <a:ext cx="3401747" cy="3135034"/>
            <a:chOff x="7380514" y="3421904"/>
            <a:chExt cx="3177284" cy="2899954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7380514" y="3421904"/>
              <a:ext cx="1" cy="2899954"/>
            </a:xfrm>
            <a:prstGeom prst="line">
              <a:avLst/>
            </a:prstGeom>
            <a:ln w="28575">
              <a:solidFill>
                <a:srgbClr val="1313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380514" y="6321858"/>
              <a:ext cx="3017520" cy="0"/>
            </a:xfrm>
            <a:prstGeom prst="line">
              <a:avLst/>
            </a:prstGeom>
            <a:ln w="28575">
              <a:solidFill>
                <a:srgbClr val="1313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cxnSpLocks/>
            </p:cNvCxnSpPr>
            <p:nvPr/>
          </p:nvCxnSpPr>
          <p:spPr>
            <a:xfrm flipV="1">
              <a:off x="7380514" y="4068547"/>
              <a:ext cx="1168201" cy="2253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cxnSpLocks/>
            </p:cNvCxnSpPr>
            <p:nvPr/>
          </p:nvCxnSpPr>
          <p:spPr>
            <a:xfrm flipV="1">
              <a:off x="7389222" y="5485088"/>
              <a:ext cx="2284446" cy="8058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760964" y="5231350"/>
              <a:ext cx="796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(2, 1)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41633" y="3542737"/>
              <a:ext cx="796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(1, 2)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5BBD0A-F025-47BC-BE9F-455913257EB1}"/>
                  </a:ext>
                </a:extLst>
              </p:cNvPr>
              <p:cNvSpPr txBox="1"/>
              <p:nvPr/>
            </p:nvSpPr>
            <p:spPr>
              <a:xfrm>
                <a:off x="2000043" y="2309998"/>
                <a:ext cx="3162404" cy="626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2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5BBD0A-F025-47BC-BE9F-455913257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43" y="2309998"/>
                <a:ext cx="3162404" cy="626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32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7554</TotalTime>
  <Words>637</Words>
  <Application>Microsoft Office PowerPoint</Application>
  <PresentationFormat>와이드스크린</PresentationFormat>
  <Paragraphs>123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Dotum</vt:lpstr>
      <vt:lpstr>맑은 고딕</vt:lpstr>
      <vt:lpstr>Arial</vt:lpstr>
      <vt:lpstr>Cambria Math</vt:lpstr>
      <vt:lpstr>Wingdings</vt:lpstr>
      <vt:lpstr>Office 테마</vt:lpstr>
      <vt:lpstr>3_Office 테마</vt:lpstr>
      <vt:lpstr>회귀분석 복습 &amp; 주성분 분석 소개  11월 9일 (월요일 강의 2) ~ 11월 18일 (다음주 수요일)</vt:lpstr>
      <vt:lpstr>지구 온난화 패턴:   회귀분석   and    주성분분석 </vt:lpstr>
      <vt:lpstr>지구 온난화 패턴:   회귀분석   and    주성분분석 </vt:lpstr>
      <vt:lpstr>지구 온난화 패턴:   회귀분석   and    주성분분석 </vt:lpstr>
      <vt:lpstr>고유값 (Eigenvalue) 과 고유벡터 (Eigenvector)</vt:lpstr>
      <vt:lpstr>주성분 분석 기본 개념 (Eigenvalue &amp; Eigenvector)</vt:lpstr>
      <vt:lpstr>회귀분석도 ‘주성분 분석’ 의 특징을 가지고 있음. </vt:lpstr>
      <vt:lpstr>주성분 분석 기본 개념 (Eigenvalue &amp; Eigenvector)</vt:lpstr>
      <vt:lpstr>주성분 분석 기본 개념 (파이썬 예제)</vt:lpstr>
      <vt:lpstr>PowerPoint 프레젠테이션</vt:lpstr>
      <vt:lpstr>PowerPoint 프레젠테이션</vt:lpstr>
      <vt:lpstr>주성분 분석의 장, 단점</vt:lpstr>
      <vt:lpstr>파이썬 행렬:  선형대수 관련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867</cp:revision>
  <dcterms:created xsi:type="dcterms:W3CDTF">2020-03-02T03:00:47Z</dcterms:created>
  <dcterms:modified xsi:type="dcterms:W3CDTF">2020-11-09T08:31:43Z</dcterms:modified>
</cp:coreProperties>
</file>