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537" r:id="rId3"/>
    <p:sldId id="562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67" r:id="rId12"/>
    <p:sldId id="5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0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19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3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회귀분석 복습 </a:t>
            </a:r>
            <a:r>
              <a:rPr lang="en-US" altLang="ko-KR" sz="3200" dirty="0"/>
              <a:t>&amp; </a:t>
            </a:r>
            <a:r>
              <a:rPr lang="ko-KR" altLang="en-US" sz="3200" dirty="0"/>
              <a:t>주성분 분석 소개</a:t>
            </a:r>
            <a:r>
              <a:rPr lang="ko-KR" altLang="en-US" sz="2800" dirty="0"/>
              <a:t>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b="1" dirty="0" smtClean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 smtClean="0"/>
              <a:t>11</a:t>
            </a:r>
            <a:r>
              <a:rPr lang="ko-KR" altLang="en-US" sz="2400" b="1" dirty="0" smtClean="0"/>
              <a:t>일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수요일 실습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754217"/>
            <a:ext cx="9144000" cy="374697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선형 회귀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분석</a:t>
            </a:r>
            <a:r>
              <a:rPr lang="en-US" altLang="ko-KR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복습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최근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년 동안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온난화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회귀분석 및 유의성 검정</a:t>
            </a: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200" b="1" u="sng" dirty="0"/>
              <a:t>주성분 분석 소개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행렬 다루기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다음주 실습 준비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9546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68277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3619" y="1855273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19" y="1855273"/>
                <a:ext cx="2422138" cy="338554"/>
              </a:xfrm>
              <a:prstGeom prst="rect">
                <a:avLst/>
              </a:prstGeom>
              <a:blipFill>
                <a:blip r:embed="rId2"/>
                <a:stretch>
                  <a:fillRect l="-15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680513" y="3445692"/>
                <a:ext cx="21447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13" y="3445692"/>
                <a:ext cx="2144754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122108" y="2502887"/>
                <a:ext cx="1285159" cy="721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m:rPr>
                              <m:nor/>
                            </m:rPr>
                            <a:rPr lang="ko-KR" altLang="en-US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8" y="2502887"/>
                <a:ext cx="1285159" cy="721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7300760" y="4854668"/>
            <a:ext cx="4213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r = </a:t>
            </a:r>
            <a:r>
              <a:rPr lang="en-US" altLang="ko-KR" sz="2000" b="1" dirty="0" err="1"/>
              <a:t>stats.linregress</a:t>
            </a:r>
            <a:r>
              <a:rPr lang="en-US" altLang="ko-KR" sz="2000" b="1" dirty="0"/>
              <a:t>( year,  T2m 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0A5435-8700-42ED-8FF9-41C995968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86" y="1335028"/>
            <a:ext cx="5372659" cy="3519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D66C2-771B-4D81-986D-64A6C8ADA1FD}"/>
              </a:ext>
            </a:extLst>
          </p:cNvPr>
          <p:cNvSpPr txBox="1"/>
          <p:nvPr/>
        </p:nvSpPr>
        <p:spPr>
          <a:xfrm>
            <a:off x="1079064" y="5052506"/>
            <a:ext cx="5696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1979~2018</a:t>
            </a:r>
            <a:r>
              <a:rPr lang="ko-KR" altLang="en-US" sz="2000" u="sng" dirty="0"/>
              <a:t>년 기간 재해석 자료</a:t>
            </a:r>
            <a:endParaRPr lang="en-US" altLang="ko-KR" sz="2000" u="sng" dirty="0"/>
          </a:p>
          <a:p>
            <a:endParaRPr lang="en-US" altLang="ko-KR" dirty="0"/>
          </a:p>
          <a:p>
            <a:r>
              <a:rPr lang="ko-KR" altLang="en-US" dirty="0"/>
              <a:t>북반구 고위도와 육지를 중심으로 온난화가 빠르게 진행되었으며 상대적으로 바다온도의 상승은 더디게 일어나고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94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582" y="268277"/>
            <a:ext cx="11249452" cy="866303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11</a:t>
            </a:r>
            <a:r>
              <a:rPr lang="ko-KR" altLang="en-US" sz="2800" b="1" dirty="0"/>
              <a:t>일 수요일 실습</a:t>
            </a:r>
            <a:r>
              <a:rPr lang="en-US" altLang="ko-KR" sz="2800" dirty="0"/>
              <a:t>: </a:t>
            </a:r>
            <a:r>
              <a:rPr lang="ko-KR" altLang="en-US" sz="2800" dirty="0"/>
              <a:t> 지역별 온도변화 회귀분석 </a:t>
            </a:r>
            <a:r>
              <a:rPr lang="en-US" altLang="ko-KR" sz="2800" dirty="0"/>
              <a:t>&amp; </a:t>
            </a:r>
            <a:r>
              <a:rPr lang="ko-KR" altLang="en-US" sz="2800" dirty="0"/>
              <a:t>전 지구 평균온도 변화 계산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80DA3-CDA1-43D5-8048-9188806A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9" y="1603818"/>
            <a:ext cx="5372659" cy="3519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5A3F2D-AD53-4101-9397-F0F9B0B36010}"/>
              </a:ext>
            </a:extLst>
          </p:cNvPr>
          <p:cNvSpPr txBox="1"/>
          <p:nvPr/>
        </p:nvSpPr>
        <p:spPr>
          <a:xfrm>
            <a:off x="1080874" y="5389394"/>
            <a:ext cx="5013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r.pvalue</a:t>
            </a:r>
            <a:r>
              <a:rPr lang="en-US" altLang="ko-KR" b="1" dirty="0"/>
              <a:t> &lt; 0.05 </a:t>
            </a:r>
            <a:r>
              <a:rPr lang="ko-KR" altLang="en-US" dirty="0"/>
              <a:t>인 지역만 출력</a:t>
            </a:r>
          </a:p>
          <a:p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온난화 경향성이 </a:t>
            </a:r>
            <a:r>
              <a:rPr lang="en-US" altLang="ko-KR" dirty="0"/>
              <a:t>95% </a:t>
            </a:r>
            <a:r>
              <a:rPr lang="ko-KR" altLang="en-US" dirty="0"/>
              <a:t>신뢰구간을 넘어서는 유의미한 지역들이다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8F2D01-6C33-4EC6-8CC7-E8363C91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50" y="1607597"/>
            <a:ext cx="4205501" cy="3316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41DD8C-75C2-4445-847C-A66BB882365C}"/>
              </a:ext>
            </a:extLst>
          </p:cNvPr>
          <p:cNvSpPr txBox="1"/>
          <p:nvPr/>
        </p:nvSpPr>
        <p:spPr>
          <a:xfrm>
            <a:off x="6593550" y="5389393"/>
            <a:ext cx="5013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전 지구 평균 온도 변화 </a:t>
            </a:r>
            <a:r>
              <a:rPr lang="en-US" altLang="ko-KR" b="1" dirty="0"/>
              <a:t>(1979~2018)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/>
              <a:t>위도에 따라 </a:t>
            </a:r>
            <a:r>
              <a:rPr lang="en-US" altLang="ko-KR" dirty="0"/>
              <a:t>cosine weighting (area weighting) </a:t>
            </a:r>
            <a:r>
              <a:rPr lang="ko-KR" altLang="en-US" dirty="0"/>
              <a:t>을 해서 전 지구 평균값을 계산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8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25959" cy="89200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Eigenvalue   &amp;    Eigenvector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0445" y="2199680"/>
                <a:ext cx="1821011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445" y="2199680"/>
                <a:ext cx="1821011" cy="569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75678" y="4088484"/>
                <a:ext cx="1290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78" y="4088484"/>
                <a:ext cx="1290546" cy="369332"/>
              </a:xfrm>
              <a:prstGeom prst="rect">
                <a:avLst/>
              </a:prstGeom>
              <a:blipFill>
                <a:blip r:embed="rId3"/>
                <a:stretch>
                  <a:fillRect l="-3302" t="-35000" r="-33491"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" y="3869642"/>
                <a:ext cx="2900855" cy="99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오른쪽 식을 만족시키는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en-US" altLang="ko-KR" sz="2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2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를 찾아내는 것이 핵심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69642"/>
                <a:ext cx="2900855" cy="992131"/>
              </a:xfrm>
              <a:prstGeom prst="rect">
                <a:avLst/>
              </a:prstGeom>
              <a:blipFill>
                <a:blip r:embed="rId4"/>
                <a:stretch>
                  <a:fillRect l="-1681" t="-3681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918842" y="3996375"/>
                <a:ext cx="200747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2" y="3996375"/>
                <a:ext cx="2007473" cy="55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BE6525-FE65-4369-930D-6EDEB9339C46}"/>
              </a:ext>
            </a:extLst>
          </p:cNvPr>
          <p:cNvCxnSpPr>
            <a:cxnSpLocks/>
          </p:cNvCxnSpPr>
          <p:nvPr/>
        </p:nvCxnSpPr>
        <p:spPr>
          <a:xfrm>
            <a:off x="6616258" y="1858429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84838B-8C25-44D6-8B05-8474A130105B}"/>
              </a:ext>
            </a:extLst>
          </p:cNvPr>
          <p:cNvCxnSpPr>
            <a:cxnSpLocks/>
          </p:cNvCxnSpPr>
          <p:nvPr/>
        </p:nvCxnSpPr>
        <p:spPr>
          <a:xfrm>
            <a:off x="6616262" y="1858429"/>
            <a:ext cx="1849820" cy="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2E578-E4D1-4956-BCDD-D371F71D1D92}"/>
                  </a:ext>
                </a:extLst>
              </p:cNvPr>
              <p:cNvSpPr txBox="1"/>
              <p:nvPr/>
            </p:nvSpPr>
            <p:spPr>
              <a:xfrm>
                <a:off x="6880286" y="2175409"/>
                <a:ext cx="1321772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2E578-E4D1-4956-BCDD-D371F71D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86" y="2175409"/>
                <a:ext cx="1321772" cy="569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D432062-524F-4C87-87EC-5996A381BF37}"/>
              </a:ext>
            </a:extLst>
          </p:cNvPr>
          <p:cNvSpPr txBox="1"/>
          <p:nvPr/>
        </p:nvSpPr>
        <p:spPr>
          <a:xfrm>
            <a:off x="5786580" y="2312276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0B52B-DB8B-4B31-8D7B-56A8D8D8CCED}"/>
              </a:ext>
            </a:extLst>
          </p:cNvPr>
          <p:cNvSpPr txBox="1"/>
          <p:nvPr/>
        </p:nvSpPr>
        <p:spPr>
          <a:xfrm>
            <a:off x="7105628" y="1422880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</p:spTree>
    <p:extLst>
      <p:ext uri="{BB962C8B-B14F-4D97-AF65-F5344CB8AC3E}">
        <p14:creationId xmlns:p14="http://schemas.microsoft.com/office/powerpoint/2010/main" val="303532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813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주성분 분석 기본 개념</a:t>
            </a:r>
            <a:r>
              <a:rPr lang="en-US" altLang="ko-KR" sz="2800" dirty="0"/>
              <a:t> (Eigenvalue &amp; Eigenvector)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1308" y="1529919"/>
                <a:ext cx="1821011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8" y="1529919"/>
                <a:ext cx="1821011" cy="569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8044" y="2657342"/>
                <a:ext cx="1290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4" y="2657342"/>
                <a:ext cx="1290546" cy="369332"/>
              </a:xfrm>
              <a:prstGeom prst="rect">
                <a:avLst/>
              </a:prstGeom>
              <a:blipFill>
                <a:blip r:embed="rId3"/>
                <a:stretch>
                  <a:fillRect l="-3302" t="-34426" r="-3349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46495" y="3584261"/>
                <a:ext cx="3664190" cy="66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5" y="3584261"/>
                <a:ext cx="3664190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116678" y="2562416"/>
                <a:ext cx="200747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78" y="2562416"/>
                <a:ext cx="2007473" cy="55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246495" y="4653584"/>
                <a:ext cx="3664190" cy="66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5" y="4653584"/>
                <a:ext cx="3664190" cy="662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351242" y="3682031"/>
                <a:ext cx="1716175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𝑃𝐶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42" y="3682031"/>
                <a:ext cx="1716175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391552" y="4674244"/>
                <a:ext cx="1721497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𝑃𝐶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52" y="4674244"/>
                <a:ext cx="1721497" cy="5535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339558" y="5805219"/>
                <a:ext cx="6171818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𝑎𝑛𝑑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𝑎𝑟𝑒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𝑜𝑟𝑡h𝑜𝑔𝑜𝑛𝑎𝑙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𝑒𝑎𝑐h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𝑜𝑡h𝑒𝑟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   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=0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58" y="5805219"/>
                <a:ext cx="6171818" cy="5535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1038F0-427B-48BE-B85A-58AB7020BAE4}"/>
              </a:ext>
            </a:extLst>
          </p:cNvPr>
          <p:cNvGrpSpPr/>
          <p:nvPr/>
        </p:nvGrpSpPr>
        <p:grpSpPr>
          <a:xfrm>
            <a:off x="6507974" y="1832559"/>
            <a:ext cx="5367034" cy="3152109"/>
            <a:chOff x="4964320" y="553128"/>
            <a:chExt cx="6124094" cy="3266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0E4F28-C243-4BE3-BBE5-93BBADCF507E}"/>
                </a:ext>
              </a:extLst>
            </p:cNvPr>
            <p:cNvSpPr txBox="1"/>
            <p:nvPr/>
          </p:nvSpPr>
          <p:spPr>
            <a:xfrm>
              <a:off x="9631724" y="1432154"/>
              <a:ext cx="928043" cy="3827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(PC1)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5749271-A53B-4AFB-83E3-9F200CF67131}"/>
                </a:ext>
              </a:extLst>
            </p:cNvPr>
            <p:cNvGrpSpPr/>
            <p:nvPr/>
          </p:nvGrpSpPr>
          <p:grpSpPr>
            <a:xfrm>
              <a:off x="4964320" y="553128"/>
              <a:ext cx="6124094" cy="3266985"/>
              <a:chOff x="4344209" y="529045"/>
              <a:chExt cx="6124094" cy="326698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1F849A5-032A-460B-B9A8-62FC9122E98F}"/>
                  </a:ext>
                </a:extLst>
              </p:cNvPr>
              <p:cNvGrpSpPr/>
              <p:nvPr/>
            </p:nvGrpSpPr>
            <p:grpSpPr>
              <a:xfrm>
                <a:off x="6354532" y="529045"/>
                <a:ext cx="4113771" cy="3266985"/>
                <a:chOff x="7421579" y="3033021"/>
                <a:chExt cx="3681549" cy="2899954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7421579" y="3033021"/>
                  <a:ext cx="3304903" cy="2899954"/>
                  <a:chOff x="7380514" y="3421904"/>
                  <a:chExt cx="3304903" cy="2899954"/>
                </a:xfrm>
              </p:grpSpPr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7380514" y="3421904"/>
                    <a:ext cx="1" cy="2899954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/>
                  <p:cNvCxnSpPr/>
                  <p:nvPr/>
                </p:nvCxnSpPr>
                <p:spPr>
                  <a:xfrm>
                    <a:off x="7380514" y="6321858"/>
                    <a:ext cx="3017520" cy="0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화살표 연결선 30"/>
                  <p:cNvCxnSpPr/>
                  <p:nvPr/>
                </p:nvCxnSpPr>
                <p:spPr>
                  <a:xfrm flipV="1">
                    <a:off x="7380514" y="3891210"/>
                    <a:ext cx="1110343" cy="243064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화살표 연결선 31"/>
                  <p:cNvCxnSpPr/>
                  <p:nvPr/>
                </p:nvCxnSpPr>
                <p:spPr>
                  <a:xfrm flipV="1">
                    <a:off x="7389222" y="5495023"/>
                    <a:ext cx="2342606" cy="79587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888583" y="5310357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(2, 1)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212183" y="3421904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(1, 2)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27" name="직선 화살표 연결선 26"/>
                <p:cNvCxnSpPr/>
                <p:nvPr/>
              </p:nvCxnSpPr>
              <p:spPr>
                <a:xfrm flipV="1">
                  <a:off x="7445526" y="3835527"/>
                  <a:ext cx="2220688" cy="204746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9670568" y="3450716"/>
                  <a:ext cx="1432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3*(0.7, 0.7)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4FF6EE89-1AAA-4420-AF9F-C9A5AE76F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2162" y="2740312"/>
                <a:ext cx="1207238" cy="102084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3765A8-8ED3-4275-8231-65FE9C8C2BF8}"/>
                  </a:ext>
                </a:extLst>
              </p:cNvPr>
              <p:cNvSpPr txBox="1"/>
              <p:nvPr/>
            </p:nvSpPr>
            <p:spPr>
              <a:xfrm>
                <a:off x="4344209" y="2152444"/>
                <a:ext cx="1715962" cy="38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-1*(0.7, </a:t>
                </a:r>
                <a:r>
                  <a:rPr kumimoji="0" lang="en-US" altLang="ko-K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-0.7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66D0CC-FA2C-474E-88B2-05AA5A9871DC}"/>
                  </a:ext>
                </a:extLst>
              </p:cNvPr>
              <p:cNvSpPr txBox="1"/>
              <p:nvPr/>
            </p:nvSpPr>
            <p:spPr>
              <a:xfrm>
                <a:off x="4645282" y="1658001"/>
                <a:ext cx="937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(PC2)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597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2772"/>
            <a:ext cx="10972800" cy="14749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sz="3000" dirty="0"/>
              <a:t>주성분 분석 기본 개념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ko-KR" altLang="en-US" sz="2800" dirty="0"/>
              <a:t>파이썬 예제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1903946" y="3890156"/>
            <a:ext cx="435932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=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np.array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[ [1,2], [2,1] ] )</a:t>
            </a:r>
            <a:endParaRPr kumimoji="0" lang="pt-BR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array([ [1, 2],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[2, 1] ] )</a:t>
            </a:r>
            <a:endParaRPr kumimoji="0" lang="pt-BR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CA8D5C-19EE-4F70-89E6-8DB12FA7DF99}"/>
              </a:ext>
            </a:extLst>
          </p:cNvPr>
          <p:cNvGrpSpPr/>
          <p:nvPr/>
        </p:nvGrpSpPr>
        <p:grpSpPr>
          <a:xfrm>
            <a:off x="7840718" y="2879834"/>
            <a:ext cx="3401747" cy="3135034"/>
            <a:chOff x="7380514" y="3421904"/>
            <a:chExt cx="3177284" cy="289995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380514" y="3421904"/>
              <a:ext cx="1" cy="2899954"/>
            </a:xfrm>
            <a:prstGeom prst="line">
              <a:avLst/>
            </a:prstGeom>
            <a:ln w="28575">
              <a:solidFill>
                <a:srgbClr val="1313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380514" y="6321858"/>
              <a:ext cx="3017520" cy="0"/>
            </a:xfrm>
            <a:prstGeom prst="line">
              <a:avLst/>
            </a:prstGeom>
            <a:ln w="28575">
              <a:solidFill>
                <a:srgbClr val="1313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V="1">
              <a:off x="7380514" y="4068547"/>
              <a:ext cx="1168201" cy="2253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cxnSpLocks/>
            </p:cNvCxnSpPr>
            <p:nvPr/>
          </p:nvCxnSpPr>
          <p:spPr>
            <a:xfrm flipV="1">
              <a:off x="7389222" y="5485088"/>
              <a:ext cx="2284446" cy="8058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760964" y="5231350"/>
              <a:ext cx="796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(2, 1)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41633" y="3542737"/>
              <a:ext cx="796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(1, 2)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5BBD0A-F025-47BC-BE9F-455913257EB1}"/>
                  </a:ext>
                </a:extLst>
              </p:cNvPr>
              <p:cNvSpPr txBox="1"/>
              <p:nvPr/>
            </p:nvSpPr>
            <p:spPr>
              <a:xfrm>
                <a:off x="2000043" y="2309998"/>
                <a:ext cx="3162404" cy="626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ko-KR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ko-KR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5BBD0A-F025-47BC-BE9F-455913257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43" y="2309998"/>
                <a:ext cx="3162404" cy="626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7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65505" y="2853326"/>
            <a:ext cx="4666558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np.linalg.eig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A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array(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3., -1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.]),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array( [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-0.70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0.70,   0.70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] )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nn-NO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3F3A9F-7FA8-49BD-B077-55D4683D13D5}"/>
              </a:ext>
            </a:extLst>
          </p:cNvPr>
          <p:cNvSpPr/>
          <p:nvPr/>
        </p:nvSpPr>
        <p:spPr>
          <a:xfrm>
            <a:off x="1265505" y="518890"/>
            <a:ext cx="4359324" cy="172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A=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np.array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[ [1,2], [2,1] ] 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array([ [1, 2],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[2, 1] ] 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804013" y="4452692"/>
                <a:ext cx="9986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=3</m:t>
                      </m:r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3" y="4452692"/>
                <a:ext cx="998671" cy="400110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804013" y="5424872"/>
                <a:ext cx="1385507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3" y="5424872"/>
                <a:ext cx="1385507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797405" y="4452692"/>
                <a:ext cx="11969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05" y="4452692"/>
                <a:ext cx="1196994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797405" y="5424872"/>
                <a:ext cx="1583831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05" y="5424872"/>
                <a:ext cx="1583831" cy="605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0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1431" y="817479"/>
            <a:ext cx="3194709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np.linalg.eig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A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array(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3., -1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.]),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array( [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-0.70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0.70,   0.70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] )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nn-NO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7CE1998-91A5-452B-9AB0-A531DD6E3788}"/>
                  </a:ext>
                </a:extLst>
              </p:cNvPr>
              <p:cNvSpPr/>
              <p:nvPr/>
            </p:nvSpPr>
            <p:spPr>
              <a:xfrm>
                <a:off x="4687772" y="4603615"/>
                <a:ext cx="4795031" cy="1898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</m:t>
                    </m:r>
                    <m:r>
                      <a:rPr kumimoji="0" lang="en-US" altLang="ko-KR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ko-K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3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       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(PC1)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</m:t>
                    </m:r>
                    <m:r>
                      <a:rPr kumimoji="0" lang="en-US" altLang="ko-KR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ko-K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    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(PC2)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7CE1998-91A5-452B-9AB0-A531DD6E3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72" y="4603615"/>
                <a:ext cx="4795031" cy="1898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2A7A76-59B5-4EA5-8153-6C78D924174E}"/>
                  </a:ext>
                </a:extLst>
              </p:cNvPr>
              <p:cNvSpPr/>
              <p:nvPr/>
            </p:nvSpPr>
            <p:spPr>
              <a:xfrm>
                <a:off x="750498" y="5033733"/>
                <a:ext cx="3234603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2A7A76-59B5-4EA5-8153-6C78D9241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8" y="5033733"/>
                <a:ext cx="3234603" cy="662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1038F0-427B-48BE-B85A-58AB7020BAE4}"/>
              </a:ext>
            </a:extLst>
          </p:cNvPr>
          <p:cNvGrpSpPr/>
          <p:nvPr/>
        </p:nvGrpSpPr>
        <p:grpSpPr>
          <a:xfrm>
            <a:off x="4872523" y="553128"/>
            <a:ext cx="6215891" cy="3266985"/>
            <a:chOff x="4872523" y="553128"/>
            <a:chExt cx="6215891" cy="32669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0E4F28-C243-4BE3-BBE5-93BBADCF507E}"/>
                </a:ext>
              </a:extLst>
            </p:cNvPr>
            <p:cNvSpPr txBox="1"/>
            <p:nvPr/>
          </p:nvSpPr>
          <p:spPr>
            <a:xfrm>
              <a:off x="9631724" y="1432154"/>
              <a:ext cx="714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(PC1)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5749271-A53B-4AFB-83E3-9F200CF67131}"/>
                </a:ext>
              </a:extLst>
            </p:cNvPr>
            <p:cNvGrpSpPr/>
            <p:nvPr/>
          </p:nvGrpSpPr>
          <p:grpSpPr>
            <a:xfrm>
              <a:off x="4872523" y="553128"/>
              <a:ext cx="6215891" cy="3266985"/>
              <a:chOff x="4252412" y="529045"/>
              <a:chExt cx="6215891" cy="326698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1F849A5-032A-460B-B9A8-62FC9122E98F}"/>
                  </a:ext>
                </a:extLst>
              </p:cNvPr>
              <p:cNvGrpSpPr/>
              <p:nvPr/>
            </p:nvGrpSpPr>
            <p:grpSpPr>
              <a:xfrm>
                <a:off x="6354532" y="529045"/>
                <a:ext cx="4113771" cy="3266985"/>
                <a:chOff x="7421579" y="3033021"/>
                <a:chExt cx="3681549" cy="2899954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7421579" y="3033021"/>
                  <a:ext cx="3304903" cy="2899954"/>
                  <a:chOff x="7380514" y="3421904"/>
                  <a:chExt cx="3304903" cy="2899954"/>
                </a:xfrm>
              </p:grpSpPr>
              <p:cxnSp>
                <p:nvCxnSpPr>
                  <p:cNvPr id="5" name="직선 연결선 4"/>
                  <p:cNvCxnSpPr/>
                  <p:nvPr/>
                </p:nvCxnSpPr>
                <p:spPr>
                  <a:xfrm>
                    <a:off x="7380514" y="3421904"/>
                    <a:ext cx="1" cy="2899954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7380514" y="6321858"/>
                    <a:ext cx="3017520" cy="0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화살표 연결선 22"/>
                  <p:cNvCxnSpPr/>
                  <p:nvPr/>
                </p:nvCxnSpPr>
                <p:spPr>
                  <a:xfrm flipV="1">
                    <a:off x="7380514" y="3891210"/>
                    <a:ext cx="1110343" cy="243064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 flipV="1">
                    <a:off x="7389222" y="5495023"/>
                    <a:ext cx="2342606" cy="79587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888583" y="5310357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(2, 1)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212183" y="3421904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(1, 2)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5" name="직선 화살표 연결선 14"/>
                <p:cNvCxnSpPr/>
                <p:nvPr/>
              </p:nvCxnSpPr>
              <p:spPr>
                <a:xfrm flipV="1">
                  <a:off x="7445526" y="3835527"/>
                  <a:ext cx="2220688" cy="204746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9670568" y="3450716"/>
                  <a:ext cx="1432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3*(0.7, 0.7)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FF6EE89-1AAA-4420-AF9F-C9A5AE76F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51031" y="2656509"/>
                <a:ext cx="1008369" cy="110464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3765A8-8ED3-4275-8231-65FE9C8C2BF8}"/>
                  </a:ext>
                </a:extLst>
              </p:cNvPr>
              <p:cNvSpPr txBox="1"/>
              <p:nvPr/>
            </p:nvSpPr>
            <p:spPr>
              <a:xfrm>
                <a:off x="4252412" y="2152444"/>
                <a:ext cx="1572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-1*(0.7, </a:t>
                </a:r>
                <a:r>
                  <a:rPr kumimoji="0" lang="en-US" altLang="ko-K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-0.7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66D0CC-FA2C-474E-88B2-05AA5A9871DC}"/>
                  </a:ext>
                </a:extLst>
              </p:cNvPr>
              <p:cNvSpPr txBox="1"/>
              <p:nvPr/>
            </p:nvSpPr>
            <p:spPr>
              <a:xfrm>
                <a:off x="4645282" y="1658001"/>
                <a:ext cx="937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(PC2)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83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72235" y="323959"/>
            <a:ext cx="7470962" cy="60824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"T2m_ERA5_1979_2018_lowR.nc</a:t>
            </a:r>
            <a:r>
              <a:rPr lang="en-US" altLang="ko-KR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'r' 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'time'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't2m</a:t>
            </a:r>
            <a:r>
              <a:rPr lang="en-US" altLang="ko-KR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][:,:,:]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T2a 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= np.array(T2 - T2_mean) </a:t>
            </a: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95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</a:t>
            </a:r>
            <a:r>
              <a:rPr lang="fr-FR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fr-FR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T2a_1d.T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T2a_1d )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2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2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sz="2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243425" y="312942"/>
            <a:ext cx="7470962" cy="60824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"T2m_ERA5_1979_2018_lowR.nc</a:t>
            </a:r>
            <a:r>
              <a:rPr lang="en-US" altLang="ko-KR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'r' 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'time'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][:]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't2m</a:t>
            </a:r>
            <a:r>
              <a:rPr lang="en-US" altLang="ko-KR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][:,:,:]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T2a 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= np.array(T2 - T2_mean) </a:t>
            </a: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95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</a:t>
            </a:r>
            <a:r>
              <a:rPr lang="fr-FR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1" lang="fr-FR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T2a_1d.T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T2a_1d )</a:t>
            </a:r>
          </a:p>
          <a:p>
            <a:pPr lvl="0"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2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2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sz="2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202319" y="4367454"/>
            <a:ext cx="4706915" cy="73335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차원 시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공간 데이터를 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차원으로 변환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2319" y="4974497"/>
            <a:ext cx="4448978" cy="5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공분산 행렬 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67451" y="3096293"/>
            <a:ext cx="2957069" cy="5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시간에 대한 평균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67451" y="3612024"/>
            <a:ext cx="4146891" cy="5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시간에 대한 평균 제거 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아노말리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550" y="230571"/>
            <a:ext cx="10625959" cy="892009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공분산 행렬  </a:t>
            </a:r>
            <a:r>
              <a:rPr lang="en-US" altLang="ko-KR" sz="3200" dirty="0" smtClean="0"/>
              <a:t>(covariance matrix)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 b="48574"/>
          <a:stretch/>
        </p:blipFill>
        <p:spPr>
          <a:xfrm>
            <a:off x="2796273" y="1424442"/>
            <a:ext cx="5433313" cy="189490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BE6525-FE65-4369-930D-6EDEB9339C46}"/>
              </a:ext>
            </a:extLst>
          </p:cNvPr>
          <p:cNvCxnSpPr>
            <a:cxnSpLocks/>
          </p:cNvCxnSpPr>
          <p:nvPr/>
        </p:nvCxnSpPr>
        <p:spPr>
          <a:xfrm>
            <a:off x="1817332" y="4336661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84838B-8C25-44D6-8B05-8474A130105B}"/>
              </a:ext>
            </a:extLst>
          </p:cNvPr>
          <p:cNvCxnSpPr>
            <a:cxnSpLocks/>
          </p:cNvCxnSpPr>
          <p:nvPr/>
        </p:nvCxnSpPr>
        <p:spPr>
          <a:xfrm>
            <a:off x="1817332" y="43547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32062-524F-4C87-87EC-5996A381BF37}"/>
              </a:ext>
            </a:extLst>
          </p:cNvPr>
          <p:cNvSpPr txBox="1"/>
          <p:nvPr/>
        </p:nvSpPr>
        <p:spPr>
          <a:xfrm>
            <a:off x="987654" y="47905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0B52B-DB8B-4B31-8D7B-56A8D8D8CCED}"/>
              </a:ext>
            </a:extLst>
          </p:cNvPr>
          <p:cNvSpPr txBox="1"/>
          <p:nvPr/>
        </p:nvSpPr>
        <p:spPr>
          <a:xfrm>
            <a:off x="2944904" y="3809546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18834" y="5941130"/>
            <a:ext cx="36215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30×60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30×60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248401" y="4440049"/>
                <a:ext cx="6243761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30×60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30×60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30×60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30×60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01" y="4440049"/>
                <a:ext cx="6243761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4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556</Words>
  <Application>Microsoft Office PowerPoint</Application>
  <PresentationFormat>와이드스크린</PresentationFormat>
  <Paragraphs>123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돋움</vt:lpstr>
      <vt:lpstr>맑은 고딕</vt:lpstr>
      <vt:lpstr>Arial</vt:lpstr>
      <vt:lpstr>Cambria Math</vt:lpstr>
      <vt:lpstr>Wingdings</vt:lpstr>
      <vt:lpstr>Office 테마</vt:lpstr>
      <vt:lpstr>3_Office 테마</vt:lpstr>
      <vt:lpstr>회귀분석 복습 &amp; 주성분 분석 소개  11월 11일 (수요일 실습)</vt:lpstr>
      <vt:lpstr>Eigenvalue   &amp;    Eigenvector</vt:lpstr>
      <vt:lpstr>주성분 분석 기본 개념 (Eigenvalue &amp; Eigenvector)</vt:lpstr>
      <vt:lpstr>주성분 분석 기본 개념 (파이썬 예제)</vt:lpstr>
      <vt:lpstr>PowerPoint 프레젠테이션</vt:lpstr>
      <vt:lpstr>PowerPoint 프레젠테이션</vt:lpstr>
      <vt:lpstr>PowerPoint 프레젠테이션</vt:lpstr>
      <vt:lpstr> 3차원 시-공간 데이터를 2차원으로 변환</vt:lpstr>
      <vt:lpstr>공분산 행렬  (covariance matrix)</vt:lpstr>
      <vt:lpstr>지구 온난화 패턴:   회귀분석   and    주성분분석 </vt:lpstr>
      <vt:lpstr>11일 수요일 실습:  지역별 온도변화 회귀분석 &amp; 전 지구 평균온도 변화 계산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886</cp:revision>
  <dcterms:created xsi:type="dcterms:W3CDTF">2020-03-02T03:00:47Z</dcterms:created>
  <dcterms:modified xsi:type="dcterms:W3CDTF">2020-11-10T15:16:10Z</dcterms:modified>
</cp:coreProperties>
</file>