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537" r:id="rId3"/>
    <p:sldId id="579" r:id="rId4"/>
    <p:sldId id="581" r:id="rId5"/>
    <p:sldId id="580" r:id="rId6"/>
    <p:sldId id="582" r:id="rId7"/>
    <p:sldId id="583" r:id="rId8"/>
    <p:sldId id="587" r:id="rId9"/>
    <p:sldId id="584" r:id="rId10"/>
    <p:sldId id="585" r:id="rId11"/>
    <p:sldId id="567" r:id="rId12"/>
    <p:sldId id="58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AD"/>
    <a:srgbClr val="0326BD"/>
    <a:srgbClr val="0A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090F1-11D0-4D63-AFF2-E1FF80C5AAB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7F37B-FD99-473B-BB33-E798818F9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50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0874-B540-4538-9EAF-A7958100181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22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40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8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4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21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34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41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010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68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19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237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9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47CE-9576-4907-AD20-DFA265C8998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0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6901" y="636757"/>
            <a:ext cx="9727324" cy="1671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주성분 </a:t>
            </a:r>
            <a:r>
              <a:rPr lang="ko-KR" altLang="en-US" sz="3200" dirty="0"/>
              <a:t>분석 </a:t>
            </a:r>
            <a:r>
              <a:rPr lang="ko-KR" altLang="en-US" sz="3200" dirty="0" smtClean="0"/>
              <a:t>실습</a:t>
            </a:r>
            <a:r>
              <a:rPr lang="ko-KR" altLang="en-US" sz="2800" dirty="0" smtClean="0"/>
              <a:t> 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2400" b="1" dirty="0" smtClean="0"/>
              <a:t>11</a:t>
            </a:r>
            <a:r>
              <a:rPr lang="ko-KR" altLang="en-US" sz="2400" b="1" dirty="0"/>
              <a:t>월 </a:t>
            </a:r>
            <a:r>
              <a:rPr lang="en-US" altLang="ko-KR" sz="2400" b="1" dirty="0" smtClean="0"/>
              <a:t>17</a:t>
            </a:r>
            <a:r>
              <a:rPr lang="ko-KR" altLang="en-US" sz="2400" b="1" dirty="0" smtClean="0"/>
              <a:t>일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수요일 실습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50" y="2754217"/>
            <a:ext cx="9144000" cy="3746978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defRPr/>
            </a:pPr>
            <a:endParaRPr lang="en-US" altLang="ko-KR" sz="2000" dirty="0"/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/>
              <a:t>주성분 분석</a:t>
            </a:r>
            <a:r>
              <a:rPr lang="en-US" altLang="ko-KR" sz="2000" b="1" dirty="0" smtClean="0"/>
              <a:t>: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파이썬</a:t>
            </a:r>
            <a:r>
              <a:rPr lang="ko-KR" altLang="en-US" sz="2000" b="1" dirty="0" smtClean="0"/>
              <a:t> 스크립트 설명</a:t>
            </a:r>
            <a:endParaRPr lang="en-US" altLang="ko-KR" sz="20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183773" y="4533996"/>
                <a:ext cx="1349472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773" y="4533996"/>
                <a:ext cx="1349472" cy="506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289693" y="5309141"/>
                <a:ext cx="530901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i="1" dirty="0" smtClean="0">
                    <a:latin typeface="Cambria Math" panose="02040503050406030204" pitchFamily="18" charset="0"/>
                  </a:rPr>
                  <a:t>T:  </a:t>
                </a:r>
                <a:r>
                  <a:rPr lang="ko-KR" altLang="en-US" i="1" dirty="0" smtClean="0">
                    <a:latin typeface="Cambria Math" panose="02040503050406030204" pitchFamily="18" charset="0"/>
                  </a:rPr>
                  <a:t>시</a:t>
                </a:r>
                <a:r>
                  <a:rPr lang="en-US" altLang="ko-KR" i="1" dirty="0" smtClean="0">
                    <a:latin typeface="Cambria Math" panose="02040503050406030204" pitchFamily="18" charset="0"/>
                  </a:rPr>
                  <a:t>-</a:t>
                </a:r>
                <a:r>
                  <a:rPr lang="ko-KR" altLang="en-US" i="1" dirty="0" smtClean="0">
                    <a:latin typeface="Cambria Math" panose="02040503050406030204" pitchFamily="18" charset="0"/>
                  </a:rPr>
                  <a:t>공간 데이터 </a:t>
                </a: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𝑒𝑖𝑔𝑒𝑛𝑣𝑒𝑐𝑡𝑜𝑟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공간 고유벡터</a:t>
                </a:r>
                <a:r>
                  <a:rPr lang="en-US" altLang="ko-KR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𝑝𝑟𝑖𝑛𝑐𝑖𝑝𝑎𝑙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𝑐𝑜𝑚𝑝𝑜𝑛𝑒𝑛𝑡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𝑠𝑒𝑟𝑖𝑒𝑠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시간 주성분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693" y="5309141"/>
                <a:ext cx="5309017" cy="923330"/>
              </a:xfrm>
              <a:prstGeom prst="rect">
                <a:avLst/>
              </a:prstGeom>
              <a:blipFill>
                <a:blip r:embed="rId4"/>
                <a:stretch>
                  <a:fillRect l="-1033" t="-3974" r="-230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46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68277"/>
            <a:ext cx="10448544" cy="815608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지구 온난화 패턴</a:t>
            </a:r>
            <a:r>
              <a:rPr lang="en-US" altLang="ko-KR" sz="2800" dirty="0"/>
              <a:t>: </a:t>
            </a:r>
            <a:r>
              <a:rPr lang="ko-KR" altLang="en-US" sz="2800" dirty="0"/>
              <a:t>  </a:t>
            </a:r>
            <a:r>
              <a:rPr lang="ko-KR" altLang="en-US" sz="2800" b="1" dirty="0"/>
              <a:t>회귀분석 </a:t>
            </a:r>
            <a:r>
              <a:rPr lang="ko-KR" altLang="en-US" sz="2800" dirty="0"/>
              <a:t>  </a:t>
            </a:r>
            <a:r>
              <a:rPr lang="en-US" altLang="ko-KR" sz="2800" dirty="0"/>
              <a:t>and    </a:t>
            </a:r>
            <a:r>
              <a:rPr lang="ko-KR" altLang="en-US" sz="2800" dirty="0"/>
              <a:t>주성분분석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0A5435-8700-42ED-8FF9-41C99596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06" y="1436679"/>
            <a:ext cx="5372659" cy="35196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8F2D01-6C33-4EC6-8CC7-E8363C91B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595" y="1436679"/>
            <a:ext cx="4205501" cy="33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47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68277"/>
            <a:ext cx="10448544" cy="815608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지구 온난화 패턴</a:t>
            </a:r>
            <a:r>
              <a:rPr lang="en-US" altLang="ko-KR" sz="2800" dirty="0"/>
              <a:t>: </a:t>
            </a:r>
            <a:r>
              <a:rPr lang="ko-KR" altLang="en-US" sz="2800" dirty="0"/>
              <a:t>  회귀분석</a:t>
            </a:r>
            <a:r>
              <a:rPr lang="ko-KR" altLang="en-US" sz="2800" b="1" dirty="0"/>
              <a:t> </a:t>
            </a:r>
            <a:r>
              <a:rPr lang="ko-KR" altLang="en-US" sz="2800" dirty="0"/>
              <a:t>  </a:t>
            </a:r>
            <a:r>
              <a:rPr lang="en-US" altLang="ko-KR" sz="2800" dirty="0"/>
              <a:t>and    </a:t>
            </a:r>
            <a:r>
              <a:rPr lang="ko-KR" altLang="en-US" sz="2800" b="1" dirty="0"/>
              <a:t>주성분분석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605" b="50693"/>
          <a:stretch/>
        </p:blipFill>
        <p:spPr>
          <a:xfrm>
            <a:off x="802639" y="1530182"/>
            <a:ext cx="4766525" cy="33262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49790"/>
          <a:stretch/>
        </p:blipFill>
        <p:spPr>
          <a:xfrm>
            <a:off x="6115776" y="1530182"/>
            <a:ext cx="4776288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9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243425" y="312942"/>
            <a:ext cx="7470962" cy="608243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data =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nc.Dataset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"T2m_ERA5_1979_2018_lowR.nc</a:t>
            </a:r>
            <a:r>
              <a:rPr lang="en-US" altLang="ko-KR" b="1" kern="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'r' </a:t>
            </a:r>
            <a:r>
              <a:rPr lang="en-US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data.variables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ko-KR" b="1" kern="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][:]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data.variables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ko-KR" b="1" kern="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][:]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time =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data.variables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'time'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][:]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T2 =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data.variables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't2m</a:t>
            </a:r>
            <a:r>
              <a:rPr lang="en-US" altLang="ko-KR" b="1" kern="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][:,:,:]</a:t>
            </a:r>
          </a:p>
          <a:p>
            <a:pPr lvl="0" latinLnBrk="0">
              <a:lnSpc>
                <a:spcPct val="150000"/>
              </a:lnSpc>
              <a:defRPr/>
            </a:pP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T2_mean = np.mean(T2, </a:t>
            </a:r>
            <a:r>
              <a:rPr lang="fr-FR" altLang="ko-KR" b="1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T2a </a:t>
            </a:r>
            <a:r>
              <a:rPr lang="fr-FR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= np.array(T2 - T2_mean) </a:t>
            </a:r>
            <a:endParaRPr kumimoji="1" lang="en-US" altLang="ko-KR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950" b="1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T2a_1d = np.reshape( T2a, (</a:t>
            </a:r>
            <a:r>
              <a:rPr lang="fr-FR" altLang="ko-KR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(time), </a:t>
            </a:r>
            <a:r>
              <a:rPr lang="fr-FR" altLang="ko-KR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(lon)*</a:t>
            </a:r>
            <a:r>
              <a:rPr lang="fr-FR" altLang="ko-KR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(lat)) </a:t>
            </a:r>
            <a:r>
              <a:rPr lang="fr-FR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kumimoji="1" lang="fr-FR" altLang="ko-KR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cov_T2a_1d =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np.matmul</a:t>
            </a:r>
            <a:r>
              <a:rPr lang="en-US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 T2a_1d.T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T2a_1d )</a:t>
            </a:r>
          </a:p>
          <a:p>
            <a:pPr lvl="0" latinLnBrk="0">
              <a:lnSpc>
                <a:spcPct val="150000"/>
              </a:lnSpc>
              <a:defRPr/>
            </a:pP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22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eigen_val</a:t>
            </a:r>
            <a:r>
              <a:rPr lang="en-US" altLang="ko-KR" sz="2200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2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eigen_vec</a:t>
            </a:r>
            <a:r>
              <a:rPr lang="en-US" altLang="ko-KR" sz="2200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2200" b="1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np.linalg.eig</a:t>
            </a:r>
            <a:r>
              <a:rPr lang="en-US" altLang="ko-KR" sz="2200" b="1" kern="0" dirty="0">
                <a:latin typeface="Arial" panose="020B0604020202020204" pitchFamily="34" charset="0"/>
                <a:cs typeface="Arial" panose="020B0604020202020204" pitchFamily="34" charset="0"/>
              </a:rPr>
              <a:t>(cov_T2a_1d)</a:t>
            </a:r>
            <a:endParaRPr kumimoji="1" lang="en-US" altLang="ko-KR" sz="2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202319" y="4367454"/>
            <a:ext cx="4706915" cy="733358"/>
          </a:xfr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3</a:t>
            </a:r>
            <a:r>
              <a:rPr lang="ko-KR" alt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차원 시</a:t>
            </a:r>
            <a:r>
              <a:rPr lang="en-US" altLang="ko-KR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-</a:t>
            </a:r>
            <a:r>
              <a:rPr lang="ko-KR" alt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공간 데이터를 </a:t>
            </a:r>
            <a:r>
              <a:rPr lang="en-US" altLang="ko-KR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차원으로 변환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2319" y="4974497"/>
            <a:ext cx="4448978" cy="5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공분산 행렬 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567451" y="3096293"/>
            <a:ext cx="2957069" cy="5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시간에 대한 평균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67451" y="3612024"/>
            <a:ext cx="4146891" cy="5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시간에 대한 평균 제거 </a:t>
            </a:r>
            <a:r>
              <a:rPr lang="en-US" altLang="ko-KR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8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아노말리</a:t>
            </a:r>
            <a:r>
              <a:rPr lang="en-US" altLang="ko-KR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550" y="230572"/>
            <a:ext cx="10625959" cy="65447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공분산 행렬  </a:t>
            </a:r>
            <a:r>
              <a:rPr lang="en-US" altLang="ko-KR" sz="2800" dirty="0" smtClean="0"/>
              <a:t>(covariance matrix)</a:t>
            </a:r>
            <a:endParaRPr lang="ko-KR" altLang="en-US" sz="28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EBE6525-FE65-4369-930D-6EDEB9339C46}"/>
              </a:ext>
            </a:extLst>
          </p:cNvPr>
          <p:cNvCxnSpPr>
            <a:cxnSpLocks/>
          </p:cNvCxnSpPr>
          <p:nvPr/>
        </p:nvCxnSpPr>
        <p:spPr>
          <a:xfrm>
            <a:off x="1817332" y="4346186"/>
            <a:ext cx="0" cy="1350936"/>
          </a:xfrm>
          <a:prstGeom prst="straightConnector1">
            <a:avLst/>
          </a:prstGeom>
          <a:ln w="28575">
            <a:solidFill>
              <a:srgbClr val="0A64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84838B-8C25-44D6-8B05-8474A130105B}"/>
              </a:ext>
            </a:extLst>
          </p:cNvPr>
          <p:cNvCxnSpPr>
            <a:cxnSpLocks/>
          </p:cNvCxnSpPr>
          <p:nvPr/>
        </p:nvCxnSpPr>
        <p:spPr>
          <a:xfrm>
            <a:off x="1817332" y="4354711"/>
            <a:ext cx="2820769" cy="36050"/>
          </a:xfrm>
          <a:prstGeom prst="straightConnector1">
            <a:avLst/>
          </a:prstGeom>
          <a:ln w="28575">
            <a:solidFill>
              <a:srgbClr val="0A64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432062-524F-4C87-87EC-5996A381BF37}"/>
              </a:ext>
            </a:extLst>
          </p:cNvPr>
          <p:cNvSpPr txBox="1"/>
          <p:nvPr/>
        </p:nvSpPr>
        <p:spPr>
          <a:xfrm>
            <a:off x="987654" y="4790508"/>
            <a:ext cx="69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60B52B-DB8B-4B31-8D7B-56A8D8D8CCED}"/>
              </a:ext>
            </a:extLst>
          </p:cNvPr>
          <p:cNvSpPr txBox="1"/>
          <p:nvPr/>
        </p:nvSpPr>
        <p:spPr>
          <a:xfrm>
            <a:off x="2944904" y="3895441"/>
            <a:ext cx="69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18884" y="5988755"/>
            <a:ext cx="362150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np.matmul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 T2a_1d.T,  T2a_1d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949359" y="4529128"/>
                <a:ext cx="2688742" cy="108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1,  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359" y="4529128"/>
                <a:ext cx="2688742" cy="108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5248401" y="4440049"/>
                <a:ext cx="5977662" cy="1144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1,  </m:t>
                                        </m:r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1800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40,1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40, </m:t>
                                        </m:r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1800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1,  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401" y="4440049"/>
                <a:ext cx="5977662" cy="1144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2154048" y="1241970"/>
            <a:ext cx="7470962" cy="211852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fr-FR" altLang="ko-KR" sz="1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T2_mean </a:t>
            </a: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= np.mean(T2, </a:t>
            </a:r>
            <a:r>
              <a:rPr lang="fr-FR" altLang="ko-KR" sz="1800" b="1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T2a </a:t>
            </a: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= np.array(T2 - T2_mean) 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b="1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T2a_1d = np.reshape( T2a, (</a:t>
            </a:r>
            <a:r>
              <a:rPr lang="fr-FR" altLang="ko-KR" sz="18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(time), </a:t>
            </a:r>
            <a:r>
              <a:rPr lang="fr-FR" altLang="ko-KR" sz="18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(lon)*</a:t>
            </a:r>
            <a:r>
              <a:rPr lang="fr-FR" altLang="ko-KR" sz="18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(lat)) </a:t>
            </a:r>
            <a:r>
              <a:rPr lang="fr-FR" altLang="ko-KR" sz="1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kumimoji="1" lang="fr-FR" altLang="ko-KR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cov_T2a_1d = </a:t>
            </a: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np.matmul</a:t>
            </a:r>
            <a:r>
              <a:rPr lang="en-US" altLang="ko-KR" sz="1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 T2a_1d.T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T2a_1d )</a:t>
            </a:r>
          </a:p>
        </p:txBody>
      </p:sp>
    </p:spTree>
    <p:extLst>
      <p:ext uri="{BB962C8B-B14F-4D97-AF65-F5344CB8AC3E}">
        <p14:creationId xmlns:p14="http://schemas.microsoft.com/office/powerpoint/2010/main" val="109621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5948239" y="557958"/>
                <a:ext cx="6081857" cy="1144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1,  </m:t>
                                        </m:r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180</m:t>
                                        </m:r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40,1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40, </m:t>
                                        </m:r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1800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1,  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39" y="557958"/>
                <a:ext cx="6081857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392300" y="274895"/>
            <a:ext cx="5555939" cy="19389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fr-FR" altLang="ko-KR" sz="16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T2_mean </a:t>
            </a: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= np.mean(T2, </a:t>
            </a:r>
            <a:r>
              <a:rPr lang="fr-FR" altLang="ko-KR" sz="1600" b="1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6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T2a </a:t>
            </a: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= np.array(T2 - T2_mean) </a:t>
            </a: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T2a_1d = np.reshape( T2a, (</a:t>
            </a:r>
            <a:r>
              <a:rPr lang="fr-FR" altLang="ko-KR" sz="16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(time), </a:t>
            </a:r>
            <a:r>
              <a:rPr lang="fr-FR" altLang="ko-KR" sz="16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(lon)*</a:t>
            </a:r>
            <a:r>
              <a:rPr lang="fr-FR" altLang="ko-KR" sz="16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(lat)) </a:t>
            </a:r>
            <a:r>
              <a:rPr lang="fr-FR" altLang="ko-KR" sz="16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kumimoji="1" lang="fr-FR" altLang="ko-K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cov_T2a_1d = </a:t>
            </a:r>
            <a:r>
              <a:rPr lang="en-US" altLang="ko-KR" sz="16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np.matmul</a:t>
            </a:r>
            <a:r>
              <a:rPr lang="en-US" altLang="ko-KR" sz="16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 T2a_1d.T</a:t>
            </a:r>
            <a:r>
              <a:rPr lang="en-US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T2a_1d 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2732" y="2755309"/>
            <a:ext cx="55643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eigen_val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eigen_vec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b="1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np.linalg.eig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(cov_T2a_1d)</a:t>
            </a:r>
            <a:endParaRPr kumimoji="1" lang="en-US" altLang="ko-KR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589369" y="3992839"/>
                <a:ext cx="3476407" cy="108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1,  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</m:t>
                                    </m:r>
                                    <m: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</m:t>
                                    </m:r>
                                    <m: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40, 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</m:t>
                                    </m:r>
                                    <m: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369" y="3992839"/>
                <a:ext cx="3476407" cy="10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2102547" y="4284810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eigen_vec</a:t>
            </a:r>
            <a:r>
              <a:rPr lang="en-US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353175" y="2710268"/>
                <a:ext cx="1912960" cy="472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ko-KR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ko-KR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⃗"/>
                          <m:ctrlPr>
                            <a:rPr lang="en-US" altLang="ko-KR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175" y="2710268"/>
                <a:ext cx="1912960" cy="472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44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5948239" y="557958"/>
                <a:ext cx="5977662" cy="1144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1,  </m:t>
                                        </m:r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180</m:t>
                                        </m:r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40,1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40, </m:t>
                                        </m:r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1800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1,  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39" y="557958"/>
                <a:ext cx="5977662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392300" y="274895"/>
            <a:ext cx="5555939" cy="19389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fr-FR" altLang="ko-KR" sz="16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T2_mean </a:t>
            </a: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= np.mean(T2, </a:t>
            </a:r>
            <a:r>
              <a:rPr lang="fr-FR" altLang="ko-KR" sz="1600" b="1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6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T2a </a:t>
            </a: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= np.array(T2 - T2_mean) </a:t>
            </a: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T2a_1d = np.reshape( T2a, (</a:t>
            </a:r>
            <a:r>
              <a:rPr lang="fr-FR" altLang="ko-KR" sz="16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(time), </a:t>
            </a:r>
            <a:r>
              <a:rPr lang="fr-FR" altLang="ko-KR" sz="16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(lon)*</a:t>
            </a:r>
            <a:r>
              <a:rPr lang="fr-FR" altLang="ko-KR" sz="16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(lat)) </a:t>
            </a:r>
            <a:r>
              <a:rPr lang="fr-FR" altLang="ko-KR" sz="16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kumimoji="1" lang="fr-FR" altLang="ko-K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cov_T2a_1d = </a:t>
            </a:r>
            <a:r>
              <a:rPr lang="en-US" altLang="ko-KR" sz="16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np.matmul</a:t>
            </a:r>
            <a:r>
              <a:rPr lang="en-US" altLang="ko-KR" sz="16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 T2a_1d.T</a:t>
            </a:r>
            <a:r>
              <a:rPr lang="en-US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T2a_1d 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2732" y="2755309"/>
            <a:ext cx="55643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eigen_val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eigen_vec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b="1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np.linalg.eig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(cov_T2a_1d)</a:t>
            </a:r>
            <a:endParaRPr kumimoji="1" lang="en-US" altLang="ko-KR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798669" y="4059514"/>
                <a:ext cx="3476407" cy="108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1,  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</m:t>
                                    </m:r>
                                    <m: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</m:t>
                                    </m:r>
                                    <m: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40, 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</m:t>
                                    </m:r>
                                    <m: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669" y="4059514"/>
                <a:ext cx="3476407" cy="10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311847" y="4351485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eigen_vec</a:t>
            </a:r>
            <a:r>
              <a:rPr lang="en-US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219825" y="2755572"/>
                <a:ext cx="1988621" cy="499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22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ko-KR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ko-KR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⃗"/>
                          <m:ctrlPr>
                            <a:rPr lang="en-US" altLang="ko-KR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825" y="2755572"/>
                <a:ext cx="1988621" cy="499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474093" y="4214396"/>
                <a:ext cx="1508426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093" y="4214396"/>
                <a:ext cx="1508426" cy="5064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6474093" y="5142696"/>
                <a:ext cx="530901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𝑒𝑖𝑔𝑒𝑛𝑣𝑒𝑐𝑡𝑜𝑟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공간 고유벡터</a:t>
                </a:r>
                <a:r>
                  <a:rPr lang="en-US" altLang="ko-KR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𝑝𝑟𝑖𝑛𝑐𝑖𝑝𝑎𝑙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𝑐𝑜𝑚𝑝𝑜𝑛𝑒𝑛𝑡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𝑠𝑒𝑟𝑖𝑒𝑠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시간 주성분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093" y="5142696"/>
                <a:ext cx="5309017" cy="646331"/>
              </a:xfrm>
              <a:prstGeom prst="rect">
                <a:avLst/>
              </a:prstGeom>
              <a:blipFill>
                <a:blip r:embed="rId6"/>
                <a:stretch>
                  <a:fillRect t="-5660" r="-344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89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81807" y="452357"/>
            <a:ext cx="55643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eigen_val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eigen_vec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b="1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np.linalg.eig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(cov_T2a_1d)</a:t>
            </a:r>
            <a:endParaRPr kumimoji="1" lang="en-US" altLang="ko-KR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836769" y="1602064"/>
                <a:ext cx="3476407" cy="108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1,  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</m:t>
                                    </m:r>
                                    <m: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</m:t>
                                    </m:r>
                                    <m: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40, 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</m:t>
                                    </m:r>
                                    <m: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769" y="1602064"/>
                <a:ext cx="3476407" cy="108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301527" y="1881200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eigen_vec</a:t>
            </a:r>
            <a:r>
              <a:rPr lang="en-US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581774" y="499083"/>
                <a:ext cx="1932516" cy="499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22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ko-KR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ko-KR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⃗"/>
                          <m:ctrlPr>
                            <a:rPr lang="en-US" altLang="ko-KR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774" y="499083"/>
                <a:ext cx="1932516" cy="49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472837" y="1744111"/>
                <a:ext cx="1508425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837" y="1744111"/>
                <a:ext cx="1508425" cy="506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6472837" y="2514267"/>
                <a:ext cx="530901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𝑒𝑖𝑔𝑒𝑛𝑣𝑒𝑐𝑡𝑜𝑟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고</m:t>
                    </m:r>
                  </m:oMath>
                </a14:m>
                <a:r>
                  <a:rPr lang="ko-KR" altLang="en-US" dirty="0" smtClean="0"/>
                  <a:t>유벡터</a:t>
                </a:r>
                <a:r>
                  <a:rPr lang="en-US" altLang="ko-KR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𝑝𝑟𝑖𝑛𝑐𝑖𝑝𝑎𝑙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𝑐𝑜𝑚𝑝𝑜𝑛𝑒𝑛𝑡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𝑠𝑒𝑟𝑖𝑒𝑠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시간 주성분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837" y="2514267"/>
                <a:ext cx="5309017" cy="646331"/>
              </a:xfrm>
              <a:prstGeom prst="rect">
                <a:avLst/>
              </a:prstGeom>
              <a:blipFill>
                <a:blip r:embed="rId5"/>
                <a:stretch>
                  <a:fillRect t="-4717" r="-23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/>
              <p:cNvSpPr/>
              <p:nvPr/>
            </p:nvSpPr>
            <p:spPr>
              <a:xfrm>
                <a:off x="3574972" y="4439960"/>
                <a:ext cx="3037435" cy="536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d>
                        <m:d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2400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</m:d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72" y="4439960"/>
                <a:ext cx="3037435" cy="5360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3536183" y="3656037"/>
                <a:ext cx="2797304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sSup>
                        <m:sSupPr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83" y="3656037"/>
                <a:ext cx="2797304" cy="506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7509943" y="4439960"/>
                <a:ext cx="1090298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p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943" y="4439960"/>
                <a:ext cx="1090298" cy="4029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7548032" y="5144254"/>
                <a:ext cx="1865447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ko-KR" altLang="en-US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ko-KR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ko-KR" altLang="en-US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032" y="5144254"/>
                <a:ext cx="1865447" cy="8249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45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81807" y="452357"/>
            <a:ext cx="55643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eigen_val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eigen_vec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b="1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np.linalg.eig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(cov_T2a_1d)</a:t>
            </a:r>
            <a:endParaRPr kumimoji="1" lang="en-US" altLang="ko-KR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836769" y="1602064"/>
                <a:ext cx="3476407" cy="108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1,  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</m:t>
                                    </m:r>
                                    <m: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</m:t>
                                    </m:r>
                                    <m: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40, 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</m:t>
                                    </m:r>
                                    <m: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769" y="1602064"/>
                <a:ext cx="3476407" cy="108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301527" y="1881200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eigen_vec</a:t>
            </a:r>
            <a:r>
              <a:rPr lang="en-US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581774" y="499083"/>
                <a:ext cx="1932516" cy="499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22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ko-KR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ko-KR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⃗"/>
                          <m:ctrlPr>
                            <a:rPr lang="en-US" altLang="ko-KR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774" y="499083"/>
                <a:ext cx="1932516" cy="49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472837" y="1744111"/>
                <a:ext cx="1508425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837" y="1744111"/>
                <a:ext cx="1508425" cy="506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6472837" y="2514267"/>
                <a:ext cx="530901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𝑒𝑖𝑔𝑒𝑛𝑣𝑒𝑐𝑡𝑜𝑟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고</m:t>
                    </m:r>
                  </m:oMath>
                </a14:m>
                <a:r>
                  <a:rPr lang="ko-KR" altLang="en-US" dirty="0" smtClean="0"/>
                  <a:t>유벡터</a:t>
                </a:r>
                <a:r>
                  <a:rPr lang="en-US" altLang="ko-KR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𝑝𝑟𝑖𝑛𝑐𝑖𝑝𝑎𝑙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𝑐𝑜𝑚𝑝𝑜𝑛𝑒𝑛𝑡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𝑠𝑒𝑟𝑖𝑒𝑠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시간 주성분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837" y="2514267"/>
                <a:ext cx="5309017" cy="646331"/>
              </a:xfrm>
              <a:prstGeom prst="rect">
                <a:avLst/>
              </a:prstGeom>
              <a:blipFill>
                <a:blip r:embed="rId5"/>
                <a:stretch>
                  <a:fillRect t="-4717" r="-23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3574972" y="4439960"/>
                <a:ext cx="3037435" cy="536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d>
                        <m:d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2400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</m:d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72" y="4439960"/>
                <a:ext cx="3037435" cy="5360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2115601" y="538109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시간 주성분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3677821" y="5329735"/>
                <a:ext cx="1361206" cy="474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p>
                          <m:r>
                            <a:rPr lang="en-US" altLang="ko-KR" sz="20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ko-KR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200" b="1" i="1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ko-KR" sz="2200" b="1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2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ko-KR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21" y="5329735"/>
                <a:ext cx="1361206" cy="474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3536183" y="3656037"/>
                <a:ext cx="2797304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sSup>
                        <m:sSupPr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83" y="3656037"/>
                <a:ext cx="2797304" cy="5064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7509943" y="4439960"/>
                <a:ext cx="1090298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p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943" y="4439960"/>
                <a:ext cx="1090298" cy="4029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8899312" y="4264153"/>
                <a:ext cx="1865447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ko-KR" altLang="en-US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ko-KR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ko-KR" altLang="en-US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312" y="4264153"/>
                <a:ext cx="1865447" cy="8249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09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792801" y="564508"/>
                <a:ext cx="1508425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801" y="564508"/>
                <a:ext cx="1508425" cy="5064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797661" y="477286"/>
                <a:ext cx="530901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𝑒𝑖𝑔𝑒𝑛𝑣𝑒𝑐𝑡𝑜𝑟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공간 고유벡터</a:t>
                </a:r>
                <a:r>
                  <a:rPr lang="en-US" altLang="ko-KR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𝑝𝑟𝑖𝑛𝑐𝑖𝑝𝑎𝑙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𝑐𝑜𝑚𝑝𝑜𝑛𝑒𝑛𝑡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𝑠𝑒𝑟𝑖𝑒𝑠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시간 주성분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661" y="477286"/>
                <a:ext cx="5309017" cy="646331"/>
              </a:xfrm>
              <a:prstGeom prst="rect">
                <a:avLst/>
              </a:prstGeom>
              <a:blipFill>
                <a:blip r:embed="rId3"/>
                <a:stretch>
                  <a:fillRect t="-4717" r="-23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/>
              <p:cNvSpPr/>
              <p:nvPr/>
            </p:nvSpPr>
            <p:spPr>
              <a:xfrm>
                <a:off x="1258135" y="2558342"/>
                <a:ext cx="3040128" cy="536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acc>
                        <m:accPr>
                          <m:chr m:val="⃗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35" y="2558342"/>
                <a:ext cx="3040128" cy="5360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786939" y="376965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시간 주성분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471450" y="3718298"/>
                <a:ext cx="1361206" cy="474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p>
                          <m:r>
                            <a:rPr lang="en-US" altLang="ko-KR" sz="20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ko-KR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200" b="1" i="1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ko-KR" sz="2200" b="1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2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ko-KR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450" y="3718298"/>
                <a:ext cx="1361206" cy="474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298082" y="1587769"/>
                <a:ext cx="2797304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082" y="1587769"/>
                <a:ext cx="2797304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781420" y="3354160"/>
            <a:ext cx="5555939" cy="124649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fr-FR" altLang="ko-KR" sz="16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# PCs </a:t>
            </a: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= np.dot</a:t>
            </a:r>
            <a:r>
              <a:rPr lang="fr-FR" altLang="ko-KR" sz="16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 T2a_1d</a:t>
            </a: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altLang="ko-KR" sz="16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eigen_vec )</a:t>
            </a:r>
          </a:p>
          <a:p>
            <a:pPr lvl="0" latinLnBrk="0">
              <a:lnSpc>
                <a:spcPct val="150000"/>
              </a:lnSpc>
              <a:defRPr/>
            </a:pPr>
            <a:endParaRPr lang="fr-FR" altLang="ko-KR" sz="16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PCs = np.matmul</a:t>
            </a:r>
            <a:r>
              <a:rPr lang="fr-FR" altLang="ko-KR" sz="1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 T2a_1d</a:t>
            </a: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altLang="ko-KR" sz="1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eigen_vec )</a:t>
            </a:r>
            <a:endParaRPr lang="en-US" altLang="ko-KR" sz="18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550" y="230572"/>
            <a:ext cx="10625959" cy="82088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Eigenvalue </a:t>
            </a:r>
            <a:r>
              <a:rPr lang="ko-KR" altLang="en-US" sz="2800" dirty="0" smtClean="0"/>
              <a:t>를 이용한 표준화 </a:t>
            </a:r>
            <a:r>
              <a:rPr lang="en-US" altLang="ko-KR" sz="2800" dirty="0" smtClean="0"/>
              <a:t>(normalize)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85976" y="1479882"/>
                <a:ext cx="1508425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976" y="1479882"/>
                <a:ext cx="1508425" cy="5064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2520776" y="2219865"/>
                <a:ext cx="3779624" cy="637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f>
                            <m:f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acc>
                        <m:accPr>
                          <m:chr m:val="⃗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776" y="2219865"/>
                <a:ext cx="3779624" cy="637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7062903" y="2048590"/>
                <a:ext cx="2894126" cy="10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000" b="0" i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900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903" y="2048590"/>
                <a:ext cx="2894126" cy="10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2954027" y="3916906"/>
            <a:ext cx="5555939" cy="20313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nl-NL" altLang="ko-KR" sz="1500" b="1" kern="0" dirty="0">
                <a:latin typeface="Arial" panose="020B0604020202020204" pitchFamily="34" charset="0"/>
                <a:cs typeface="Arial" panose="020B0604020202020204" pitchFamily="34" charset="0"/>
              </a:rPr>
              <a:t>###### Normalize eigenvector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nl-NL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n_EOF = -EOF * np.sqrt</a:t>
            </a:r>
            <a:r>
              <a:rPr lang="nl-NL" altLang="ko-KR" sz="1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 eigen_val[MODE-1] )</a:t>
            </a:r>
          </a:p>
          <a:p>
            <a:pPr lvl="0" latinLnBrk="0">
              <a:lnSpc>
                <a:spcPct val="150000"/>
              </a:lnSpc>
              <a:defRPr/>
            </a:pPr>
            <a:endParaRPr lang="fr-FR" altLang="ko-KR" sz="18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500" b="1" kern="0" dirty="0">
                <a:latin typeface="Arial" panose="020B0604020202020204" pitchFamily="34" charset="0"/>
                <a:cs typeface="Arial" panose="020B0604020202020204" pitchFamily="34" charset="0"/>
              </a:rPr>
              <a:t>###### Normalize PC Time-series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n_PC </a:t>
            </a: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= -</a:t>
            </a:r>
            <a:r>
              <a:rPr lang="fr-FR" altLang="ko-KR" sz="1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PC / np.sqrt( eigen_val[MODE-1] )</a:t>
            </a:r>
            <a:endParaRPr lang="en-US" altLang="ko-KR" sz="18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625274" y="4194547"/>
                <a:ext cx="895502" cy="500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274" y="4194547"/>
                <a:ext cx="895502" cy="500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625274" y="5393427"/>
                <a:ext cx="961225" cy="500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acc>
                        <m:accPr>
                          <m:chr m:val="⃗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274" y="5393427"/>
                <a:ext cx="961225" cy="500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22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7904</TotalTime>
  <Words>437</Words>
  <Application>Microsoft Office PowerPoint</Application>
  <PresentationFormat>와이드스크린</PresentationFormat>
  <Paragraphs>106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돋움</vt:lpstr>
      <vt:lpstr>맑은 고딕</vt:lpstr>
      <vt:lpstr>Arial</vt:lpstr>
      <vt:lpstr>Cambria Math</vt:lpstr>
      <vt:lpstr>Wingdings</vt:lpstr>
      <vt:lpstr>Office 테마</vt:lpstr>
      <vt:lpstr>3_Office 테마</vt:lpstr>
      <vt:lpstr>주성분 분석 실습  11월 17일 (수요일 실습)</vt:lpstr>
      <vt:lpstr> 3차원 시-공간 데이터를 2차원으로 변환</vt:lpstr>
      <vt:lpstr>공분산 행렬  (covariance matrix)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Eigenvalue 를 이용한 표준화 (normalize)</vt:lpstr>
      <vt:lpstr>지구 온난화 패턴:   회귀분석   and    주성분분석 </vt:lpstr>
      <vt:lpstr>지구 온난화 패턴:   회귀분석   and    주성분분석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HyoSeok Park</cp:lastModifiedBy>
  <cp:revision>910</cp:revision>
  <dcterms:created xsi:type="dcterms:W3CDTF">2020-03-02T03:00:47Z</dcterms:created>
  <dcterms:modified xsi:type="dcterms:W3CDTF">2020-11-18T11:08:41Z</dcterms:modified>
</cp:coreProperties>
</file>