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588" r:id="rId3"/>
    <p:sldId id="581" r:id="rId4"/>
    <p:sldId id="589" r:id="rId5"/>
    <p:sldId id="580" r:id="rId6"/>
    <p:sldId id="582" r:id="rId7"/>
    <p:sldId id="609" r:id="rId8"/>
    <p:sldId id="590" r:id="rId9"/>
    <p:sldId id="608" r:id="rId10"/>
    <p:sldId id="591" r:id="rId11"/>
    <p:sldId id="584" r:id="rId12"/>
    <p:sldId id="610" r:id="rId13"/>
    <p:sldId id="612" r:id="rId14"/>
    <p:sldId id="595" r:id="rId15"/>
    <p:sldId id="594" r:id="rId16"/>
    <p:sldId id="603" r:id="rId17"/>
    <p:sldId id="596" r:id="rId18"/>
    <p:sldId id="598" r:id="rId19"/>
    <p:sldId id="606" r:id="rId20"/>
    <p:sldId id="607" r:id="rId21"/>
    <p:sldId id="597" r:id="rId22"/>
    <p:sldId id="604" r:id="rId23"/>
    <p:sldId id="600" r:id="rId24"/>
    <p:sldId id="601" r:id="rId25"/>
    <p:sldId id="605" r:id="rId26"/>
    <p:sldId id="61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7C80"/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75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76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1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431.png"/><Relationship Id="rId18" Type="http://schemas.openxmlformats.org/officeDocument/2006/relationships/image" Target="../media/image481.png"/><Relationship Id="rId26" Type="http://schemas.openxmlformats.org/officeDocument/2006/relationships/image" Target="../media/image560.png"/><Relationship Id="rId3" Type="http://schemas.openxmlformats.org/officeDocument/2006/relationships/image" Target="../media/image320.png"/><Relationship Id="rId21" Type="http://schemas.openxmlformats.org/officeDocument/2006/relationships/image" Target="../media/image510.png"/><Relationship Id="rId7" Type="http://schemas.openxmlformats.org/officeDocument/2006/relationships/image" Target="../media/image371.png"/><Relationship Id="rId12" Type="http://schemas.openxmlformats.org/officeDocument/2006/relationships/image" Target="../media/image421.png"/><Relationship Id="rId17" Type="http://schemas.openxmlformats.org/officeDocument/2006/relationships/image" Target="../media/image470.png"/><Relationship Id="rId25" Type="http://schemas.openxmlformats.org/officeDocument/2006/relationships/image" Target="../media/image550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29" Type="http://schemas.openxmlformats.org/officeDocument/2006/relationships/image" Target="../media/image5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24" Type="http://schemas.openxmlformats.org/officeDocument/2006/relationships/image" Target="../media/image540.png"/><Relationship Id="rId5" Type="http://schemas.openxmlformats.org/officeDocument/2006/relationships/image" Target="../media/image220.png"/><Relationship Id="rId15" Type="http://schemas.openxmlformats.org/officeDocument/2006/relationships/image" Target="../media/image450.png"/><Relationship Id="rId23" Type="http://schemas.openxmlformats.org/officeDocument/2006/relationships/image" Target="../media/image530.png"/><Relationship Id="rId28" Type="http://schemas.openxmlformats.org/officeDocument/2006/relationships/image" Target="../media/image580.png"/><Relationship Id="rId10" Type="http://schemas.openxmlformats.org/officeDocument/2006/relationships/image" Target="../media/image401.png"/><Relationship Id="rId19" Type="http://schemas.openxmlformats.org/officeDocument/2006/relationships/image" Target="../media/image490.png"/><Relationship Id="rId31" Type="http://schemas.openxmlformats.org/officeDocument/2006/relationships/image" Target="../media/image610.png"/><Relationship Id="rId4" Type="http://schemas.openxmlformats.org/officeDocument/2006/relationships/image" Target="../media/image210.png"/><Relationship Id="rId9" Type="http://schemas.openxmlformats.org/officeDocument/2006/relationships/image" Target="../media/image391.png"/><Relationship Id="rId14" Type="http://schemas.openxmlformats.org/officeDocument/2006/relationships/image" Target="../media/image441.png"/><Relationship Id="rId22" Type="http://schemas.openxmlformats.org/officeDocument/2006/relationships/image" Target="../media/image520.png"/><Relationship Id="rId27" Type="http://schemas.openxmlformats.org/officeDocument/2006/relationships/image" Target="../media/image570.png"/><Relationship Id="rId30" Type="http://schemas.openxmlformats.org/officeDocument/2006/relationships/image" Target="../media/image6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00.png"/><Relationship Id="rId7" Type="http://schemas.openxmlformats.org/officeDocument/2006/relationships/image" Target="../media/image4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50.png"/><Relationship Id="rId7" Type="http://schemas.openxmlformats.org/officeDocument/2006/relationships/image" Target="../media/image480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44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1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5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9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16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20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/>
              <a:t>특이값</a:t>
            </a:r>
            <a:r>
              <a:rPr lang="ko-KR" altLang="en-US" sz="3200" dirty="0"/>
              <a:t> 분해 및 실습</a:t>
            </a:r>
            <a:br>
              <a:rPr lang="en-US" altLang="ko-KR" sz="3200" dirty="0"/>
            </a:b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23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11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200" b="1" u="sng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분해 </a:t>
            </a:r>
            <a:r>
              <a:rPr lang="en-US" altLang="ko-KR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(SVD)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지난시간 복습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분해 소개</a:t>
            </a: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분해 파이썬 프로그래밍 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 </a:t>
            </a:r>
            <a:r>
              <a:rPr lang="ko-KR" altLang="en-US" sz="2200" u="sng" dirty="0" err="1"/>
              <a:t>특이값</a:t>
            </a:r>
            <a:r>
              <a:rPr lang="ko-KR" altLang="en-US" sz="2200" u="sng" dirty="0"/>
              <a:t> 분해 실습 </a:t>
            </a:r>
            <a:r>
              <a:rPr lang="en-US" altLang="ko-KR" sz="2200" u="sng" dirty="0"/>
              <a:t>(</a:t>
            </a:r>
            <a:r>
              <a:rPr lang="ko-KR" altLang="en-US" sz="2200" u="sng" dirty="0"/>
              <a:t>이미지 자료</a:t>
            </a:r>
            <a:r>
              <a:rPr lang="en-US" altLang="ko-KR" sz="2200" u="sng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2.1. </a:t>
            </a:r>
            <a:r>
              <a:rPr lang="ko-KR" altLang="en-US" sz="2000" dirty="0"/>
              <a:t>아나콘다 </a:t>
            </a:r>
            <a:r>
              <a:rPr lang="en-US" altLang="ko-KR" sz="2000" dirty="0"/>
              <a:t>PIL </a:t>
            </a:r>
            <a:r>
              <a:rPr lang="ko-KR" altLang="en-US" sz="2000" dirty="0"/>
              <a:t>설치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ko-KR" altLang="en-US" sz="2000" dirty="0" err="1"/>
              <a:t>특이값</a:t>
            </a:r>
            <a:r>
              <a:rPr lang="ko-KR" altLang="en-US" sz="2000" dirty="0"/>
              <a:t> 분해를 이용한 이미지 압축과 노이즈 제거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890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92801" y="564508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01" y="564508"/>
                <a:ext cx="1520929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797661" y="477286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61" y="477286"/>
                <a:ext cx="5309017" cy="646331"/>
              </a:xfrm>
              <a:prstGeom prst="rect">
                <a:avLst/>
              </a:prstGeom>
              <a:blipFill>
                <a:blip r:embed="rId3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258135" y="2558342"/>
                <a:ext cx="3049233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35" y="2558342"/>
                <a:ext cx="3049233" cy="536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86939" y="376965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주성분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471450" y="3718298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50" y="3718298"/>
                <a:ext cx="1520929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98082" y="1587769"/>
                <a:ext cx="288816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2" y="1587769"/>
                <a:ext cx="2888163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5199709" y="3331076"/>
            <a:ext cx="5555939" cy="12464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# PCs = np.dot( T2a_1d, eigen_vec 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PCs = np.matmul( T2a_1d, eigen_vec )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290994" y="2719525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94" y="2719525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850114" y="96032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14" y="96032"/>
                <a:ext cx="2137957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8305980" y="2943176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980" y="2943176"/>
                <a:ext cx="1593000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549041" y="151668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41" y="151668"/>
                <a:ext cx="2349939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1041606" y="3277338"/>
                <a:ext cx="865831" cy="18573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6" y="3277338"/>
                <a:ext cx="865831" cy="1857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2290994" y="3265614"/>
                <a:ext cx="2051467" cy="18573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94" y="3265614"/>
                <a:ext cx="2051467" cy="1857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917434" y="4006212"/>
                <a:ext cx="3772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34" y="4006212"/>
                <a:ext cx="377242" cy="461665"/>
              </a:xfrm>
              <a:prstGeom prst="rect">
                <a:avLst/>
              </a:prstGeom>
              <a:blipFill>
                <a:blip r:embed="rId8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4443352" y="3260490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648355" y="3935964"/>
                <a:ext cx="48763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355" y="3935964"/>
                <a:ext cx="487633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6B2C97-552E-40E1-834E-71DCA7BFDAA7}"/>
              </a:ext>
            </a:extLst>
          </p:cNvPr>
          <p:cNvSpPr/>
          <p:nvPr/>
        </p:nvSpPr>
        <p:spPr>
          <a:xfrm rot="5400000">
            <a:off x="7083419" y="3272626"/>
            <a:ext cx="850388" cy="1857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378683" y="3913522"/>
                <a:ext cx="522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3" y="3913522"/>
                <a:ext cx="52289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4DBC56-7123-4E61-9F3F-243FEA57B0CA}"/>
              </a:ext>
            </a:extLst>
          </p:cNvPr>
          <p:cNvSpPr/>
          <p:nvPr/>
        </p:nvSpPr>
        <p:spPr>
          <a:xfrm>
            <a:off x="8878220" y="3765976"/>
            <a:ext cx="879791" cy="860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019189" y="3903135"/>
                <a:ext cx="566694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89" y="3903135"/>
                <a:ext cx="566694" cy="4720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 rot="5400000">
            <a:off x="10402471" y="3262485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259987" y="3913522"/>
                <a:ext cx="49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87" y="3913522"/>
                <a:ext cx="4972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0507705" y="3904287"/>
                <a:ext cx="6126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705" y="3904287"/>
                <a:ext cx="612604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"/>
          <p:cNvSpPr>
            <a:spLocks noChangeArrowheads="1"/>
          </p:cNvSpPr>
          <p:nvPr/>
        </p:nvSpPr>
        <p:spPr bwMode="auto">
          <a:xfrm>
            <a:off x="395585" y="5364704"/>
            <a:ext cx="5536292" cy="13388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</a:p>
          <a:p>
            <a:pPr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PCs = np.matmul( T2a_1d,  eigen_vec )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2"/>
          <p:cNvSpPr>
            <a:spLocks noChangeArrowheads="1"/>
          </p:cNvSpPr>
          <p:nvPr/>
        </p:nvSpPr>
        <p:spPr bwMode="auto">
          <a:xfrm>
            <a:off x="6271846" y="5364704"/>
            <a:ext cx="5920153" cy="13157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T2a_1d,  T2a_1d.T 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이렇게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계산해도 원래 방법과 똑같은 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mapping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가능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altLang="ko-KR" sz="17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1831081" y="832449"/>
            <a:ext cx="2186068" cy="1799126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077787" y="1477280"/>
                <a:ext cx="77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87" y="1477280"/>
                <a:ext cx="7723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1742509" y="762843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09" y="762843"/>
                <a:ext cx="506805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207415" y="1157333"/>
                <a:ext cx="60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15" y="1157333"/>
                <a:ext cx="607795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612872" y="2151283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72" y="2151283"/>
                <a:ext cx="40427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8305980" y="1324433"/>
            <a:ext cx="910549" cy="815157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371075" y="1477280"/>
                <a:ext cx="77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75" y="1477280"/>
                <a:ext cx="77232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8230787" y="1306170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787" y="1306170"/>
                <a:ext cx="506805" cy="369332"/>
              </a:xfrm>
              <a:prstGeom prst="rect">
                <a:avLst/>
              </a:prstGeom>
              <a:blipFill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719139" y="1747552"/>
                <a:ext cx="60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39" y="1747552"/>
                <a:ext cx="607795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73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/>
              <a:t>특이값</a:t>
            </a:r>
            <a:r>
              <a:rPr lang="ko-KR" altLang="en-US" sz="3200" dirty="0"/>
              <a:t> 분해 및 실습</a:t>
            </a:r>
            <a:br>
              <a:rPr lang="en-US" altLang="ko-KR" sz="3200" dirty="0"/>
            </a:b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23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11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200" b="1" u="sng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분해 </a:t>
            </a:r>
            <a:r>
              <a:rPr lang="en-US" altLang="ko-KR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(SVD)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지난시간 복습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분해 소개</a:t>
            </a:r>
            <a:endParaRPr lang="en-US" altLang="ko-KR" sz="20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분해 파이썬 프로그래밍 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 </a:t>
            </a:r>
            <a:r>
              <a:rPr lang="ko-KR" altLang="en-US" sz="2200" u="sng" dirty="0" err="1"/>
              <a:t>특이값</a:t>
            </a:r>
            <a:r>
              <a:rPr lang="ko-KR" altLang="en-US" sz="2200" u="sng" dirty="0"/>
              <a:t> 분해 실습 </a:t>
            </a:r>
            <a:r>
              <a:rPr lang="en-US" altLang="ko-KR" sz="2200" u="sng" dirty="0"/>
              <a:t>(</a:t>
            </a:r>
            <a:r>
              <a:rPr lang="ko-KR" altLang="en-US" sz="2200" u="sng" dirty="0"/>
              <a:t>이미지 자료</a:t>
            </a:r>
            <a:r>
              <a:rPr lang="en-US" altLang="ko-KR" sz="2200" u="sng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2.1. </a:t>
            </a:r>
            <a:r>
              <a:rPr lang="ko-KR" altLang="en-US" sz="2000" dirty="0"/>
              <a:t>아나콘다 </a:t>
            </a:r>
            <a:r>
              <a:rPr lang="en-US" altLang="ko-KR" sz="2000" dirty="0"/>
              <a:t>PIL </a:t>
            </a:r>
            <a:r>
              <a:rPr lang="ko-KR" altLang="en-US" sz="2000" dirty="0"/>
              <a:t>설치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ko-KR" altLang="en-US" sz="2000" dirty="0" err="1"/>
              <a:t>특이값</a:t>
            </a:r>
            <a:r>
              <a:rPr lang="ko-KR" altLang="en-US" sz="2000" dirty="0"/>
              <a:t> 분해를 이용한 이미지 압축과 노이즈 제거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8608751" y="3326396"/>
            <a:ext cx="2138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Plot_EOF_svd.py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182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  <a:blipFill>
                <a:blip r:embed="rId3"/>
                <a:stretch>
                  <a:fillRect r="-229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028DF-8C0E-4332-8FFF-6CB8C152616B}"/>
              </a:ext>
            </a:extLst>
          </p:cNvPr>
          <p:cNvCxnSpPr>
            <a:cxnSpLocks/>
          </p:cNvCxnSpPr>
          <p:nvPr/>
        </p:nvCxnSpPr>
        <p:spPr>
          <a:xfrm>
            <a:off x="4410104" y="6885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BBA194-305D-4CDA-A8B0-C5C587EBD2B0}"/>
              </a:ext>
            </a:extLst>
          </p:cNvPr>
          <p:cNvCxnSpPr>
            <a:cxnSpLocks/>
          </p:cNvCxnSpPr>
          <p:nvPr/>
        </p:nvCxnSpPr>
        <p:spPr>
          <a:xfrm>
            <a:off x="4410104" y="6971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7CFB-A994-498F-848F-224CCFEE0D04}"/>
              </a:ext>
            </a:extLst>
          </p:cNvPr>
          <p:cNvSpPr txBox="1"/>
          <p:nvPr/>
        </p:nvSpPr>
        <p:spPr>
          <a:xfrm>
            <a:off x="3580426" y="11329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A8DE4-1101-4B56-B019-1A245FA9A296}"/>
              </a:ext>
            </a:extLst>
          </p:cNvPr>
          <p:cNvSpPr txBox="1"/>
          <p:nvPr/>
        </p:nvSpPr>
        <p:spPr>
          <a:xfrm>
            <a:off x="5537676" y="2378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/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시간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공간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  <a:blipFill>
                <a:blip r:embed="rId7"/>
                <a:stretch>
                  <a:fillRect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4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304901" y="5249029"/>
                <a:ext cx="3765103" cy="1267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5249029"/>
                <a:ext cx="3765103" cy="1267526"/>
              </a:xfrm>
              <a:prstGeom prst="rect">
                <a:avLst/>
              </a:prstGeom>
              <a:blipFill>
                <a:blip r:embed="rId2"/>
                <a:stretch>
                  <a:fillRect l="-1294" r="-1133" b="-6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E0D22D-F67A-48E8-A62B-65509EA339FF}"/>
                  </a:ext>
                </a:extLst>
              </p:cNvPr>
              <p:cNvSpPr/>
              <p:nvPr/>
            </p:nvSpPr>
            <p:spPr>
              <a:xfrm>
                <a:off x="6131169" y="5249029"/>
                <a:ext cx="5268878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시간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공간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E0D22D-F67A-48E8-A62B-65509EA33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69" y="5249029"/>
                <a:ext cx="5268878" cy="990528"/>
              </a:xfrm>
              <a:prstGeom prst="rect">
                <a:avLst/>
              </a:prstGeom>
              <a:blipFill>
                <a:blip r:embed="rId3"/>
                <a:stretch>
                  <a:fillRect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886816" y="54240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특이값</a:t>
            </a:r>
            <a:r>
              <a:rPr lang="ko-KR" altLang="en-US" sz="2000" b="1" dirty="0"/>
              <a:t> 분해 </a:t>
            </a:r>
            <a:r>
              <a:rPr lang="en-US" altLang="ko-KR" sz="20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/>
              <p:nvPr/>
            </p:nvSpPr>
            <p:spPr>
              <a:xfrm>
                <a:off x="3762262" y="2483983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62" y="2483983"/>
                <a:ext cx="3086486" cy="587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/>
              <p:nvPr/>
            </p:nvSpPr>
            <p:spPr>
              <a:xfrm>
                <a:off x="2886816" y="3751634"/>
                <a:ext cx="5493104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여기서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ra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는 정방행렬이 아니라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1800 x 40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행렬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16" y="3751634"/>
                <a:ext cx="5493104" cy="408382"/>
              </a:xfrm>
              <a:prstGeom prst="rect">
                <a:avLst/>
              </a:prstGeom>
              <a:blipFill>
                <a:blip r:embed="rId5"/>
                <a:stretch>
                  <a:fillRect l="-999" t="-1493" b="-19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58EA27A-A3B4-4567-8341-2E7C2A051BB9}"/>
              </a:ext>
            </a:extLst>
          </p:cNvPr>
          <p:cNvSpPr txBox="1"/>
          <p:nvPr/>
        </p:nvSpPr>
        <p:spPr>
          <a:xfrm>
            <a:off x="7603983" y="2667785"/>
            <a:ext cx="338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유도과정 생략 </a:t>
            </a:r>
            <a:r>
              <a:rPr lang="en-US" altLang="ko-KR" dirty="0"/>
              <a:t>– </a:t>
            </a:r>
            <a:r>
              <a:rPr lang="ko-KR" altLang="en-US" dirty="0"/>
              <a:t>매우 어려움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EA27A-A3B4-4567-8341-2E7C2A051BB9}"/>
              </a:ext>
            </a:extLst>
          </p:cNvPr>
          <p:cNvSpPr txBox="1"/>
          <p:nvPr/>
        </p:nvSpPr>
        <p:spPr>
          <a:xfrm>
            <a:off x="2886816" y="1615498"/>
            <a:ext cx="640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시간과 공간에 대한 고유벡터를 모두 이용 </a:t>
            </a:r>
          </a:p>
        </p:txBody>
      </p:sp>
    </p:spTree>
    <p:extLst>
      <p:ext uri="{BB962C8B-B14F-4D97-AF65-F5344CB8AC3E}">
        <p14:creationId xmlns:p14="http://schemas.microsoft.com/office/powerpoint/2010/main" val="361759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028DF-8C0E-4332-8FFF-6CB8C152616B}"/>
              </a:ext>
            </a:extLst>
          </p:cNvPr>
          <p:cNvCxnSpPr>
            <a:cxnSpLocks/>
          </p:cNvCxnSpPr>
          <p:nvPr/>
        </p:nvCxnSpPr>
        <p:spPr>
          <a:xfrm>
            <a:off x="4410104" y="659402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BBA194-305D-4CDA-A8B0-C5C587EBD2B0}"/>
              </a:ext>
            </a:extLst>
          </p:cNvPr>
          <p:cNvCxnSpPr>
            <a:cxnSpLocks/>
          </p:cNvCxnSpPr>
          <p:nvPr/>
        </p:nvCxnSpPr>
        <p:spPr>
          <a:xfrm>
            <a:off x="4410104" y="6971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7CFB-A994-498F-848F-224CCFEE0D04}"/>
              </a:ext>
            </a:extLst>
          </p:cNvPr>
          <p:cNvSpPr txBox="1"/>
          <p:nvPr/>
        </p:nvSpPr>
        <p:spPr>
          <a:xfrm>
            <a:off x="3580426" y="1103724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A8DE4-1101-4B56-B019-1A245FA9A296}"/>
              </a:ext>
            </a:extLst>
          </p:cNvPr>
          <p:cNvSpPr txBox="1"/>
          <p:nvPr/>
        </p:nvSpPr>
        <p:spPr>
          <a:xfrm>
            <a:off x="5537676" y="208657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542131" y="842344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1" y="842344"/>
                <a:ext cx="2688742" cy="10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886816" y="2382923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특이값</a:t>
            </a:r>
            <a:r>
              <a:rPr lang="ko-KR" altLang="en-US" sz="2000" b="1" dirty="0"/>
              <a:t> 분해 </a:t>
            </a:r>
            <a:r>
              <a:rPr lang="en-US" altLang="ko-KR" sz="20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/>
              <p:nvPr/>
            </p:nvSpPr>
            <p:spPr>
              <a:xfrm>
                <a:off x="1284515" y="3122679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15" y="3122679"/>
                <a:ext cx="3086486" cy="587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/>
              <p:nvPr/>
            </p:nvSpPr>
            <p:spPr>
              <a:xfrm>
                <a:off x="4937743" y="3255160"/>
                <a:ext cx="5493104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여기서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ra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는 정방행렬이 아니라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1800 x 40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행렬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43" y="3255160"/>
                <a:ext cx="5493104" cy="408382"/>
              </a:xfrm>
              <a:prstGeom prst="rect">
                <a:avLst/>
              </a:prstGeom>
              <a:blipFill>
                <a:blip r:embed="rId5"/>
                <a:stretch>
                  <a:fillRect l="-999" t="-2985" b="-19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1045029" y="4095511"/>
                <a:ext cx="1240971" cy="22290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4095511"/>
                <a:ext cx="1240971" cy="2229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/>
              <p:nvPr/>
            </p:nvSpPr>
            <p:spPr>
              <a:xfrm>
                <a:off x="2473972" y="5045778"/>
                <a:ext cx="707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72" y="5045778"/>
                <a:ext cx="7075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3337862" y="4095511"/>
                <a:ext cx="2562195" cy="22290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62" y="4095511"/>
                <a:ext cx="2562195" cy="22290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6235328" y="4095511"/>
            <a:ext cx="1269544" cy="2229089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/>
              <p:nvPr/>
            </p:nvSpPr>
            <p:spPr>
              <a:xfrm>
                <a:off x="7811570" y="4091540"/>
                <a:ext cx="1240971" cy="11185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570" y="4091540"/>
                <a:ext cx="1240971" cy="1118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34ADE-7A69-4AA7-B3B8-450B98C5C2FE}"/>
                  </a:ext>
                </a:extLst>
              </p:cNvPr>
              <p:cNvSpPr txBox="1"/>
              <p:nvPr/>
            </p:nvSpPr>
            <p:spPr>
              <a:xfrm>
                <a:off x="6589401" y="4080213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34ADE-7A69-4AA7-B3B8-450B98C5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01" y="4080213"/>
                <a:ext cx="30425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/>
              <p:nvPr/>
            </p:nvSpPr>
            <p:spPr>
              <a:xfrm>
                <a:off x="6177062" y="4080213"/>
                <a:ext cx="532834" cy="37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62" y="4080213"/>
                <a:ext cx="532834" cy="3718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/>
              <p:nvPr/>
            </p:nvSpPr>
            <p:spPr>
              <a:xfrm>
                <a:off x="6419085" y="4336471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85" y="4336471"/>
                <a:ext cx="532834" cy="3904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B9FD86-5114-4B67-B219-AD447AB974F9}"/>
                  </a:ext>
                </a:extLst>
              </p:cNvPr>
              <p:cNvSpPr txBox="1"/>
              <p:nvPr/>
            </p:nvSpPr>
            <p:spPr>
              <a:xfrm>
                <a:off x="6962948" y="4683512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B9FD86-5114-4B67-B219-AD447AB9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48" y="4683512"/>
                <a:ext cx="532834" cy="390492"/>
              </a:xfrm>
              <a:prstGeom prst="rect">
                <a:avLst/>
              </a:prstGeom>
              <a:blipFill>
                <a:blip r:embed="rId13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A3E47-4BCB-4003-BA78-D6DEB23F4F43}"/>
                  </a:ext>
                </a:extLst>
              </p:cNvPr>
              <p:cNvSpPr txBox="1"/>
              <p:nvPr/>
            </p:nvSpPr>
            <p:spPr>
              <a:xfrm>
                <a:off x="6809535" y="4080213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A3E47-4BCB-4003-BA78-D6DEB23F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35" y="4080213"/>
                <a:ext cx="30425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BF6C9F-5A96-4FFD-B012-668C39B30667}"/>
                  </a:ext>
                </a:extLst>
              </p:cNvPr>
              <p:cNvSpPr txBox="1"/>
              <p:nvPr/>
            </p:nvSpPr>
            <p:spPr>
              <a:xfrm>
                <a:off x="7200620" y="407864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BF6C9F-5A96-4FFD-B012-668C39B3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620" y="4078644"/>
                <a:ext cx="30425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34035D-6BEF-4BFC-AAAD-693882D359A8}"/>
                  </a:ext>
                </a:extLst>
              </p:cNvPr>
              <p:cNvSpPr txBox="1"/>
              <p:nvPr/>
            </p:nvSpPr>
            <p:spPr>
              <a:xfrm>
                <a:off x="6235328" y="470722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34035D-6BEF-4BFC-AAAD-693882D3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28" y="4707224"/>
                <a:ext cx="30425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A7D7A-E184-4F10-9474-A41EEEEC2911}"/>
                  </a:ext>
                </a:extLst>
              </p:cNvPr>
              <p:cNvSpPr txBox="1"/>
              <p:nvPr/>
            </p:nvSpPr>
            <p:spPr>
              <a:xfrm>
                <a:off x="6249615" y="4344958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A7D7A-E184-4F10-9474-A41EEEEC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15" y="4344958"/>
                <a:ext cx="30425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136577-9830-4AA3-8AE9-C2CADCD2547D}"/>
                  </a:ext>
                </a:extLst>
              </p:cNvPr>
              <p:cNvSpPr txBox="1"/>
              <p:nvPr/>
            </p:nvSpPr>
            <p:spPr>
              <a:xfrm>
                <a:off x="7190878" y="5053617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136577-9830-4AA3-8AE9-C2CADCD2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878" y="5053617"/>
                <a:ext cx="30425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2B7FDB-4CC8-4439-8760-2D0E05497912}"/>
                  </a:ext>
                </a:extLst>
              </p:cNvPr>
              <p:cNvSpPr txBox="1"/>
              <p:nvPr/>
            </p:nvSpPr>
            <p:spPr>
              <a:xfrm>
                <a:off x="6235328" y="504846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2B7FDB-4CC8-4439-8760-2D0E0549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28" y="5048464"/>
                <a:ext cx="30425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633F41-E582-4AD1-B93F-6CA0BDFD9248}"/>
                  </a:ext>
                </a:extLst>
              </p:cNvPr>
              <p:cNvSpPr txBox="1"/>
              <p:nvPr/>
            </p:nvSpPr>
            <p:spPr>
              <a:xfrm>
                <a:off x="6703242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633F41-E582-4AD1-B93F-6CA0BDFD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242" y="5040471"/>
                <a:ext cx="30425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C910DD-80CE-4748-A5B2-F8DD0C7DBFDC}"/>
                  </a:ext>
                </a:extLst>
              </p:cNvPr>
              <p:cNvSpPr txBox="1"/>
              <p:nvPr/>
            </p:nvSpPr>
            <p:spPr>
              <a:xfrm>
                <a:off x="6947060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C910DD-80CE-4748-A5B2-F8DD0C7D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60" y="5040471"/>
                <a:ext cx="30425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D9BC1-E96D-4A6A-9074-002F3467A98F}"/>
                  </a:ext>
                </a:extLst>
              </p:cNvPr>
              <p:cNvSpPr txBox="1"/>
              <p:nvPr/>
            </p:nvSpPr>
            <p:spPr>
              <a:xfrm>
                <a:off x="6479146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D9BC1-E96D-4A6A-9074-002F3467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46" y="5040471"/>
                <a:ext cx="30425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FA22D-7403-4248-A562-96F62B35374A}"/>
                  </a:ext>
                </a:extLst>
              </p:cNvPr>
              <p:cNvSpPr txBox="1"/>
              <p:nvPr/>
            </p:nvSpPr>
            <p:spPr>
              <a:xfrm>
                <a:off x="7172047" y="5979565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FA22D-7403-4248-A562-96F62B35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47" y="5979565"/>
                <a:ext cx="30425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D048-C834-45D5-81A2-6B3381D8C12F}"/>
                  </a:ext>
                </a:extLst>
              </p:cNvPr>
              <p:cNvSpPr txBox="1"/>
              <p:nvPr/>
            </p:nvSpPr>
            <p:spPr>
              <a:xfrm>
                <a:off x="6216497" y="5974412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D048-C834-45D5-81A2-6B3381D8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97" y="5974412"/>
                <a:ext cx="304252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09320-98B0-407B-BED5-84C3F32109EA}"/>
                  </a:ext>
                </a:extLst>
              </p:cNvPr>
              <p:cNvSpPr txBox="1"/>
              <p:nvPr/>
            </p:nvSpPr>
            <p:spPr>
              <a:xfrm>
                <a:off x="6684411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09320-98B0-407B-BED5-84C3F321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11" y="5966419"/>
                <a:ext cx="30425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20A16A-49AA-468E-8488-E63A592FA6EC}"/>
                  </a:ext>
                </a:extLst>
              </p:cNvPr>
              <p:cNvSpPr txBox="1"/>
              <p:nvPr/>
            </p:nvSpPr>
            <p:spPr>
              <a:xfrm>
                <a:off x="6928229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20A16A-49AA-468E-8488-E63A592F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29" y="5966419"/>
                <a:ext cx="304252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D7CBAE-FFF1-4E63-805E-6CD060754ED6}"/>
                  </a:ext>
                </a:extLst>
              </p:cNvPr>
              <p:cNvSpPr txBox="1"/>
              <p:nvPr/>
            </p:nvSpPr>
            <p:spPr>
              <a:xfrm>
                <a:off x="6460315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D7CBAE-FFF1-4E63-805E-6CD06075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15" y="5966419"/>
                <a:ext cx="304252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BDF622-B0F0-424F-BBD3-FAABF3EE2477}"/>
                  </a:ext>
                </a:extLst>
              </p:cNvPr>
              <p:cNvSpPr txBox="1"/>
              <p:nvPr/>
            </p:nvSpPr>
            <p:spPr>
              <a:xfrm>
                <a:off x="7186521" y="5542995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BDF622-B0F0-424F-BBD3-FAABF3EE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21" y="5542995"/>
                <a:ext cx="30425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E21FF7-5F6B-47D0-B1D9-F67D1EC424C0}"/>
                  </a:ext>
                </a:extLst>
              </p:cNvPr>
              <p:cNvSpPr txBox="1"/>
              <p:nvPr/>
            </p:nvSpPr>
            <p:spPr>
              <a:xfrm>
                <a:off x="6230971" y="5537842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E21FF7-5F6B-47D0-B1D9-F67D1EC4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71" y="5537842"/>
                <a:ext cx="30425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F8AC36-0B8B-4CCA-9060-78CCB7A6868E}"/>
                  </a:ext>
                </a:extLst>
              </p:cNvPr>
              <p:cNvSpPr txBox="1"/>
              <p:nvPr/>
            </p:nvSpPr>
            <p:spPr>
              <a:xfrm>
                <a:off x="6698885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F8AC36-0B8B-4CCA-9060-78CCB7A6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85" y="5529849"/>
                <a:ext cx="304252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B4F6BF-86D4-431F-9666-E9E043A2FA0B}"/>
                  </a:ext>
                </a:extLst>
              </p:cNvPr>
              <p:cNvSpPr txBox="1"/>
              <p:nvPr/>
            </p:nvSpPr>
            <p:spPr>
              <a:xfrm>
                <a:off x="6942703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B4F6BF-86D4-431F-9666-E9E043A2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03" y="5529849"/>
                <a:ext cx="30425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4D35E-B711-44F2-B5B8-8E02726E6F76}"/>
                  </a:ext>
                </a:extLst>
              </p:cNvPr>
              <p:cNvSpPr txBox="1"/>
              <p:nvPr/>
            </p:nvSpPr>
            <p:spPr>
              <a:xfrm>
                <a:off x="6474789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4D35E-B711-44F2-B5B8-8E02726E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89" y="5529849"/>
                <a:ext cx="30425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4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69368" y="471418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B284D6-4F59-4548-BB02-3E12D9B84042}"/>
                  </a:ext>
                </a:extLst>
              </p:cNvPr>
              <p:cNvSpPr/>
              <p:nvPr/>
            </p:nvSpPr>
            <p:spPr>
              <a:xfrm>
                <a:off x="4893749" y="2102955"/>
                <a:ext cx="1926553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B284D6-4F59-4548-BB02-3E12D9B84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49" y="2102955"/>
                <a:ext cx="1926553" cy="587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/>
              <p:nvPr/>
            </p:nvSpPr>
            <p:spPr>
              <a:xfrm>
                <a:off x="3056917" y="3026069"/>
                <a:ext cx="72154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dirty="0"/>
                  <a:t> 는 시간 고유벡터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함수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917" y="3026069"/>
                <a:ext cx="7215492" cy="402931"/>
              </a:xfrm>
              <a:prstGeom prst="rect">
                <a:avLst/>
              </a:prstGeom>
              <a:blipFill>
                <a:blip r:embed="rId3"/>
                <a:stretch>
                  <a:fillRect l="-676"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/>
              <p:nvPr/>
            </p:nvSpPr>
            <p:spPr>
              <a:xfrm>
                <a:off x="1642222" y="1314911"/>
                <a:ext cx="207063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22" y="1314911"/>
                <a:ext cx="2070631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/>
              <p:nvPr/>
            </p:nvSpPr>
            <p:spPr>
              <a:xfrm>
                <a:off x="4120447" y="1279812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47" y="1279812"/>
                <a:ext cx="3086486" cy="587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01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59640" y="462411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B284D6-4F59-4548-BB02-3E12D9B84042}"/>
                  </a:ext>
                </a:extLst>
              </p:cNvPr>
              <p:cNvSpPr/>
              <p:nvPr/>
            </p:nvSpPr>
            <p:spPr>
              <a:xfrm>
                <a:off x="4893749" y="2102955"/>
                <a:ext cx="1859227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B284D6-4F59-4548-BB02-3E12D9B84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49" y="2102955"/>
                <a:ext cx="1859227" cy="587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/>
              <p:nvPr/>
            </p:nvSpPr>
            <p:spPr>
              <a:xfrm>
                <a:off x="1955260" y="2903253"/>
                <a:ext cx="9786024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dirty="0"/>
                  <a:t> 는 시간 고유벡터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함수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sym typeface="Wingdings" panose="05000000000000000000" pitchFamily="2" charset="2"/>
                  </a:rPr>
                  <a:t>지난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시간에 말한 </a:t>
                </a:r>
                <a:r>
                  <a:rPr lang="en-US" altLang="ko-KR" dirty="0">
                    <a:sym typeface="Wingdings" panose="05000000000000000000" pitchFamily="2" charset="2"/>
                  </a:rPr>
                  <a:t>Method1 </a:t>
                </a:r>
                <a:r>
                  <a:rPr lang="ko-KR" altLang="en-US" dirty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>
                    <a:sym typeface="Wingdings" panose="05000000000000000000" pitchFamily="2" charset="2"/>
                  </a:rPr>
                  <a:t>Method2)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60" y="2903253"/>
                <a:ext cx="9786024" cy="402931"/>
              </a:xfrm>
              <a:prstGeom prst="rect">
                <a:avLst/>
              </a:prstGeom>
              <a:blipFill>
                <a:blip r:embed="rId3"/>
                <a:stretch>
                  <a:fillRect l="-561" r="-1184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/>
              <p:nvPr/>
            </p:nvSpPr>
            <p:spPr>
              <a:xfrm>
                <a:off x="1642222" y="1314911"/>
                <a:ext cx="207063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22" y="1314911"/>
                <a:ext cx="2070631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/>
              <p:nvPr/>
            </p:nvSpPr>
            <p:spPr>
              <a:xfrm>
                <a:off x="4120447" y="1279812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47" y="1279812"/>
                <a:ext cx="3086486" cy="587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2">
            <a:extLst>
              <a:ext uri="{FF2B5EF4-FFF2-40B4-BE49-F238E27FC236}">
                <a16:creationId xmlns:a16="http://schemas.microsoft.com/office/drawing/2014/main" id="{20BE6849-DB88-4E77-855E-2B72EBF7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247" y="3642583"/>
            <a:ext cx="8509270" cy="27907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1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2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cov_T2a_1d_time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T2a_1d.T)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(cov_T2a_1d_time)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endParaRPr lang="en-US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/>
              <p:nvPr/>
            </p:nvSpPr>
            <p:spPr>
              <a:xfrm>
                <a:off x="848739" y="5964501"/>
                <a:ext cx="1823936" cy="468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p>
                        <m:sSup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rad>
                        </m:e>
                        <m:sup>
                          <m:r>
                            <a:rPr lang="en-US" altLang="ko-K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39" y="5964501"/>
                <a:ext cx="1823936" cy="468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/>
              <p:nvPr/>
            </p:nvSpPr>
            <p:spPr>
              <a:xfrm>
                <a:off x="1062746" y="4006688"/>
                <a:ext cx="1505356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1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6" y="4006688"/>
                <a:ext cx="1505356" cy="402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/>
              <p:nvPr/>
            </p:nvSpPr>
            <p:spPr>
              <a:xfrm>
                <a:off x="703545" y="5330498"/>
                <a:ext cx="1969129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45" y="5330498"/>
                <a:ext cx="1969129" cy="425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3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59640" y="462411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/>
              <p:nvPr/>
            </p:nvSpPr>
            <p:spPr>
              <a:xfrm>
                <a:off x="1313234" y="1979421"/>
                <a:ext cx="9786024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dirty="0"/>
                  <a:t> 는 시간 고유벡터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함수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sym typeface="Wingdings" panose="05000000000000000000" pitchFamily="2" charset="2"/>
                  </a:rPr>
                  <a:t>지난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시간에 말한 </a:t>
                </a:r>
                <a:r>
                  <a:rPr lang="en-US" altLang="ko-KR" dirty="0">
                    <a:sym typeface="Wingdings" panose="05000000000000000000" pitchFamily="2" charset="2"/>
                  </a:rPr>
                  <a:t>Method1 </a:t>
                </a:r>
                <a:r>
                  <a:rPr lang="ko-KR" altLang="en-US" dirty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>
                    <a:sym typeface="Wingdings" panose="05000000000000000000" pitchFamily="2" charset="2"/>
                  </a:rPr>
                  <a:t>Method2)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34" y="1979421"/>
                <a:ext cx="9786024" cy="402931"/>
              </a:xfrm>
              <a:prstGeom prst="rect">
                <a:avLst/>
              </a:prstGeom>
              <a:blipFill>
                <a:blip r:embed="rId2"/>
                <a:stretch>
                  <a:fillRect l="-498" t="-1515" r="-1183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/>
              <p:nvPr/>
            </p:nvSpPr>
            <p:spPr>
              <a:xfrm>
                <a:off x="1688109" y="1176470"/>
                <a:ext cx="207063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09" y="1176470"/>
                <a:ext cx="2070631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/>
              <p:nvPr/>
            </p:nvSpPr>
            <p:spPr>
              <a:xfrm>
                <a:off x="4166334" y="1141371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C3C240-C924-4BAF-826B-950DB35CB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34" y="1141371"/>
                <a:ext cx="3086486" cy="587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2">
            <a:extLst>
              <a:ext uri="{FF2B5EF4-FFF2-40B4-BE49-F238E27FC236}">
                <a16:creationId xmlns:a16="http://schemas.microsoft.com/office/drawing/2014/main" id="{20BE6849-DB88-4E77-855E-2B72EBF7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870" y="2530666"/>
            <a:ext cx="8509270" cy="27907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1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2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cov_T2a_1d_time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T2a_1d.T)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(cov_T2a_1d_time)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8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endParaRPr lang="en-US" altLang="ko-KR" sz="1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/>
              <p:nvPr/>
            </p:nvSpPr>
            <p:spPr>
              <a:xfrm>
                <a:off x="1103318" y="4885939"/>
                <a:ext cx="1823936" cy="4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8" y="4885939"/>
                <a:ext cx="1823936" cy="472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/>
              <p:nvPr/>
            </p:nvSpPr>
            <p:spPr>
              <a:xfrm>
                <a:off x="1144621" y="2960278"/>
                <a:ext cx="1505356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21" y="2960278"/>
                <a:ext cx="1505356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/>
              <p:nvPr/>
            </p:nvSpPr>
            <p:spPr>
              <a:xfrm>
                <a:off x="754295" y="4141108"/>
                <a:ext cx="1969129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5" y="4141108"/>
                <a:ext cx="1969129" cy="425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D94C4C-8F32-42F5-B5A7-FF4B3D1CC6E8}"/>
                  </a:ext>
                </a:extLst>
              </p:cNvPr>
              <p:cNvSpPr txBox="1"/>
              <p:nvPr/>
            </p:nvSpPr>
            <p:spPr>
              <a:xfrm>
                <a:off x="935649" y="5637246"/>
                <a:ext cx="8889285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우선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시간 주성분은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로 저장해 놓고 나중에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rad>
                      </m:e>
                      <m:sup>
                        <m:r>
                          <a:rPr lang="en-US" altLang="ko-KR" sz="1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관련 값들은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normalize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에 썼음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.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D94C4C-8F32-42F5-B5A7-FF4B3D1C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49" y="5637246"/>
                <a:ext cx="8889285" cy="459100"/>
              </a:xfrm>
              <a:prstGeom prst="rect">
                <a:avLst/>
              </a:prstGeom>
              <a:blipFill>
                <a:blip r:embed="rId8"/>
                <a:stretch>
                  <a:fillRect l="-54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9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59640" y="462411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(Singular Value Decomposition)</a:t>
            </a: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20BE6849-DB88-4E77-855E-2B72EBF7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40" y="1104068"/>
            <a:ext cx="8509270" cy="27907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1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endParaRPr lang="fr-FR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Method 2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cov_T2a_1d_time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T2a_1d.T)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7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(cov_T2a_1d_time)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fr-FR" altLang="ko-KR" sz="1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altLang="ko-KR" sz="18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eigen_vec_time</a:t>
            </a:r>
            <a:endParaRPr lang="en-US" altLang="ko-KR" sz="1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/>
              <p:nvPr/>
            </p:nvSpPr>
            <p:spPr>
              <a:xfrm>
                <a:off x="887011" y="3422780"/>
                <a:ext cx="1823936" cy="4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4218F-6608-469C-8EC8-5FDE23AB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1" y="3422780"/>
                <a:ext cx="1823936" cy="472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/>
              <p:nvPr/>
            </p:nvSpPr>
            <p:spPr>
              <a:xfrm>
                <a:off x="982088" y="1547133"/>
                <a:ext cx="1505356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027DA-9225-4732-A976-7A4A0A4C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8" y="1547133"/>
                <a:ext cx="150535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/>
              <p:nvPr/>
            </p:nvSpPr>
            <p:spPr>
              <a:xfrm>
                <a:off x="603882" y="2716185"/>
                <a:ext cx="1969129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82A2FDD-DEE3-41A6-BCCE-5C27C818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2" y="2716185"/>
                <a:ext cx="1969129" cy="425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D94C4C-8F32-42F5-B5A7-FF4B3D1CC6E8}"/>
                  </a:ext>
                </a:extLst>
              </p:cNvPr>
              <p:cNvSpPr txBox="1"/>
              <p:nvPr/>
            </p:nvSpPr>
            <p:spPr>
              <a:xfrm>
                <a:off x="711913" y="4176246"/>
                <a:ext cx="8889285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우선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시간 주성분은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로 저장해 놓고 나중에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rad>
                      </m:e>
                      <m:sup>
                        <m:r>
                          <a:rPr lang="en-US" altLang="ko-KR" sz="1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관련 값들은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normalize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에 썼음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.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D94C4C-8F32-42F5-B5A7-FF4B3D1C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3" y="4176246"/>
                <a:ext cx="8889285" cy="459100"/>
              </a:xfrm>
              <a:prstGeom prst="rect">
                <a:avLst/>
              </a:prstGeom>
              <a:blipFill>
                <a:blip r:embed="rId5"/>
                <a:stretch>
                  <a:fillRect l="-61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2">
            <a:extLst>
              <a:ext uri="{FF2B5EF4-FFF2-40B4-BE49-F238E27FC236}">
                <a16:creationId xmlns:a16="http://schemas.microsoft.com/office/drawing/2014/main" id="{7CF45D24-E539-42CF-8042-95BDA7E0D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40" y="4779821"/>
            <a:ext cx="4491747" cy="191077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nl-NL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###### Normalize eigenvector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n_EOF = -EOF * np.sqrt( s[MODE-1] )</a:t>
            </a:r>
          </a:p>
          <a:p>
            <a:pPr lvl="0" latinLnBrk="0">
              <a:lnSpc>
                <a:spcPct val="150000"/>
              </a:lnSpc>
              <a:defRPr/>
            </a:pPr>
            <a:endParaRPr lang="nl-NL" altLang="ko-KR" sz="15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###### Normalize PC Time-series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n_PC = -PC * np.sqrt( s[MODE-1] )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6B16C-E48A-47BD-8B4E-6D262211D147}"/>
              </a:ext>
            </a:extLst>
          </p:cNvPr>
          <p:cNvSpPr txBox="1"/>
          <p:nvPr/>
        </p:nvSpPr>
        <p:spPr>
          <a:xfrm>
            <a:off x="7906156" y="4943208"/>
            <a:ext cx="3669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n_EOF </a:t>
            </a:r>
            <a:r>
              <a:rPr lang="ko-KR" alt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n_PC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를 곱하면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EOF x s x PC  </a:t>
            </a:r>
            <a:r>
              <a:rPr lang="ko-KR" alt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BAE39A-35CF-470E-8432-5C1D956D7BC1}"/>
                  </a:ext>
                </a:extLst>
              </p:cNvPr>
              <p:cNvSpPr txBox="1"/>
              <p:nvPr/>
            </p:nvSpPr>
            <p:spPr>
              <a:xfrm>
                <a:off x="7830766" y="5991523"/>
                <a:ext cx="2286000" cy="463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 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BAE39A-35CF-470E-8432-5C1D956D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766" y="5991523"/>
                <a:ext cx="2286000" cy="463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8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550" y="230572"/>
            <a:ext cx="10625959" cy="65447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공분산 행렬  </a:t>
            </a:r>
            <a:r>
              <a:rPr lang="en-US" altLang="ko-KR" sz="2800" dirty="0"/>
              <a:t>(covariance matrix)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1817332" y="43461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1817332" y="43547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987654" y="47905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2944904" y="38954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18884" y="5988755"/>
            <a:ext cx="36215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248401" y="4440049"/>
                <a:ext cx="6166816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1" y="4440049"/>
                <a:ext cx="6166816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2154048" y="1241970"/>
            <a:ext cx="7470962" cy="21185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sz="18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T2a = np.array(T2 - T2_mean)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) </a:t>
            </a:r>
            <a:endParaRPr kumimoji="1" lang="fr-FR" altLang="ko-KR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</p:spTree>
    <p:extLst>
      <p:ext uri="{BB962C8B-B14F-4D97-AF65-F5344CB8AC3E}">
        <p14:creationId xmlns:p14="http://schemas.microsoft.com/office/powerpoint/2010/main" val="109621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69368" y="471418"/>
            <a:ext cx="6094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(Singular Value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/>
              <p:nvPr/>
            </p:nvSpPr>
            <p:spPr>
              <a:xfrm>
                <a:off x="3387657" y="2963589"/>
                <a:ext cx="72154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dirty="0"/>
                  <a:t> 는 시간 고유벡터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함수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64625-892B-49BA-9C7A-6CA844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57" y="2963589"/>
                <a:ext cx="7215492" cy="402931"/>
              </a:xfrm>
              <a:prstGeom prst="rect">
                <a:avLst/>
              </a:prstGeom>
              <a:blipFill>
                <a:blip r:embed="rId2"/>
                <a:stretch>
                  <a:fillRect l="-761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/>
              <p:nvPr/>
            </p:nvSpPr>
            <p:spPr>
              <a:xfrm>
                <a:off x="825099" y="1296371"/>
                <a:ext cx="207063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9" y="1296371"/>
                <a:ext cx="2070630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/>
              <p:nvPr/>
            </p:nvSpPr>
            <p:spPr>
              <a:xfrm>
                <a:off x="4027387" y="4415310"/>
                <a:ext cx="3277949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87" y="4415310"/>
                <a:ext cx="3277949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8298F1-F097-4D94-A5AE-2052A4CCF1B1}"/>
                  </a:ext>
                </a:extLst>
              </p:cNvPr>
              <p:cNvSpPr/>
              <p:nvPr/>
            </p:nvSpPr>
            <p:spPr>
              <a:xfrm>
                <a:off x="5046438" y="5165892"/>
                <a:ext cx="2005869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8298F1-F097-4D94-A5AE-2052A4CCF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38" y="5165892"/>
                <a:ext cx="2005869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3A42EB-DAC9-4483-BF05-3B5CD0A0806C}"/>
                  </a:ext>
                </a:extLst>
              </p:cNvPr>
              <p:cNvSpPr/>
              <p:nvPr/>
            </p:nvSpPr>
            <p:spPr>
              <a:xfrm>
                <a:off x="831411" y="4431886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3A42EB-DAC9-4483-BF05-3B5CD0A0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1" y="4431886"/>
                <a:ext cx="213795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7B39F-3C0B-4915-A9CC-BC5ECBE8058B}"/>
                  </a:ext>
                </a:extLst>
              </p:cNvPr>
              <p:cNvSpPr txBox="1"/>
              <p:nvPr/>
            </p:nvSpPr>
            <p:spPr>
              <a:xfrm>
                <a:off x="3248226" y="6044966"/>
                <a:ext cx="72154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또는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공간 주성분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공간 고유벡터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ko-KR" altLang="en-US" dirty="0"/>
                  <a:t> 의 함수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7B39F-3C0B-4915-A9CC-BC5ECBE8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26" y="6044966"/>
                <a:ext cx="7215492" cy="402931"/>
              </a:xfrm>
              <a:prstGeom prst="rect">
                <a:avLst/>
              </a:prstGeom>
              <a:blipFill>
                <a:blip r:embed="rId7"/>
                <a:stretch>
                  <a:fillRect l="-761" t="-151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/>
              <p:nvPr/>
            </p:nvSpPr>
            <p:spPr>
              <a:xfrm>
                <a:off x="4000105" y="1243153"/>
                <a:ext cx="3332515" cy="612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105" y="1243153"/>
                <a:ext cx="3332515" cy="6128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44C33A3-DDDE-47AB-854E-BAEF8FB5DD79}"/>
                  </a:ext>
                </a:extLst>
              </p:cNvPr>
              <p:cNvSpPr/>
              <p:nvPr/>
            </p:nvSpPr>
            <p:spPr>
              <a:xfrm>
                <a:off x="4970341" y="2131451"/>
                <a:ext cx="2092431" cy="612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44C33A3-DDDE-47AB-854E-BAEF8FB5D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41" y="2131451"/>
                <a:ext cx="2092431" cy="6128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9B9DB-CF05-40DD-AD0E-D926F551AEE1}"/>
              </a:ext>
            </a:extLst>
          </p:cNvPr>
          <p:cNvSpPr/>
          <p:nvPr/>
        </p:nvSpPr>
        <p:spPr>
          <a:xfrm>
            <a:off x="9542732" y="1469043"/>
            <a:ext cx="1332298" cy="2229089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482DE8-6DB2-4C75-A418-A4B836BC2F0A}"/>
                  </a:ext>
                </a:extLst>
              </p:cNvPr>
              <p:cNvSpPr txBox="1"/>
              <p:nvPr/>
            </p:nvSpPr>
            <p:spPr>
              <a:xfrm>
                <a:off x="9484466" y="1453745"/>
                <a:ext cx="532834" cy="37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482DE8-6DB2-4C75-A418-A4B836BC2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66" y="1453745"/>
                <a:ext cx="532834" cy="371833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09F31-0C18-4A23-BA5D-9351FDF86817}"/>
                  </a:ext>
                </a:extLst>
              </p:cNvPr>
              <p:cNvSpPr txBox="1"/>
              <p:nvPr/>
            </p:nvSpPr>
            <p:spPr>
              <a:xfrm>
                <a:off x="9775129" y="1710003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F09F31-0C18-4A23-BA5D-9351FDF8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29" y="1710003"/>
                <a:ext cx="532834" cy="390492"/>
              </a:xfrm>
              <a:prstGeom prst="rect">
                <a:avLst/>
              </a:prstGeom>
              <a:blipFill>
                <a:blip r:embed="rId11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FCC92E-E4F7-4D84-B6DF-C9E946EBE7C4}"/>
                  </a:ext>
                </a:extLst>
              </p:cNvPr>
              <p:cNvSpPr txBox="1"/>
              <p:nvPr/>
            </p:nvSpPr>
            <p:spPr>
              <a:xfrm>
                <a:off x="10270352" y="2057044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FCC92E-E4F7-4D84-B6DF-C9E946EB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52" y="2057044"/>
                <a:ext cx="532834" cy="390492"/>
              </a:xfrm>
              <a:prstGeom prst="rect">
                <a:avLst/>
              </a:prstGeom>
              <a:blipFill>
                <a:blip r:embed="rId12"/>
                <a:stretch>
                  <a:fillRect r="-25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ED608-DDC8-4938-A5E5-D9A91D8E7BF2}"/>
                  </a:ext>
                </a:extLst>
              </p:cNvPr>
              <p:cNvSpPr txBox="1"/>
              <p:nvPr/>
            </p:nvSpPr>
            <p:spPr>
              <a:xfrm>
                <a:off x="8453336" y="2252290"/>
                <a:ext cx="1031130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ED608-DDC8-4938-A5E5-D9A91D8E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36" y="2252290"/>
                <a:ext cx="1031130" cy="5395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B65367-AA15-406F-A9A5-54E39C4EF510}"/>
                  </a:ext>
                </a:extLst>
              </p:cNvPr>
              <p:cNvSpPr txBox="1"/>
              <p:nvPr/>
            </p:nvSpPr>
            <p:spPr>
              <a:xfrm>
                <a:off x="8363354" y="4661397"/>
                <a:ext cx="1121111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B65367-AA15-406F-A9A5-54E39C4E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354" y="4661397"/>
                <a:ext cx="1121111" cy="5395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58DC86-1ED0-4D82-8BD3-76D21E734480}"/>
              </a:ext>
            </a:extLst>
          </p:cNvPr>
          <p:cNvSpPr/>
          <p:nvPr/>
        </p:nvSpPr>
        <p:spPr>
          <a:xfrm>
            <a:off x="9542732" y="4532088"/>
            <a:ext cx="2347711" cy="950065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91744-8377-43D0-ABDD-2D9BEB78FBCC}"/>
                  </a:ext>
                </a:extLst>
              </p:cNvPr>
              <p:cNvSpPr txBox="1"/>
              <p:nvPr/>
            </p:nvSpPr>
            <p:spPr>
              <a:xfrm>
                <a:off x="9459262" y="4488362"/>
                <a:ext cx="532834" cy="37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91744-8377-43D0-ABDD-2D9BEB78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262" y="4488362"/>
                <a:ext cx="532834" cy="371833"/>
              </a:xfrm>
              <a:prstGeom prst="rect">
                <a:avLst/>
              </a:prstGeom>
              <a:blipFill>
                <a:blip r:embed="rId15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CE6D2A-DC4E-460F-B592-9130A45E0AD3}"/>
                  </a:ext>
                </a:extLst>
              </p:cNvPr>
              <p:cNvSpPr txBox="1"/>
              <p:nvPr/>
            </p:nvSpPr>
            <p:spPr>
              <a:xfrm>
                <a:off x="9749925" y="4744620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CE6D2A-DC4E-460F-B592-9130A45E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925" y="4744620"/>
                <a:ext cx="532834" cy="390492"/>
              </a:xfrm>
              <a:prstGeom prst="rect">
                <a:avLst/>
              </a:prstGeom>
              <a:blipFill>
                <a:blip r:embed="rId1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3E13B9-A3EC-4866-8F14-2C4C933C4029}"/>
                  </a:ext>
                </a:extLst>
              </p:cNvPr>
              <p:cNvSpPr txBox="1"/>
              <p:nvPr/>
            </p:nvSpPr>
            <p:spPr>
              <a:xfrm>
                <a:off x="10245148" y="5091661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3E13B9-A3EC-4866-8F14-2C4C933C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148" y="5091661"/>
                <a:ext cx="532834" cy="390492"/>
              </a:xfrm>
              <a:prstGeom prst="rect">
                <a:avLst/>
              </a:prstGeom>
              <a:blipFill>
                <a:blip r:embed="rId17"/>
                <a:stretch>
                  <a:fillRect r="-28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6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459795" y="459452"/>
            <a:ext cx="77213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 </a:t>
            </a:r>
            <a:r>
              <a:rPr lang="en-US" altLang="ko-KR" sz="2200" b="1" dirty="0"/>
              <a:t>(SVD)</a:t>
            </a:r>
            <a:r>
              <a:rPr lang="ko-KR" altLang="en-US" sz="2200" b="1" dirty="0"/>
              <a:t>가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성립한다는 것을 역으로 보여주기</a:t>
            </a:r>
            <a:endParaRPr lang="en-US" altLang="ko-K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/>
              <p:nvPr/>
            </p:nvSpPr>
            <p:spPr>
              <a:xfrm>
                <a:off x="987053" y="1452012"/>
                <a:ext cx="276633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6E0671B-F0EA-4F2E-BE2F-15D20ECA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53" y="1452012"/>
                <a:ext cx="2766334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/>
              <p:nvPr/>
            </p:nvSpPr>
            <p:spPr>
              <a:xfrm>
                <a:off x="4199242" y="2411359"/>
                <a:ext cx="3488647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42" y="2411359"/>
                <a:ext cx="3488647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3A42EB-DAC9-4483-BF05-3B5CD0A0806C}"/>
                  </a:ext>
                </a:extLst>
              </p:cNvPr>
              <p:cNvSpPr/>
              <p:nvPr/>
            </p:nvSpPr>
            <p:spPr>
              <a:xfrm>
                <a:off x="987053" y="2447430"/>
                <a:ext cx="294548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83A42EB-DAC9-4483-BF05-3B5CD0A0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53" y="2447430"/>
                <a:ext cx="2945485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/>
              <p:nvPr/>
            </p:nvSpPr>
            <p:spPr>
              <a:xfrm>
                <a:off x="4183029" y="1379336"/>
                <a:ext cx="3408433" cy="612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029" y="1379336"/>
                <a:ext cx="3408433" cy="612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99F2CA-7F9B-43E1-A016-EF44C3FC2E79}"/>
                  </a:ext>
                </a:extLst>
              </p:cNvPr>
              <p:cNvSpPr txBox="1"/>
              <p:nvPr/>
            </p:nvSpPr>
            <p:spPr>
              <a:xfrm>
                <a:off x="2024215" y="3313519"/>
                <a:ext cx="8004140" cy="2079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3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3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ko-KR" altLang="en-US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ko-KR" altLang="en-US" sz="23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3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3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ko-KR" altLang="en-US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3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3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rad>
                      <m:rad>
                        <m:radPr>
                          <m:degHide m:val="on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rad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3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3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3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3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3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3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3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99F2CA-7F9B-43E1-A016-EF44C3FC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15" y="3313519"/>
                <a:ext cx="8004140" cy="2079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94D098-6574-46DE-85C9-497F06B6203E}"/>
                  </a:ext>
                </a:extLst>
              </p:cNvPr>
              <p:cNvSpPr txBox="1"/>
              <p:nvPr/>
            </p:nvSpPr>
            <p:spPr>
              <a:xfrm>
                <a:off x="1928509" y="5507823"/>
                <a:ext cx="6094378" cy="489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800" b="1" dirty="0">
                    <a:solidFill>
                      <a:schemeClr val="tx1"/>
                    </a:solidFill>
                  </a:rPr>
                  <a:t>따라서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3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3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sz="23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en-US" sz="2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p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⃗"/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3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94D098-6574-46DE-85C9-497F06B62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09" y="5507823"/>
                <a:ext cx="6094378" cy="489301"/>
              </a:xfrm>
              <a:prstGeom prst="rect">
                <a:avLst/>
              </a:prstGeom>
              <a:blipFill>
                <a:blip r:embed="rId7"/>
                <a:stretch>
                  <a:fillRect l="-800" b="-1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3F899E-4788-4361-A4B4-96BF57668198}"/>
                  </a:ext>
                </a:extLst>
              </p:cNvPr>
              <p:cNvSpPr txBox="1"/>
              <p:nvPr/>
            </p:nvSpPr>
            <p:spPr>
              <a:xfrm>
                <a:off x="4183029" y="6344797"/>
                <a:ext cx="6094378" cy="404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/>
                  <a:t>따라서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ko-KR" altLang="en-US" sz="2000" dirty="0"/>
                  <a:t> 이라는 것을 알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3F899E-4788-4361-A4B4-96BF5766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029" y="6344797"/>
                <a:ext cx="6094378" cy="404919"/>
              </a:xfrm>
              <a:prstGeom prst="rect">
                <a:avLst/>
              </a:prstGeom>
              <a:blipFill>
                <a:blip r:embed="rId8"/>
                <a:stretch>
                  <a:fillRect l="-1000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2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주성분분석 복습 </a:t>
            </a:r>
            <a:r>
              <a:rPr lang="en-US" altLang="ko-KR" sz="3200" dirty="0"/>
              <a:t>&amp; </a:t>
            </a:r>
            <a:r>
              <a:rPr lang="ko-KR" altLang="en-US" sz="3200" dirty="0" err="1"/>
              <a:t>머신러닝</a:t>
            </a:r>
            <a:r>
              <a:rPr lang="ko-KR" altLang="en-US" sz="3200" dirty="0"/>
              <a:t> 소개</a:t>
            </a:r>
            <a:r>
              <a:rPr lang="ko-KR" altLang="en-US" sz="2800" dirty="0"/>
              <a:t> </a:t>
            </a:r>
            <a:br>
              <a:rPr lang="en-US" altLang="ko-KR" sz="3200" dirty="0"/>
            </a:b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23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11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주성분 분석</a:t>
            </a:r>
            <a:r>
              <a:rPr lang="en-US" altLang="ko-KR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복습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지난시간 복습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분해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(singular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decomposition)</a:t>
            </a:r>
          </a:p>
          <a:p>
            <a:pPr lvl="0">
              <a:lnSpc>
                <a:spcPct val="120000"/>
              </a:lnSpc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분해 파이썬 프로그래밍 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 </a:t>
            </a:r>
            <a:r>
              <a:rPr lang="ko-KR" altLang="en-US" sz="2200" u="sng" dirty="0" err="1"/>
              <a:t>머신러닝</a:t>
            </a:r>
            <a:r>
              <a:rPr lang="ko-KR" altLang="en-US" sz="2200" u="sng" dirty="0"/>
              <a:t> 소개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2.1. Gradient Descent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2.2 Gradient</a:t>
            </a:r>
            <a:r>
              <a:rPr lang="ko-KR" altLang="en-US" sz="2000" dirty="0"/>
              <a:t> </a:t>
            </a:r>
            <a:r>
              <a:rPr lang="en-US" altLang="ko-KR" sz="2000" dirty="0"/>
              <a:t>Descent</a:t>
            </a:r>
            <a:r>
              <a:rPr lang="ko-KR" altLang="en-US" sz="2000" dirty="0"/>
              <a:t> 실습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2731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69368" y="471418"/>
            <a:ext cx="71473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</a:t>
            </a:r>
            <a:r>
              <a:rPr lang="en-US" altLang="ko-KR" sz="2200" b="1" dirty="0"/>
              <a:t>: Singular Value Decomposition </a:t>
            </a: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en-US" altLang="ko-KR" sz="2200" b="1" dirty="0" err="1">
                <a:solidFill>
                  <a:srgbClr val="FF0000"/>
                </a:solidFill>
              </a:rPr>
              <a:t>svd</a:t>
            </a:r>
            <a:r>
              <a:rPr lang="en-US" altLang="ko-KR" sz="2200" b="1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/>
              <p:nvPr/>
            </p:nvSpPr>
            <p:spPr>
              <a:xfrm>
                <a:off x="1207191" y="1618292"/>
                <a:ext cx="2223044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20A0FC-CCEB-42C3-97E1-85FAC960D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1" y="1618292"/>
                <a:ext cx="2223044" cy="587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2">
            <a:extLst>
              <a:ext uri="{FF2B5EF4-FFF2-40B4-BE49-F238E27FC236}">
                <a16:creationId xmlns:a16="http://schemas.microsoft.com/office/drawing/2014/main" id="{288CBF7E-05D4-4FA1-9B52-AB8E3714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47" y="2759165"/>
            <a:ext cx="5898143" cy="8432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nl-NL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 Singular Value Decomposition (SVD)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eigen_vec, s, PCs = </a:t>
            </a:r>
            <a:r>
              <a:rPr lang="nl-NL" altLang="ko-KR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np.linalg.svd</a:t>
            </a:r>
            <a:r>
              <a:rPr lang="nl-NL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 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519D769-4F10-41D2-8854-F44D16A3879A}"/>
                  </a:ext>
                </a:extLst>
              </p:cNvPr>
              <p:cNvSpPr/>
              <p:nvPr/>
            </p:nvSpPr>
            <p:spPr>
              <a:xfrm>
                <a:off x="1317862" y="2887277"/>
                <a:ext cx="2001702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519D769-4F10-41D2-8854-F44D16A3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62" y="2887277"/>
                <a:ext cx="2001702" cy="587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7AC67-B142-4278-8FA9-2FD5937A6F1F}"/>
                  </a:ext>
                </a:extLst>
              </p:cNvPr>
              <p:cNvSpPr txBox="1"/>
              <p:nvPr/>
            </p:nvSpPr>
            <p:spPr>
              <a:xfrm>
                <a:off x="1782594" y="3717409"/>
                <a:ext cx="153697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7AC67-B142-4278-8FA9-2FD5937A6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94" y="3717409"/>
                <a:ext cx="1536970" cy="438582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18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969368" y="471418"/>
            <a:ext cx="71473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</a:t>
            </a:r>
            <a:r>
              <a:rPr lang="en-US" altLang="ko-KR" sz="2200" b="1" dirty="0"/>
              <a:t>: Singular Value Decomposition </a:t>
            </a: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en-US" altLang="ko-KR" sz="2200" b="1" dirty="0" err="1">
                <a:solidFill>
                  <a:srgbClr val="FF0000"/>
                </a:solidFill>
              </a:rPr>
              <a:t>svd</a:t>
            </a:r>
            <a:r>
              <a:rPr lang="en-US" altLang="ko-KR" sz="2200" b="1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/>
              <p:nvPr/>
            </p:nvSpPr>
            <p:spPr>
              <a:xfrm>
                <a:off x="1316065" y="1726690"/>
                <a:ext cx="2003497" cy="513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097528-383A-4355-8BA3-F94F8052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65" y="1726690"/>
                <a:ext cx="2003497" cy="513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9777CD-6C9B-42A5-A3F1-D6540C0F3864}"/>
                  </a:ext>
                </a:extLst>
              </p:cNvPr>
              <p:cNvSpPr/>
              <p:nvPr/>
            </p:nvSpPr>
            <p:spPr>
              <a:xfrm>
                <a:off x="1426737" y="2773045"/>
                <a:ext cx="178215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9777CD-6C9B-42A5-A3F1-D6540C0F3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37" y="2773045"/>
                <a:ext cx="1782155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">
            <a:extLst>
              <a:ext uri="{FF2B5EF4-FFF2-40B4-BE49-F238E27FC236}">
                <a16:creationId xmlns:a16="http://schemas.microsoft.com/office/drawing/2014/main" id="{1FD8C045-005C-4781-9239-D66862EC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317" y="2751502"/>
            <a:ext cx="5898143" cy="8432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nl-NL" altLang="ko-KR" sz="1500" b="1" kern="0" dirty="0">
                <a:latin typeface="Arial" panose="020B0604020202020204" pitchFamily="34" charset="0"/>
                <a:cs typeface="Arial" panose="020B0604020202020204" pitchFamily="34" charset="0"/>
              </a:rPr>
              <a:t>## Singular Value Decomposition (SVD)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nl-NL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PCs, s, eigen_vec = </a:t>
            </a:r>
            <a:r>
              <a:rPr lang="nl-NL" altLang="ko-KR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np.linalg.svd</a:t>
            </a:r>
            <a:r>
              <a:rPr lang="nl-NL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 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7AC67-B142-4278-8FA9-2FD5937A6F1F}"/>
                  </a:ext>
                </a:extLst>
              </p:cNvPr>
              <p:cNvSpPr txBox="1"/>
              <p:nvPr/>
            </p:nvSpPr>
            <p:spPr>
              <a:xfrm>
                <a:off x="1671922" y="3578535"/>
                <a:ext cx="153697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7AC67-B142-4278-8FA9-2FD5937A6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22" y="3578535"/>
                <a:ext cx="1536970" cy="438582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60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359888" y="408241"/>
            <a:ext cx="7147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/>
              <a:t>		</a:t>
            </a:r>
            <a:r>
              <a:rPr lang="en-US" altLang="ko-KR" sz="2800" u="sng" dirty="0"/>
              <a:t>25</a:t>
            </a:r>
            <a:r>
              <a:rPr lang="ko-KR" altLang="en-US" sz="2800" u="sng" dirty="0"/>
              <a:t>일 수요일 실습</a:t>
            </a:r>
            <a:endParaRPr lang="en-US" altLang="ko-KR" sz="2800" u="sng" dirty="0"/>
          </a:p>
          <a:p>
            <a:endParaRPr lang="en-US" altLang="ko-KR" sz="2200" b="1" dirty="0"/>
          </a:p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분해를 이용한 이미지 압축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또는 노이즈 제거</a:t>
            </a:r>
            <a:endParaRPr lang="en-US" altLang="ko-KR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t1.daumcdn.net/cfile/tistory/2777A3335266232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7" y="2078770"/>
            <a:ext cx="5238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742B8355266291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4" y="2078770"/>
            <a:ext cx="5238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17686" y="5720717"/>
            <a:ext cx="363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install -c anaconda </a:t>
            </a:r>
            <a:r>
              <a:rPr lang="en-US" altLang="ko-KR" b="1" dirty="0"/>
              <a:t>pillow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2288" y="6346929"/>
            <a:ext cx="32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 PIL:  Python Image Library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550" y="230572"/>
            <a:ext cx="10625959" cy="65447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공분산 행렬  </a:t>
            </a:r>
            <a:r>
              <a:rPr lang="en-US" altLang="ko-KR" sz="2800" dirty="0"/>
              <a:t>(covariance matrix)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1817332" y="43461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1817332" y="43547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987654" y="47905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2944904" y="38954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18884" y="5988755"/>
            <a:ext cx="36215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59" y="4529128"/>
                <a:ext cx="2688742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248401" y="4440049"/>
                <a:ext cx="6235681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1" y="4440049"/>
                <a:ext cx="623568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2154048" y="1241970"/>
            <a:ext cx="7470962" cy="21185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sz="18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T2a = np.array(T2 - T2_mean)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8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) </a:t>
            </a:r>
            <a:endParaRPr kumimoji="1" lang="fr-FR" altLang="ko-KR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</p:spTree>
    <p:extLst>
      <p:ext uri="{BB962C8B-B14F-4D97-AF65-F5344CB8AC3E}">
        <p14:creationId xmlns:p14="http://schemas.microsoft.com/office/powerpoint/2010/main" val="23973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</m:t>
                                        </m:r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392300" y="274895"/>
            <a:ext cx="555593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sz="16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 = np.array(T2 - T2_mean)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) </a:t>
            </a:r>
            <a:endParaRPr kumimoji="1" lang="fr-FR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6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732" y="2755309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53175" y="2710268"/>
                <a:ext cx="1910779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5" y="2710268"/>
                <a:ext cx="1910779" cy="47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92300" y="469496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2503202" y="3949753"/>
            <a:ext cx="3030090" cy="2521385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49908" y="4645105"/>
                <a:ext cx="77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08" y="4645105"/>
                <a:ext cx="772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456310" y="3891138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310" y="3891138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715614" y="4172085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614" y="4172085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250662" y="4638339"/>
                <a:ext cx="60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62" y="4638339"/>
                <a:ext cx="60779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129015" y="6075689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15" y="6075689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575858" y="5651069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8" y="5651069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3902893" y="5109717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93" y="5109717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5948239" y="3910269"/>
            <a:ext cx="5391208" cy="2524776"/>
            <a:chOff x="5948239" y="3910269"/>
            <a:chExt cx="5391208" cy="2524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7325539" y="4541417"/>
                  <a:ext cx="669507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539" y="4541417"/>
                  <a:ext cx="669507" cy="43749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/>
            <p:cNvSpPr/>
            <p:nvPr/>
          </p:nvSpPr>
          <p:spPr>
            <a:xfrm>
              <a:off x="5948239" y="4597632"/>
              <a:ext cx="1377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dirty="0" err="1">
                  <a:latin typeface="Arial" panose="020B0604020202020204" pitchFamily="34" charset="0"/>
                  <a:cs typeface="Arial" panose="020B0604020202020204" pitchFamily="34" charset="0"/>
                </a:rPr>
                <a:t>eigen_vec</a:t>
              </a:r>
              <a:r>
                <a:rPr lang="en-US" altLang="ko-KR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4DBC56-7123-4E61-9F3F-243FEA57B0CA}"/>
                </a:ext>
              </a:extLst>
            </p:cNvPr>
            <p:cNvSpPr/>
            <p:nvPr/>
          </p:nvSpPr>
          <p:spPr>
            <a:xfrm>
              <a:off x="7995046" y="3956666"/>
              <a:ext cx="3001295" cy="24783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7916829" y="3910269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829" y="3910269"/>
                  <a:ext cx="663900" cy="3815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8368566" y="4205460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566" y="4205460"/>
                  <a:ext cx="663900" cy="3815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7940275" y="6022420"/>
                  <a:ext cx="966868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275" y="6022420"/>
                  <a:ext cx="966868" cy="3815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10069612" y="6022420"/>
                  <a:ext cx="1269835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612" y="6022420"/>
                  <a:ext cx="1269835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10210490" y="3932791"/>
                  <a:ext cx="966868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𝟏𝟖𝟎𝟎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490" y="3932791"/>
                  <a:ext cx="966868" cy="3815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8357077" y="3918687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077" y="3918687"/>
                  <a:ext cx="663900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7940275" y="4225843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275" y="4225843"/>
                  <a:ext cx="663900" cy="3815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84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392300" y="274895"/>
            <a:ext cx="555593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sz="16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 = np.array(T2 - T2_mean)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) </a:t>
            </a:r>
            <a:endParaRPr kumimoji="1" lang="fr-FR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6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732" y="2755309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4093" y="4214396"/>
                <a:ext cx="267509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ko-KR" sz="2400" dirty="0"/>
                  <a:t>(2)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4214396"/>
                <a:ext cx="2675091" cy="506421"/>
              </a:xfrm>
              <a:prstGeom prst="rect">
                <a:avLst/>
              </a:prstGeom>
              <a:blipFill>
                <a:blip r:embed="rId2"/>
                <a:stretch>
                  <a:fillRect t="-1205" r="-1139" b="-26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  <a:blipFill>
                <a:blip r:embed="rId6"/>
                <a:stretch>
                  <a:fillRect t="-5660" r="-34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BB7649-814F-4DB3-943A-473BFF1CF427}"/>
                  </a:ext>
                </a:extLst>
              </p:cNvPr>
              <p:cNvSpPr/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</m:t>
                                        </m:r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BB7649-814F-4DB3-943A-473BFF1CF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6353175" y="2710268"/>
                <a:ext cx="2647200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ko-KR" sz="23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3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ko-KR" sz="23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ko-KR" altLang="en-US" sz="2300" dirty="0"/>
                  <a:t>    </a:t>
                </a:r>
                <a:r>
                  <a:rPr lang="en-US" altLang="ko-KR" sz="2300" dirty="0"/>
                  <a:t>(1)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5" y="2710268"/>
                <a:ext cx="2647200" cy="489301"/>
              </a:xfrm>
              <a:prstGeom prst="rect">
                <a:avLst/>
              </a:prstGeom>
              <a:blipFill>
                <a:blip r:embed="rId8"/>
                <a:stretch>
                  <a:fillRect t="-1250" r="-2765" b="-2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8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392300" y="274895"/>
            <a:ext cx="555593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T2_mean = np.mean(T2, </a:t>
            </a:r>
            <a:r>
              <a:rPr lang="fr-FR" altLang="ko-KR" sz="16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 = np.array(T2 - T2_mean)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T2a_1d = np.reshape( T2a, (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(time), 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(lon)*</a:t>
            </a:r>
            <a:r>
              <a:rPr lang="fr-FR" altLang="ko-KR" sz="16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(lat)) ) </a:t>
            </a:r>
            <a:endParaRPr kumimoji="1" lang="fr-FR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6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732" y="2755309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4093" y="4214396"/>
                <a:ext cx="267509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ko-KR" sz="2400" dirty="0"/>
                  <a:t>(2)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4214396"/>
                <a:ext cx="2675091" cy="506421"/>
              </a:xfrm>
              <a:prstGeom prst="rect">
                <a:avLst/>
              </a:prstGeom>
              <a:blipFill>
                <a:blip r:embed="rId2"/>
                <a:stretch>
                  <a:fillRect t="-1205" r="-1139" b="-26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93" y="5142696"/>
                <a:ext cx="5309017" cy="646331"/>
              </a:xfrm>
              <a:prstGeom prst="rect">
                <a:avLst/>
              </a:prstGeom>
              <a:blipFill>
                <a:blip r:embed="rId6"/>
                <a:stretch>
                  <a:fillRect t="-5660" r="-34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BB7649-814F-4DB3-943A-473BFF1CF427}"/>
                  </a:ext>
                </a:extLst>
              </p:cNvPr>
              <p:cNvSpPr/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</m:t>
                                        </m:r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40, 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1800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BB7649-814F-4DB3-943A-473BFF1CF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9" y="557958"/>
                <a:ext cx="6235681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6353175" y="2710268"/>
                <a:ext cx="2647200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ko-KR" sz="23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3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ko-KR" sz="23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ko-KR" altLang="en-US" sz="2300" dirty="0"/>
                  <a:t>    </a:t>
                </a:r>
                <a:r>
                  <a:rPr lang="en-US" altLang="ko-KR" sz="2300" dirty="0"/>
                  <a:t>(1)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5" y="2710268"/>
                <a:ext cx="2647200" cy="489301"/>
              </a:xfrm>
              <a:prstGeom prst="rect">
                <a:avLst/>
              </a:prstGeom>
              <a:blipFill>
                <a:blip r:embed="rId8"/>
                <a:stretch>
                  <a:fillRect t="-1250" r="-2765" b="-2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2881" y="3886326"/>
                <a:ext cx="5334776" cy="2512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en-US" altLang="ko-KR" sz="15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(2) </a:t>
                </a:r>
                <a:r>
                  <a:rPr lang="ko-KR" altLang="en-US" sz="15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로 유도되는 과정을 보여주면</a:t>
                </a:r>
                <a:r>
                  <a:rPr lang="en-US" altLang="ko-KR" sz="15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많은 보너스 점수 드립니다</a:t>
                </a:r>
                <a:r>
                  <a:rPr lang="en-US" altLang="ko-KR" sz="1500" b="1" dirty="0">
                    <a:solidFill>
                      <a:srgbClr val="FF0000"/>
                    </a:solidFill>
                  </a:rPr>
                  <a:t>~!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endParaRPr lang="en-US" altLang="ko-KR" sz="15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</a:rPr>
                  <a:t>(2) 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(1) 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에 대입해보면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주성분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의 성분도 서로 직교한다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81" y="3886326"/>
                <a:ext cx="5334776" cy="2512739"/>
              </a:xfrm>
              <a:prstGeom prst="rect">
                <a:avLst/>
              </a:prstGeom>
              <a:blipFill>
                <a:blip r:embed="rId9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3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  <a:blipFill>
                <a:blip r:embed="rId3"/>
                <a:stretch>
                  <a:fillRect r="-229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028DF-8C0E-4332-8FFF-6CB8C152616B}"/>
              </a:ext>
            </a:extLst>
          </p:cNvPr>
          <p:cNvCxnSpPr>
            <a:cxnSpLocks/>
          </p:cNvCxnSpPr>
          <p:nvPr/>
        </p:nvCxnSpPr>
        <p:spPr>
          <a:xfrm>
            <a:off x="4410104" y="6885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BBA194-305D-4CDA-A8B0-C5C587EBD2B0}"/>
              </a:ext>
            </a:extLst>
          </p:cNvPr>
          <p:cNvCxnSpPr>
            <a:cxnSpLocks/>
          </p:cNvCxnSpPr>
          <p:nvPr/>
        </p:nvCxnSpPr>
        <p:spPr>
          <a:xfrm>
            <a:off x="4410104" y="6971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7CFB-A994-498F-848F-224CCFEE0D04}"/>
              </a:ext>
            </a:extLst>
          </p:cNvPr>
          <p:cNvSpPr txBox="1"/>
          <p:nvPr/>
        </p:nvSpPr>
        <p:spPr>
          <a:xfrm>
            <a:off x="3580426" y="11329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A8DE4-1101-4B56-B019-1A245FA9A296}"/>
              </a:ext>
            </a:extLst>
          </p:cNvPr>
          <p:cNvSpPr txBox="1"/>
          <p:nvPr/>
        </p:nvSpPr>
        <p:spPr>
          <a:xfrm>
            <a:off x="5537676" y="2378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/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시간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공간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  <a:blipFill>
                <a:blip r:embed="rId7"/>
                <a:stretch>
                  <a:fillRect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067511" y="3303761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11" y="3303761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614308" y="2605501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08" y="2605501"/>
                <a:ext cx="2137957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028DF-8C0E-4332-8FFF-6CB8C152616B}"/>
              </a:ext>
            </a:extLst>
          </p:cNvPr>
          <p:cNvCxnSpPr>
            <a:cxnSpLocks/>
          </p:cNvCxnSpPr>
          <p:nvPr/>
        </p:nvCxnSpPr>
        <p:spPr>
          <a:xfrm>
            <a:off x="4410104" y="6885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BBA194-305D-4CDA-A8B0-C5C587EBD2B0}"/>
              </a:ext>
            </a:extLst>
          </p:cNvPr>
          <p:cNvCxnSpPr>
            <a:cxnSpLocks/>
          </p:cNvCxnSpPr>
          <p:nvPr/>
        </p:nvCxnSpPr>
        <p:spPr>
          <a:xfrm>
            <a:off x="4410104" y="6971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7CFB-A994-498F-848F-224CCFEE0D04}"/>
              </a:ext>
            </a:extLst>
          </p:cNvPr>
          <p:cNvSpPr txBox="1"/>
          <p:nvPr/>
        </p:nvSpPr>
        <p:spPr>
          <a:xfrm>
            <a:off x="3580426" y="11329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A8DE4-1101-4B56-B019-1A245FA9A296}"/>
              </a:ext>
            </a:extLst>
          </p:cNvPr>
          <p:cNvSpPr txBox="1"/>
          <p:nvPr/>
        </p:nvSpPr>
        <p:spPr>
          <a:xfrm>
            <a:off x="5537676" y="2378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7894383" y="3347614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383" y="3347614"/>
                <a:ext cx="159300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369342" y="2605500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42" y="2605500"/>
                <a:ext cx="234993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587829" y="4226907"/>
                <a:ext cx="865831" cy="18573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226907"/>
                <a:ext cx="865831" cy="18573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1816992" y="4215183"/>
                <a:ext cx="1770408" cy="18573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92" y="4215183"/>
                <a:ext cx="1770408" cy="18573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416765" y="4955781"/>
                <a:ext cx="3772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5" y="4955781"/>
                <a:ext cx="377242" cy="461665"/>
              </a:xfrm>
              <a:prstGeom prst="rect">
                <a:avLst/>
              </a:prstGeom>
              <a:blipFill>
                <a:blip r:embed="rId10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3771454" y="4215183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971208" y="4890657"/>
                <a:ext cx="48763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08" y="4890657"/>
                <a:ext cx="487633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6B2C97-552E-40E1-834E-71DCA7BFDAA7}"/>
              </a:ext>
            </a:extLst>
          </p:cNvPr>
          <p:cNvSpPr/>
          <p:nvPr/>
        </p:nvSpPr>
        <p:spPr>
          <a:xfrm rot="5400000">
            <a:off x="6574998" y="4257929"/>
            <a:ext cx="850388" cy="1857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870262" y="4898825"/>
                <a:ext cx="522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62" y="4898825"/>
                <a:ext cx="52289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4DBC56-7123-4E61-9F3F-243FEA57B0CA}"/>
              </a:ext>
            </a:extLst>
          </p:cNvPr>
          <p:cNvSpPr/>
          <p:nvPr/>
        </p:nvSpPr>
        <p:spPr>
          <a:xfrm>
            <a:off x="8369799" y="4751279"/>
            <a:ext cx="879791" cy="860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510768" y="4888438"/>
                <a:ext cx="566694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768" y="4888438"/>
                <a:ext cx="566694" cy="4720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 rot="5400000">
            <a:off x="9894050" y="4247788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722259" y="4913034"/>
                <a:ext cx="49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59" y="4913034"/>
                <a:ext cx="49725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9999284" y="4889590"/>
                <a:ext cx="6126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284" y="4889590"/>
                <a:ext cx="612604" cy="506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001191" y="6203814"/>
                <a:ext cx="336496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/>
                  <a:t>고유벡터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/>
                  <a:t> 는 정방 행렬</a:t>
                </a: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91" y="6203814"/>
                <a:ext cx="3364960" cy="402931"/>
              </a:xfrm>
              <a:prstGeom prst="rect">
                <a:avLst/>
              </a:prstGeom>
              <a:blipFill>
                <a:blip r:embed="rId16"/>
                <a:stretch>
                  <a:fillRect l="-1087" t="-1515" r="-1087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4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807" y="452357"/>
            <a:ext cx="5564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  <a:endParaRPr kumimoji="1"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581774" y="499083"/>
                <a:ext cx="1930337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4" y="499083"/>
                <a:ext cx="1930337" cy="49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72837" y="1744111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1744111"/>
                <a:ext cx="1520929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ko-KR" altLang="en-US" dirty="0"/>
                  <a:t>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7" y="2514267"/>
                <a:ext cx="5309017" cy="646331"/>
              </a:xfrm>
              <a:prstGeom prst="rect">
                <a:avLst/>
              </a:prstGeom>
              <a:blipFill>
                <a:blip r:embed="rId5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434136" y="5012368"/>
                <a:ext cx="3160865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</m:d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36" y="5012368"/>
                <a:ext cx="3160865" cy="536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471438" y="4322449"/>
                <a:ext cx="300139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438" y="4322449"/>
                <a:ext cx="300139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644271" y="4842084"/>
                <a:ext cx="109029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271" y="4842084"/>
                <a:ext cx="1090298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998391" y="4676606"/>
                <a:ext cx="186544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91" y="4676606"/>
                <a:ext cx="1865447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DE29F5-147A-4924-8EEA-8C3E890AFDFF}"/>
              </a:ext>
            </a:extLst>
          </p:cNvPr>
          <p:cNvSpPr/>
          <p:nvPr/>
        </p:nvSpPr>
        <p:spPr>
          <a:xfrm>
            <a:off x="2182285" y="584156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주성분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8867DFC-AA1A-4A24-9707-6CD93161B1ED}"/>
                  </a:ext>
                </a:extLst>
              </p:cNvPr>
              <p:cNvSpPr/>
              <p:nvPr/>
            </p:nvSpPr>
            <p:spPr>
              <a:xfrm>
                <a:off x="3792247" y="5756058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8867DFC-AA1A-4A24-9707-6CD93161B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247" y="5756058"/>
                <a:ext cx="1520929" cy="506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381807" y="1309292"/>
            <a:ext cx="5391208" cy="2524776"/>
            <a:chOff x="5948239" y="3910269"/>
            <a:chExt cx="5391208" cy="2524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7325539" y="4541417"/>
                  <a:ext cx="669507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539" y="4541417"/>
                  <a:ext cx="669507" cy="43749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/>
            <p:cNvSpPr/>
            <p:nvPr/>
          </p:nvSpPr>
          <p:spPr>
            <a:xfrm>
              <a:off x="5948239" y="4597632"/>
              <a:ext cx="1377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dirty="0" err="1">
                  <a:latin typeface="Arial" panose="020B0604020202020204" pitchFamily="34" charset="0"/>
                  <a:cs typeface="Arial" panose="020B0604020202020204" pitchFamily="34" charset="0"/>
                </a:rPr>
                <a:t>eigen_vec</a:t>
              </a:r>
              <a:r>
                <a:rPr lang="en-US" altLang="ko-KR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34DBC56-7123-4E61-9F3F-243FEA57B0CA}"/>
                </a:ext>
              </a:extLst>
            </p:cNvPr>
            <p:cNvSpPr/>
            <p:nvPr/>
          </p:nvSpPr>
          <p:spPr>
            <a:xfrm>
              <a:off x="7995046" y="3956666"/>
              <a:ext cx="3001295" cy="24783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7916829" y="3910269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829" y="3910269"/>
                  <a:ext cx="663900" cy="3815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8368566" y="4205460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566" y="4205460"/>
                  <a:ext cx="663900" cy="3815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7940275" y="6022420"/>
                  <a:ext cx="966868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275" y="6022420"/>
                  <a:ext cx="966868" cy="3815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10069612" y="6022420"/>
                  <a:ext cx="1269835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𝟖𝟎𝟎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612" y="6022420"/>
                  <a:ext cx="1269835" cy="3815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10210490" y="3932791"/>
                  <a:ext cx="966868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𝟏𝟖𝟎𝟎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490" y="3932791"/>
                  <a:ext cx="966868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8357077" y="3918687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077" y="3918687"/>
                  <a:ext cx="663900" cy="3815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7940275" y="4225843"/>
                  <a:ext cx="663900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275" y="4225843"/>
                  <a:ext cx="663900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970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2111</Words>
  <Application>Microsoft Office PowerPoint</Application>
  <PresentationFormat>와이드스크린</PresentationFormat>
  <Paragraphs>346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3_Office 테마</vt:lpstr>
      <vt:lpstr>특이값 분해 및 실습 11월 23일 (월요일) ~ 11월 25일 (수요일)</vt:lpstr>
      <vt:lpstr>공분산 행렬  (covariance matrix)</vt:lpstr>
      <vt:lpstr>공분산 행렬  (covariance matrix)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특이값 분해 및 실습 11월 23일 (월요일) ~ 11월 25일 (수요일)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주성분분석 복습 &amp; 머신러닝 소개  11월 23일 (월요일) ~ 11월 25일 (수요일)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986</cp:revision>
  <dcterms:created xsi:type="dcterms:W3CDTF">2020-03-02T03:00:47Z</dcterms:created>
  <dcterms:modified xsi:type="dcterms:W3CDTF">2020-11-23T04:34:31Z</dcterms:modified>
</cp:coreProperties>
</file>