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588" r:id="rId3"/>
    <p:sldId id="590" r:id="rId4"/>
    <p:sldId id="610" r:id="rId5"/>
    <p:sldId id="612" r:id="rId6"/>
    <p:sldId id="613" r:id="rId7"/>
    <p:sldId id="611" r:id="rId8"/>
    <p:sldId id="603" r:id="rId9"/>
    <p:sldId id="614" r:id="rId10"/>
    <p:sldId id="61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99"/>
    <a:srgbClr val="FF7C80"/>
    <a:srgbClr val="1313AD"/>
    <a:srgbClr val="0326BD"/>
    <a:srgbClr val="0A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090F1-11D0-4D63-AFF2-E1FF80C5AAB3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7F37B-FD99-473B-BB33-E798818F9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50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0874-B540-4538-9EAF-A7958100181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22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40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8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4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21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34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41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010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68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19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237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9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47CE-9576-4907-AD20-DFA265C8998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0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1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png"/><Relationship Id="rId13" Type="http://schemas.openxmlformats.org/officeDocument/2006/relationships/image" Target="../media/image431.png"/><Relationship Id="rId18" Type="http://schemas.openxmlformats.org/officeDocument/2006/relationships/image" Target="../media/image481.png"/><Relationship Id="rId26" Type="http://schemas.openxmlformats.org/officeDocument/2006/relationships/image" Target="../media/image560.png"/><Relationship Id="rId3" Type="http://schemas.openxmlformats.org/officeDocument/2006/relationships/image" Target="../media/image17.png"/><Relationship Id="rId21" Type="http://schemas.openxmlformats.org/officeDocument/2006/relationships/image" Target="../media/image510.png"/><Relationship Id="rId7" Type="http://schemas.openxmlformats.org/officeDocument/2006/relationships/image" Target="../media/image371.png"/><Relationship Id="rId12" Type="http://schemas.openxmlformats.org/officeDocument/2006/relationships/image" Target="../media/image421.png"/><Relationship Id="rId17" Type="http://schemas.openxmlformats.org/officeDocument/2006/relationships/image" Target="../media/image470.png"/><Relationship Id="rId25" Type="http://schemas.openxmlformats.org/officeDocument/2006/relationships/image" Target="../media/image550.png"/><Relationship Id="rId2" Type="http://schemas.openxmlformats.org/officeDocument/2006/relationships/image" Target="../media/image16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29" Type="http://schemas.openxmlformats.org/officeDocument/2006/relationships/image" Target="../media/image59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1.png"/><Relationship Id="rId11" Type="http://schemas.openxmlformats.org/officeDocument/2006/relationships/image" Target="../media/image410.png"/><Relationship Id="rId24" Type="http://schemas.openxmlformats.org/officeDocument/2006/relationships/image" Target="../media/image540.png"/><Relationship Id="rId15" Type="http://schemas.openxmlformats.org/officeDocument/2006/relationships/image" Target="../media/image450.png"/><Relationship Id="rId23" Type="http://schemas.openxmlformats.org/officeDocument/2006/relationships/image" Target="../media/image530.png"/><Relationship Id="rId28" Type="http://schemas.openxmlformats.org/officeDocument/2006/relationships/image" Target="../media/image580.png"/><Relationship Id="rId10" Type="http://schemas.openxmlformats.org/officeDocument/2006/relationships/image" Target="../media/image401.png"/><Relationship Id="rId19" Type="http://schemas.openxmlformats.org/officeDocument/2006/relationships/image" Target="../media/image490.png"/><Relationship Id="rId31" Type="http://schemas.openxmlformats.org/officeDocument/2006/relationships/image" Target="../media/image610.png"/><Relationship Id="rId4" Type="http://schemas.openxmlformats.org/officeDocument/2006/relationships/image" Target="../media/image18.png"/><Relationship Id="rId9" Type="http://schemas.openxmlformats.org/officeDocument/2006/relationships/image" Target="../media/image391.png"/><Relationship Id="rId14" Type="http://schemas.openxmlformats.org/officeDocument/2006/relationships/image" Target="../media/image441.png"/><Relationship Id="rId22" Type="http://schemas.openxmlformats.org/officeDocument/2006/relationships/image" Target="../media/image520.png"/><Relationship Id="rId27" Type="http://schemas.openxmlformats.org/officeDocument/2006/relationships/image" Target="../media/image570.png"/><Relationship Id="rId30" Type="http://schemas.openxmlformats.org/officeDocument/2006/relationships/image" Target="../media/image60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33" Type="http://schemas.openxmlformats.org/officeDocument/2006/relationships/image" Target="../media/image50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32" Type="http://schemas.openxmlformats.org/officeDocument/2006/relationships/image" Target="../media/image49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31" Type="http://schemas.openxmlformats.org/officeDocument/2006/relationships/image" Target="../media/image48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3076" y="179557"/>
            <a:ext cx="9727324" cy="1671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err="1"/>
              <a:t>특이값</a:t>
            </a:r>
            <a:r>
              <a:rPr lang="ko-KR" altLang="en-US" sz="3200" dirty="0"/>
              <a:t> 분해 및 실습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2400" dirty="0"/>
              <a:t>11</a:t>
            </a:r>
            <a:r>
              <a:rPr lang="ko-KR" altLang="en-US" sz="2400" dirty="0"/>
              <a:t>월 </a:t>
            </a:r>
            <a:r>
              <a:rPr lang="en-US" altLang="ko-KR" sz="2400" dirty="0"/>
              <a:t>23</a:t>
            </a:r>
            <a:r>
              <a:rPr lang="ko-KR" altLang="en-US" sz="2400" dirty="0"/>
              <a:t>일 </a:t>
            </a:r>
            <a:r>
              <a:rPr lang="en-US" altLang="ko-KR" sz="2400" dirty="0"/>
              <a:t>(</a:t>
            </a:r>
            <a:r>
              <a:rPr lang="ko-KR" altLang="en-US" sz="2400" dirty="0"/>
              <a:t>월요일</a:t>
            </a:r>
            <a:r>
              <a:rPr lang="en-US" altLang="ko-KR" sz="2400" dirty="0"/>
              <a:t>) ~ </a:t>
            </a:r>
            <a:r>
              <a:rPr lang="en-US" altLang="ko-KR" sz="2400" b="1" dirty="0"/>
              <a:t>11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25</a:t>
            </a:r>
            <a:r>
              <a:rPr lang="ko-KR" altLang="en-US" sz="2400" b="1" dirty="0"/>
              <a:t>일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수요일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50" y="2442307"/>
            <a:ext cx="9144000" cy="4058888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2200" u="sng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특이값</a:t>
            </a:r>
            <a:r>
              <a:rPr lang="ko-KR" altLang="en-US" sz="2200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분해 </a:t>
            </a:r>
            <a:r>
              <a:rPr lang="en-US" altLang="ko-KR" sz="2200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(SVD)</a:t>
            </a:r>
            <a:endParaRPr kumimoji="0" lang="en-US" altLang="ko-KR" sz="220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.1.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지난시간 복습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1.2 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특이값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분해 소개</a:t>
            </a: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1.3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특이값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분해 파이썬 프로그래밍  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2. </a:t>
            </a:r>
            <a:r>
              <a:rPr lang="ko-KR" altLang="en-US" sz="2200" b="1" u="sng" dirty="0" err="1"/>
              <a:t>특이값</a:t>
            </a:r>
            <a:r>
              <a:rPr lang="ko-KR" altLang="en-US" sz="2200" b="1" u="sng" dirty="0"/>
              <a:t> 분해 실습 </a:t>
            </a:r>
            <a:r>
              <a:rPr lang="en-US" altLang="ko-KR" sz="2200" b="1" u="sng" dirty="0"/>
              <a:t>(</a:t>
            </a:r>
            <a:r>
              <a:rPr lang="ko-KR" altLang="en-US" sz="2200" b="1" u="sng" dirty="0"/>
              <a:t>이미지 자료</a:t>
            </a:r>
            <a:r>
              <a:rPr lang="en-US" altLang="ko-KR" sz="2200" b="1" u="sng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2.1. </a:t>
            </a:r>
            <a:r>
              <a:rPr lang="ko-KR" altLang="en-US" sz="2000" b="1" dirty="0"/>
              <a:t>아나콘다 </a:t>
            </a:r>
            <a:r>
              <a:rPr lang="en-US" altLang="ko-KR" sz="2000" b="1" dirty="0"/>
              <a:t>PIL </a:t>
            </a:r>
            <a:r>
              <a:rPr lang="ko-KR" altLang="en-US" sz="2000" b="1" dirty="0"/>
              <a:t>설치 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2.2 </a:t>
            </a:r>
            <a:r>
              <a:rPr lang="ko-KR" altLang="en-US" sz="2000" b="1" dirty="0" err="1"/>
              <a:t>특이값</a:t>
            </a:r>
            <a:r>
              <a:rPr lang="ko-KR" altLang="en-US" sz="2000" b="1" dirty="0"/>
              <a:t> 분해를 이용한 이미지 압축과 노이즈 제거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 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79890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787658" y="3796107"/>
                <a:ext cx="1512915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658" y="3796107"/>
                <a:ext cx="1512915" cy="5064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856110" y="5078761"/>
                <a:ext cx="5312993" cy="9905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en-US" altLang="ko-KR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𝑒𝑖𝑔𝑒𝑛𝑣𝑒𝑐𝑡𝑜𝑟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공간 고유벡터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𝑝𝑟𝑖𝑛𝑐𝑖𝑝𝑎𝑙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𝑐𝑜𝑚𝑝𝑜𝑛𝑒𝑛𝑡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𝑠𝑒𝑟𝑖𝑒𝑠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시간 주성분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10" y="5078761"/>
                <a:ext cx="5312993" cy="990528"/>
              </a:xfrm>
              <a:prstGeom prst="rect">
                <a:avLst/>
              </a:prstGeom>
              <a:blipFill>
                <a:blip r:embed="rId3"/>
                <a:stretch>
                  <a:fillRect r="-229" b="-8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B19EC03-F1D2-45F2-A759-9392CBB71A86}"/>
                  </a:ext>
                </a:extLst>
              </p:cNvPr>
              <p:cNvSpPr/>
              <p:nvPr/>
            </p:nvSpPr>
            <p:spPr>
              <a:xfrm>
                <a:off x="1508801" y="2858712"/>
                <a:ext cx="2137957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B19EC03-F1D2-45F2-A759-9392CBB71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01" y="2858712"/>
                <a:ext cx="2137957" cy="506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1028DF-8C0E-4332-8FFF-6CB8C152616B}"/>
              </a:ext>
            </a:extLst>
          </p:cNvPr>
          <p:cNvCxnSpPr>
            <a:cxnSpLocks/>
          </p:cNvCxnSpPr>
          <p:nvPr/>
        </p:nvCxnSpPr>
        <p:spPr>
          <a:xfrm>
            <a:off x="4410104" y="688586"/>
            <a:ext cx="0" cy="1350936"/>
          </a:xfrm>
          <a:prstGeom prst="straightConnector1">
            <a:avLst/>
          </a:prstGeom>
          <a:ln w="28575">
            <a:solidFill>
              <a:srgbClr val="0A6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BBA194-305D-4CDA-A8B0-C5C587EBD2B0}"/>
              </a:ext>
            </a:extLst>
          </p:cNvPr>
          <p:cNvCxnSpPr>
            <a:cxnSpLocks/>
          </p:cNvCxnSpPr>
          <p:nvPr/>
        </p:nvCxnSpPr>
        <p:spPr>
          <a:xfrm>
            <a:off x="4410104" y="697111"/>
            <a:ext cx="2820769" cy="36050"/>
          </a:xfrm>
          <a:prstGeom prst="straightConnector1">
            <a:avLst/>
          </a:prstGeom>
          <a:ln w="28575">
            <a:solidFill>
              <a:srgbClr val="0A6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0B7CFB-A994-498F-848F-224CCFEE0D04}"/>
              </a:ext>
            </a:extLst>
          </p:cNvPr>
          <p:cNvSpPr txBox="1"/>
          <p:nvPr/>
        </p:nvSpPr>
        <p:spPr>
          <a:xfrm>
            <a:off x="3580426" y="1132908"/>
            <a:ext cx="6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AA8DE4-1101-4B56-B019-1A245FA9A296}"/>
              </a:ext>
            </a:extLst>
          </p:cNvPr>
          <p:cNvSpPr txBox="1"/>
          <p:nvPr/>
        </p:nvSpPr>
        <p:spPr>
          <a:xfrm>
            <a:off x="5537676" y="237841"/>
            <a:ext cx="6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93A35F0-5849-45BA-B1B4-B7509B183551}"/>
                  </a:ext>
                </a:extLst>
              </p:cNvPr>
              <p:cNvSpPr/>
              <p:nvPr/>
            </p:nvSpPr>
            <p:spPr>
              <a:xfrm>
                <a:off x="4542131" y="871528"/>
                <a:ext cx="2688742" cy="10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1,  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93A35F0-5849-45BA-B1B4-B7509B183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131" y="871528"/>
                <a:ext cx="2688742" cy="1083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9D39E8C-E7B6-4431-A823-AFF66B5362D6}"/>
                  </a:ext>
                </a:extLst>
              </p:cNvPr>
              <p:cNvSpPr/>
              <p:nvPr/>
            </p:nvSpPr>
            <p:spPr>
              <a:xfrm>
                <a:off x="7659922" y="3796107"/>
                <a:ext cx="1593000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9D39E8C-E7B6-4431-A823-AFF66B536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922" y="3796107"/>
                <a:ext cx="1593000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2DF27D9-CE62-478A-82F6-CA1E5EBA187E}"/>
                  </a:ext>
                </a:extLst>
              </p:cNvPr>
              <p:cNvSpPr/>
              <p:nvPr/>
            </p:nvSpPr>
            <p:spPr>
              <a:xfrm>
                <a:off x="6728374" y="5078761"/>
                <a:ext cx="5268878" cy="9905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𝑒𝑖𝑔𝑒𝑛𝑣𝑒𝑐𝑡𝑜𝑟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시간 고유벡터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𝑝𝑟𝑖𝑛𝑐𝑖𝑝𝑎𝑙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𝑐𝑜𝑚𝑝𝑜𝑛𝑒𝑛𝑡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𝑠𝑝𝑎𝑐𝑒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공간 주성분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2DF27D9-CE62-478A-82F6-CA1E5EBA1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374" y="5078761"/>
                <a:ext cx="5268878" cy="990528"/>
              </a:xfrm>
              <a:prstGeom prst="rect">
                <a:avLst/>
              </a:prstGeom>
              <a:blipFill>
                <a:blip r:embed="rId7"/>
                <a:stretch>
                  <a:fillRect b="-8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7BC577D-955C-4EB8-8ED2-CACEEFB91C90}"/>
                  </a:ext>
                </a:extLst>
              </p:cNvPr>
              <p:cNvSpPr/>
              <p:nvPr/>
            </p:nvSpPr>
            <p:spPr>
              <a:xfrm>
                <a:off x="7381065" y="2858712"/>
                <a:ext cx="2349939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7BC577D-955C-4EB8-8ED2-CACEEFB91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065" y="2858712"/>
                <a:ext cx="2349939" cy="5064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9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290994" y="2719525"/>
                <a:ext cx="1512915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994" y="2719525"/>
                <a:ext cx="1512915" cy="5064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B19EC03-F1D2-45F2-A759-9392CBB71A86}"/>
                  </a:ext>
                </a:extLst>
              </p:cNvPr>
              <p:cNvSpPr/>
              <p:nvPr/>
            </p:nvSpPr>
            <p:spPr>
              <a:xfrm>
                <a:off x="1850114" y="96032"/>
                <a:ext cx="2137957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B19EC03-F1D2-45F2-A759-9392CBB71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114" y="96032"/>
                <a:ext cx="2137957" cy="506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9D39E8C-E7B6-4431-A823-AFF66B5362D6}"/>
                  </a:ext>
                </a:extLst>
              </p:cNvPr>
              <p:cNvSpPr/>
              <p:nvPr/>
            </p:nvSpPr>
            <p:spPr>
              <a:xfrm>
                <a:off x="8305980" y="2943176"/>
                <a:ext cx="1593000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9D39E8C-E7B6-4431-A823-AFF66B536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980" y="2943176"/>
                <a:ext cx="1593000" cy="506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7BC577D-955C-4EB8-8ED2-CACEEFB91C90}"/>
                  </a:ext>
                </a:extLst>
              </p:cNvPr>
              <p:cNvSpPr/>
              <p:nvPr/>
            </p:nvSpPr>
            <p:spPr>
              <a:xfrm>
                <a:off x="7549041" y="151668"/>
                <a:ext cx="2349939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7BC577D-955C-4EB8-8ED2-CACEEFB91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041" y="151668"/>
                <a:ext cx="2349939" cy="5064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56B2C97-552E-40E1-834E-71DCA7BFDAA7}"/>
                  </a:ext>
                </a:extLst>
              </p:cNvPr>
              <p:cNvSpPr/>
              <p:nvPr/>
            </p:nvSpPr>
            <p:spPr>
              <a:xfrm>
                <a:off x="1041606" y="3277338"/>
                <a:ext cx="865831" cy="185737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56B2C97-552E-40E1-834E-71DCA7BFD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06" y="3277338"/>
                <a:ext cx="865831" cy="18573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4DBC56-7123-4E61-9F3F-243FEA57B0CA}"/>
                  </a:ext>
                </a:extLst>
              </p:cNvPr>
              <p:cNvSpPr/>
              <p:nvPr/>
            </p:nvSpPr>
            <p:spPr>
              <a:xfrm>
                <a:off x="2290994" y="3265614"/>
                <a:ext cx="2051467" cy="18573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4DBC56-7123-4E61-9F3F-243FEA57B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994" y="3265614"/>
                <a:ext cx="2051467" cy="18573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917434" y="4006212"/>
                <a:ext cx="3772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434" y="4006212"/>
                <a:ext cx="377242" cy="461665"/>
              </a:xfrm>
              <a:prstGeom prst="rect">
                <a:avLst/>
              </a:prstGeom>
              <a:blipFill>
                <a:blip r:embed="rId8"/>
                <a:stretch>
                  <a:fillRect r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321BF859-459E-4FCE-802A-755F5E5DE4C2}"/>
              </a:ext>
            </a:extLst>
          </p:cNvPr>
          <p:cNvSpPr/>
          <p:nvPr/>
        </p:nvSpPr>
        <p:spPr>
          <a:xfrm>
            <a:off x="4443352" y="3260490"/>
            <a:ext cx="850388" cy="1857370"/>
          </a:xfrm>
          <a:prstGeom prst="rect">
            <a:avLst/>
          </a:prstGeom>
          <a:solidFill>
            <a:srgbClr val="FFFF9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648355" y="3935964"/>
                <a:ext cx="487633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355" y="3935964"/>
                <a:ext cx="487633" cy="5064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6B2C97-552E-40E1-834E-71DCA7BFDAA7}"/>
              </a:ext>
            </a:extLst>
          </p:cNvPr>
          <p:cNvSpPr/>
          <p:nvPr/>
        </p:nvSpPr>
        <p:spPr>
          <a:xfrm rot="5400000">
            <a:off x="7083419" y="3272626"/>
            <a:ext cx="850388" cy="18573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8378683" y="3913522"/>
                <a:ext cx="5228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683" y="3913522"/>
                <a:ext cx="52289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4DBC56-7123-4E61-9F3F-243FEA57B0CA}"/>
              </a:ext>
            </a:extLst>
          </p:cNvPr>
          <p:cNvSpPr/>
          <p:nvPr/>
        </p:nvSpPr>
        <p:spPr>
          <a:xfrm>
            <a:off x="8878220" y="3765976"/>
            <a:ext cx="879791" cy="8605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9019189" y="3903135"/>
                <a:ext cx="566694" cy="472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189" y="3903135"/>
                <a:ext cx="566694" cy="4720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1BF859-459E-4FCE-802A-755F5E5DE4C2}"/>
              </a:ext>
            </a:extLst>
          </p:cNvPr>
          <p:cNvSpPr/>
          <p:nvPr/>
        </p:nvSpPr>
        <p:spPr>
          <a:xfrm rot="5400000">
            <a:off x="10402471" y="3262485"/>
            <a:ext cx="850388" cy="1857370"/>
          </a:xfrm>
          <a:prstGeom prst="rect">
            <a:avLst/>
          </a:prstGeom>
          <a:solidFill>
            <a:srgbClr val="FFFF9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7259987" y="3913522"/>
                <a:ext cx="4972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987" y="3913522"/>
                <a:ext cx="49725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0507705" y="3904287"/>
                <a:ext cx="612604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705" y="3904287"/>
                <a:ext cx="612604" cy="5064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"/>
          <p:cNvSpPr>
            <a:spLocks noChangeArrowheads="1"/>
          </p:cNvSpPr>
          <p:nvPr/>
        </p:nvSpPr>
        <p:spPr bwMode="auto">
          <a:xfrm>
            <a:off x="395585" y="5364704"/>
            <a:ext cx="5536292" cy="133882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cov_T2a_1d = 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 T2a_1d.T,  T2a_1d 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eigen_val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eigen_vec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np.linalg.eig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(cov_T2a_1d)</a:t>
            </a:r>
          </a:p>
          <a:p>
            <a:pPr latinLnBrk="0">
              <a:lnSpc>
                <a:spcPct val="150000"/>
              </a:lnSpc>
              <a:defRPr/>
            </a:pPr>
            <a:r>
              <a:rPr lang="fr-FR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PCs = np.matmul( T2a_1d,  eigen_vec )</a:t>
            </a:r>
            <a:endParaRPr lang="en-US" altLang="ko-KR" sz="18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2"/>
          <p:cNvSpPr>
            <a:spLocks noChangeArrowheads="1"/>
          </p:cNvSpPr>
          <p:nvPr/>
        </p:nvSpPr>
        <p:spPr bwMode="auto">
          <a:xfrm>
            <a:off x="6271846" y="5364704"/>
            <a:ext cx="5920153" cy="131574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cov_T2a_1d = 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 T2a_1d,  T2a_1d.T )</a:t>
            </a:r>
          </a:p>
          <a:p>
            <a:pPr lvl="0" latinLnBrk="0">
              <a:lnSpc>
                <a:spcPct val="150000"/>
              </a:lnSpc>
              <a:defRPr/>
            </a:pPr>
            <a:endParaRPr lang="en-US" altLang="ko-KR" sz="18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7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이렇게</a:t>
            </a:r>
            <a:r>
              <a:rPr lang="en-US" altLang="ko-KR" sz="17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7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계산해도 원래 방법과 똑같은 </a:t>
            </a:r>
            <a:r>
              <a:rPr lang="en-US" altLang="ko-KR" sz="17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mapping </a:t>
            </a:r>
            <a:r>
              <a:rPr lang="ko-KR" altLang="en-US" sz="17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이 가능</a:t>
            </a:r>
            <a:r>
              <a:rPr lang="en-US" altLang="ko-KR" sz="17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!</a:t>
            </a:r>
            <a:endParaRPr lang="en-US" altLang="ko-KR" sz="1700" b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1BF859-459E-4FCE-802A-755F5E5DE4C2}"/>
              </a:ext>
            </a:extLst>
          </p:cNvPr>
          <p:cNvSpPr/>
          <p:nvPr/>
        </p:nvSpPr>
        <p:spPr>
          <a:xfrm>
            <a:off x="1831081" y="832449"/>
            <a:ext cx="2186068" cy="1799126"/>
          </a:xfrm>
          <a:prstGeom prst="rect">
            <a:avLst/>
          </a:prstGeom>
          <a:solidFill>
            <a:srgbClr val="FFFF9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1077787" y="1477280"/>
                <a:ext cx="7723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87" y="1477280"/>
                <a:ext cx="77232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1742509" y="762843"/>
                <a:ext cx="506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509" y="762843"/>
                <a:ext cx="506805" cy="369332"/>
              </a:xfrm>
              <a:prstGeom prst="rect">
                <a:avLst/>
              </a:prstGeom>
              <a:blipFill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2207415" y="1157333"/>
                <a:ext cx="6077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𝟒𝟎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415" y="1157333"/>
                <a:ext cx="607795" cy="369332"/>
              </a:xfrm>
              <a:prstGeom prst="rect">
                <a:avLst/>
              </a:prstGeom>
              <a:blipFill>
                <a:blip r:embed="rId1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3612872" y="2151283"/>
                <a:ext cx="404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872" y="2151283"/>
                <a:ext cx="40427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321BF859-459E-4FCE-802A-755F5E5DE4C2}"/>
              </a:ext>
            </a:extLst>
          </p:cNvPr>
          <p:cNvSpPr/>
          <p:nvPr/>
        </p:nvSpPr>
        <p:spPr>
          <a:xfrm>
            <a:off x="8305980" y="1324433"/>
            <a:ext cx="910549" cy="815157"/>
          </a:xfrm>
          <a:prstGeom prst="rect">
            <a:avLst/>
          </a:prstGeom>
          <a:solidFill>
            <a:srgbClr val="FFFF9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7371075" y="1477280"/>
                <a:ext cx="7723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075" y="1477280"/>
                <a:ext cx="772327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8230787" y="1306170"/>
                <a:ext cx="506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787" y="1306170"/>
                <a:ext cx="506805" cy="369332"/>
              </a:xfrm>
              <a:prstGeom prst="rect">
                <a:avLst/>
              </a:prstGeom>
              <a:blipFill>
                <a:blip r:embed="rId1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8719139" y="1747552"/>
                <a:ext cx="6077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𝟒𝟎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39" y="1747552"/>
                <a:ext cx="607795" cy="369332"/>
              </a:xfrm>
              <a:prstGeom prst="rect">
                <a:avLst/>
              </a:prstGeom>
              <a:blipFill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73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A3F483-C340-4D45-86FE-759062AC509C}"/>
                  </a:ext>
                </a:extLst>
              </p:cNvPr>
              <p:cNvSpPr txBox="1"/>
              <p:nvPr/>
            </p:nvSpPr>
            <p:spPr>
              <a:xfrm>
                <a:off x="1961184" y="401079"/>
                <a:ext cx="7147398" cy="610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0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3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3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0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altLang="ko-KR" sz="3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A3F483-C340-4D45-86FE-759062AC5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184" y="401079"/>
                <a:ext cx="7147398" cy="610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2176221" y="1707104"/>
            <a:ext cx="7190517" cy="136191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en-US" altLang="ko-KR" sz="1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cov_T2a_1d 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np.matmul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(T2a_1d, T2a_1d.T</a:t>
            </a:r>
            <a:r>
              <a:rPr lang="en-US" altLang="ko-KR" sz="1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ko-KR" sz="1800" b="1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(time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8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endParaRPr lang="en-US" altLang="ko-KR" sz="1700" b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lvl="0" indent="-285750" latinLnBrk="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sz="17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이렇게</a:t>
            </a:r>
            <a:r>
              <a:rPr lang="en-US" altLang="ko-KR" sz="17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7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계산해도 원래 방법과 똑같은 </a:t>
            </a:r>
            <a:r>
              <a:rPr lang="en-US" altLang="ko-KR" sz="17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mapping </a:t>
            </a:r>
            <a:r>
              <a:rPr lang="ko-KR" altLang="en-US" sz="17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이 </a:t>
            </a:r>
            <a:r>
              <a:rPr lang="ko-KR" altLang="en-US" sz="17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가능</a:t>
            </a:r>
            <a:r>
              <a:rPr lang="en-US" altLang="ko-KR" sz="17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7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ko-KR" altLang="en-US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숙제 </a:t>
            </a:r>
            <a:r>
              <a:rPr lang="en-US" altLang="ko-KR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339004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1751129" y="1942265"/>
                <a:ext cx="1520929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129" y="1942265"/>
                <a:ext cx="1520929" cy="5064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1173020" y="3422392"/>
                <a:ext cx="3049233" cy="536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20" y="3422392"/>
                <a:ext cx="3049233" cy="5360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945725" y="442119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시간 주성분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2511593" y="4340023"/>
                <a:ext cx="1520929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593" y="4340023"/>
                <a:ext cx="1520929" cy="506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/>
              <p:cNvSpPr/>
              <p:nvPr/>
            </p:nvSpPr>
            <p:spPr>
              <a:xfrm>
                <a:off x="1196466" y="2677351"/>
                <a:ext cx="2888163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400" b="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466" y="2677351"/>
                <a:ext cx="2888163" cy="5064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131805" y="5277838"/>
            <a:ext cx="5776625" cy="126957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cov_T2a_1d = np.matmul(T2a_1d.T, T2a_1d)/len(time)</a:t>
            </a:r>
            <a:endParaRPr lang="fr-FR" altLang="ko-KR" sz="17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7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eigen_val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, eigen_vec = np.linalg.eig(cov_T2a_1d</a:t>
            </a:r>
            <a:r>
              <a:rPr lang="fr-FR" altLang="ko-KR" sz="17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7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PCs 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= np.matmul( T2a_1d, </a:t>
            </a:r>
            <a:r>
              <a:rPr lang="fr-FR" altLang="ko-KR" sz="17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eigen_vec 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7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B19EC03-F1D2-45F2-A759-9392CBB71A86}"/>
                  </a:ext>
                </a:extLst>
              </p:cNvPr>
              <p:cNvSpPr/>
              <p:nvPr/>
            </p:nvSpPr>
            <p:spPr>
              <a:xfrm>
                <a:off x="1347961" y="273353"/>
                <a:ext cx="2137957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B19EC03-F1D2-45F2-A759-9392CBB71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961" y="273353"/>
                <a:ext cx="2137957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491753" y="964710"/>
                <a:ext cx="530901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𝑒𝑖𝑔𝑒𝑛𝑣𝑒𝑐𝑡𝑜𝑟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공간 고유벡터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𝑝𝑟𝑖𝑛𝑐𝑖𝑝𝑎𝑙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𝑐𝑜𝑚𝑝𝑜𝑛𝑒𝑛𝑡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𝑠𝑒𝑟𝑖𝑒𝑠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시간 주성분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53" y="964710"/>
                <a:ext cx="5309017" cy="646331"/>
              </a:xfrm>
              <a:prstGeom prst="rect">
                <a:avLst/>
              </a:prstGeom>
              <a:blipFill>
                <a:blip r:embed="rId7"/>
                <a:stretch>
                  <a:fillRect t="-4717" r="-23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7BC577D-955C-4EB8-8ED2-CACEEFB91C90}"/>
                  </a:ext>
                </a:extLst>
              </p:cNvPr>
              <p:cNvSpPr/>
              <p:nvPr/>
            </p:nvSpPr>
            <p:spPr>
              <a:xfrm>
                <a:off x="7538130" y="281622"/>
                <a:ext cx="2349939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7BC577D-955C-4EB8-8ED2-CACEEFB91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130" y="281622"/>
                <a:ext cx="2349939" cy="5064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6303962" y="988156"/>
                <a:ext cx="5016053" cy="679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𝑒𝑖𝑔𝑒𝑛𝑣𝑒𝑐𝑡𝑜𝑟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시간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고유벡터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𝑝𝑟𝑖𝑛𝑐𝑖𝑝𝑎𝑙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𝑐𝑜𝑚𝑝𝑜𝑛𝑒𝑛𝑡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𝑠𝑝𝑎𝑐𝑒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공간 </a:t>
                </a:r>
                <a:r>
                  <a:rPr lang="ko-KR" altLang="en-US" dirty="0"/>
                  <a:t>주성분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962" y="988156"/>
                <a:ext cx="5016053" cy="679930"/>
              </a:xfrm>
              <a:prstGeom prst="rect">
                <a:avLst/>
              </a:prstGeom>
              <a:blipFill>
                <a:blip r:embed="rId9"/>
                <a:stretch>
                  <a:fillRect r="-36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/>
              <p:cNvSpPr/>
              <p:nvPr/>
            </p:nvSpPr>
            <p:spPr>
              <a:xfrm>
                <a:off x="7823682" y="1918128"/>
                <a:ext cx="1593000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682" y="1918128"/>
                <a:ext cx="1593000" cy="5064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7733977" y="3369700"/>
                <a:ext cx="1899238" cy="587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977" y="3369700"/>
                <a:ext cx="1899238" cy="5870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7733977" y="2645663"/>
                <a:ext cx="1682705" cy="587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977" y="2645663"/>
                <a:ext cx="1682705" cy="5870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2"/>
          <p:cNvSpPr>
            <a:spLocks noChangeArrowheads="1"/>
          </p:cNvSpPr>
          <p:nvPr/>
        </p:nvSpPr>
        <p:spPr bwMode="auto">
          <a:xfrm>
            <a:off x="6303962" y="5266115"/>
            <a:ext cx="5763839" cy="126957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cov_T2a_1d = np.matmul(T2a_1d, T2a_1d.T)/len(time)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7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eigen_val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, eigen_vec = np.linalg.eig(cov_T2a_1d)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fr-FR" altLang="ko-KR" sz="17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EOF  =  np.matmul(T2a_1d.T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altLang="ko-KR" sz="17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eigen_vec</a:t>
            </a:r>
            <a:r>
              <a:rPr lang="fr-FR" altLang="ko-KR" sz="1700" b="1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7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68209" y="444047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공간 </a:t>
            </a:r>
            <a:r>
              <a:rPr lang="ko-KR" altLang="en-US" dirty="0"/>
              <a:t>주성분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/>
              <p:cNvSpPr/>
              <p:nvPr/>
            </p:nvSpPr>
            <p:spPr>
              <a:xfrm>
                <a:off x="7990626" y="4278146"/>
                <a:ext cx="1897443" cy="587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626" y="4278146"/>
                <a:ext cx="1897443" cy="5870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07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A3F483-C340-4D45-86FE-759062AC509C}"/>
              </a:ext>
            </a:extLst>
          </p:cNvPr>
          <p:cNvSpPr txBox="1"/>
          <p:nvPr/>
        </p:nvSpPr>
        <p:spPr>
          <a:xfrm>
            <a:off x="2359888" y="408241"/>
            <a:ext cx="7147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 dirty="0"/>
              <a:t>		</a:t>
            </a:r>
            <a:r>
              <a:rPr lang="en-US" altLang="ko-KR" sz="2800" u="sng" dirty="0"/>
              <a:t>25</a:t>
            </a:r>
            <a:r>
              <a:rPr lang="ko-KR" altLang="en-US" sz="2800" u="sng" dirty="0"/>
              <a:t>일 수요일 실습</a:t>
            </a:r>
            <a:endParaRPr lang="en-US" altLang="ko-KR" sz="2800" u="sng" dirty="0"/>
          </a:p>
          <a:p>
            <a:endParaRPr lang="en-US" altLang="ko-KR" sz="2200" b="1" dirty="0"/>
          </a:p>
          <a:p>
            <a:r>
              <a:rPr lang="ko-KR" altLang="en-US" sz="2200" b="1" dirty="0" err="1"/>
              <a:t>특이값</a:t>
            </a:r>
            <a:r>
              <a:rPr lang="ko-KR" altLang="en-US" sz="2200" b="1" dirty="0"/>
              <a:t> 분해를 이용한 이미지 압축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또는 노이즈 제거</a:t>
            </a:r>
            <a:endParaRPr lang="en-US" altLang="ko-KR" sz="22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t1.daumcdn.net/cfile/tistory/2777A33352662323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60" y="1865450"/>
            <a:ext cx="4392981" cy="268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1.daumcdn.net/cfile/tistory/2742B83552662911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913" y="1865451"/>
            <a:ext cx="4392979" cy="268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817450" y="5124880"/>
            <a:ext cx="4948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conda</a:t>
            </a:r>
            <a:r>
              <a:rPr lang="en-US" altLang="ko-KR" sz="2400" b="1" dirty="0">
                <a:solidFill>
                  <a:srgbClr val="FF0000"/>
                </a:solidFill>
              </a:rPr>
              <a:t> install -c anaconda pillow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11034" y="6162262"/>
            <a:ext cx="32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( Python </a:t>
            </a:r>
            <a:r>
              <a:rPr lang="en-US" altLang="ko-KR" dirty="0"/>
              <a:t>Image </a:t>
            </a:r>
            <a:r>
              <a:rPr lang="en-US" altLang="ko-KR"/>
              <a:t>Library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7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93A35F0-5849-45BA-B1B4-B7509B183551}"/>
                  </a:ext>
                </a:extLst>
              </p:cNvPr>
              <p:cNvSpPr/>
              <p:nvPr/>
            </p:nvSpPr>
            <p:spPr>
              <a:xfrm>
                <a:off x="4483305" y="416366"/>
                <a:ext cx="2688742" cy="10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1,  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40, </m:t>
                                    </m:r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93A35F0-5849-45BA-B1B4-B7509B183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305" y="416366"/>
                <a:ext cx="2688742" cy="108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4A3F483-C340-4D45-86FE-759062AC509C}"/>
              </a:ext>
            </a:extLst>
          </p:cNvPr>
          <p:cNvSpPr txBox="1"/>
          <p:nvPr/>
        </p:nvSpPr>
        <p:spPr>
          <a:xfrm>
            <a:off x="2852868" y="2086150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 err="1"/>
              <a:t>특이값</a:t>
            </a:r>
            <a:r>
              <a:rPr lang="ko-KR" altLang="en-US" sz="2000" b="1" dirty="0"/>
              <a:t> 분해 </a:t>
            </a:r>
            <a:r>
              <a:rPr lang="en-US" altLang="ko-KR" sz="2000" b="1" dirty="0"/>
              <a:t>(Singular Value Decomposition)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8B42C00-7EA5-44FE-9101-0DE90A014C52}"/>
                  </a:ext>
                </a:extLst>
              </p:cNvPr>
              <p:cNvSpPr/>
              <p:nvPr/>
            </p:nvSpPr>
            <p:spPr>
              <a:xfrm>
                <a:off x="1411790" y="2901362"/>
                <a:ext cx="3086486" cy="587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rad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8B42C00-7EA5-44FE-9101-0DE90A014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90" y="2901362"/>
                <a:ext cx="3086486" cy="587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CE9AC7-B630-4774-84E2-4D929B35ECC8}"/>
                  </a:ext>
                </a:extLst>
              </p:cNvPr>
              <p:cNvSpPr txBox="1"/>
              <p:nvPr/>
            </p:nvSpPr>
            <p:spPr>
              <a:xfrm>
                <a:off x="5065018" y="3033843"/>
                <a:ext cx="5493104" cy="408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solidFill>
                      <a:srgbClr val="FF0000"/>
                    </a:solidFill>
                  </a:rPr>
                  <a:t>여기서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ko-KR" alt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rad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는 정방행렬이 아니라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, 1800 x 40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행렬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CE9AC7-B630-4774-84E2-4D929B35E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018" y="3033843"/>
                <a:ext cx="5493104" cy="408382"/>
              </a:xfrm>
              <a:prstGeom prst="rect">
                <a:avLst/>
              </a:prstGeom>
              <a:blipFill>
                <a:blip r:embed="rId4"/>
                <a:stretch>
                  <a:fillRect l="-999" t="-2985" b="-194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56B2C97-552E-40E1-834E-71DCA7BFDAA7}"/>
                  </a:ext>
                </a:extLst>
              </p:cNvPr>
              <p:cNvSpPr/>
              <p:nvPr/>
            </p:nvSpPr>
            <p:spPr>
              <a:xfrm>
                <a:off x="1045029" y="4095511"/>
                <a:ext cx="1240971" cy="222908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56B2C97-552E-40E1-834E-71DCA7BFD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9" y="4095511"/>
                <a:ext cx="1240971" cy="22290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D0173F-BF6F-4D44-A1B2-CBAB4489F1AE}"/>
                  </a:ext>
                </a:extLst>
              </p:cNvPr>
              <p:cNvSpPr txBox="1"/>
              <p:nvPr/>
            </p:nvSpPr>
            <p:spPr>
              <a:xfrm>
                <a:off x="2473972" y="5045778"/>
                <a:ext cx="7075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D0173F-BF6F-4D44-A1B2-CBAB4489F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972" y="5045778"/>
                <a:ext cx="70757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4DBC56-7123-4E61-9F3F-243FEA57B0CA}"/>
                  </a:ext>
                </a:extLst>
              </p:cNvPr>
              <p:cNvSpPr/>
              <p:nvPr/>
            </p:nvSpPr>
            <p:spPr>
              <a:xfrm>
                <a:off x="3337862" y="4095511"/>
                <a:ext cx="2562195" cy="222908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4DBC56-7123-4E61-9F3F-243FEA57B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62" y="4095511"/>
                <a:ext cx="2562195" cy="22290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1BF859-459E-4FCE-802A-755F5E5DE4C2}"/>
              </a:ext>
            </a:extLst>
          </p:cNvPr>
          <p:cNvSpPr/>
          <p:nvPr/>
        </p:nvSpPr>
        <p:spPr>
          <a:xfrm>
            <a:off x="6235328" y="4095511"/>
            <a:ext cx="1269544" cy="2229089"/>
          </a:xfrm>
          <a:prstGeom prst="rect">
            <a:avLst/>
          </a:prstGeom>
          <a:solidFill>
            <a:srgbClr val="FFFF9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24AF215-569A-4B00-A9B7-3830F2FDEBF4}"/>
                  </a:ext>
                </a:extLst>
              </p:cNvPr>
              <p:cNvSpPr/>
              <p:nvPr/>
            </p:nvSpPr>
            <p:spPr>
              <a:xfrm>
                <a:off x="7811570" y="4091540"/>
                <a:ext cx="1240971" cy="111851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24AF215-569A-4B00-A9B7-3830F2FDE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570" y="4091540"/>
                <a:ext cx="1240971" cy="1118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734ADE-7A69-4AA7-B3B8-450B98C5C2FE}"/>
                  </a:ext>
                </a:extLst>
              </p:cNvPr>
              <p:cNvSpPr txBox="1"/>
              <p:nvPr/>
            </p:nvSpPr>
            <p:spPr>
              <a:xfrm>
                <a:off x="6589401" y="4080213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734ADE-7A69-4AA7-B3B8-450B98C5C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401" y="4080213"/>
                <a:ext cx="30425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DA9E0E-51C6-4BED-B72A-EAA25761F4F8}"/>
                  </a:ext>
                </a:extLst>
              </p:cNvPr>
              <p:cNvSpPr txBox="1"/>
              <p:nvPr/>
            </p:nvSpPr>
            <p:spPr>
              <a:xfrm>
                <a:off x="6177062" y="4080213"/>
                <a:ext cx="532834" cy="371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1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DA9E0E-51C6-4BED-B72A-EAA25761F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062" y="4080213"/>
                <a:ext cx="532834" cy="3718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6BA23A-0D9A-4CC9-B9AA-F61935327C22}"/>
                  </a:ext>
                </a:extLst>
              </p:cNvPr>
              <p:cNvSpPr txBox="1"/>
              <p:nvPr/>
            </p:nvSpPr>
            <p:spPr>
              <a:xfrm>
                <a:off x="6419085" y="4336471"/>
                <a:ext cx="532834" cy="390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6BA23A-0D9A-4CC9-B9AA-F61935327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085" y="4336471"/>
                <a:ext cx="532834" cy="3904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B9FD86-5114-4B67-B219-AD447AB974F9}"/>
                  </a:ext>
                </a:extLst>
              </p:cNvPr>
              <p:cNvSpPr txBox="1"/>
              <p:nvPr/>
            </p:nvSpPr>
            <p:spPr>
              <a:xfrm>
                <a:off x="6962948" y="4683512"/>
                <a:ext cx="532834" cy="390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𝟒𝟎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B9FD86-5114-4B67-B219-AD447AB97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948" y="4683512"/>
                <a:ext cx="532834" cy="390492"/>
              </a:xfrm>
              <a:prstGeom prst="rect">
                <a:avLst/>
              </a:prstGeom>
              <a:blipFill>
                <a:blip r:embed="rId13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2A3E47-4BCB-4003-BA78-D6DEB23F4F43}"/>
                  </a:ext>
                </a:extLst>
              </p:cNvPr>
              <p:cNvSpPr txBox="1"/>
              <p:nvPr/>
            </p:nvSpPr>
            <p:spPr>
              <a:xfrm>
                <a:off x="6809535" y="4080213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2A3E47-4BCB-4003-BA78-D6DEB23F4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535" y="4080213"/>
                <a:ext cx="304252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BF6C9F-5A96-4FFD-B012-668C39B30667}"/>
                  </a:ext>
                </a:extLst>
              </p:cNvPr>
              <p:cNvSpPr txBox="1"/>
              <p:nvPr/>
            </p:nvSpPr>
            <p:spPr>
              <a:xfrm>
                <a:off x="7200620" y="4078644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BF6C9F-5A96-4FFD-B012-668C39B3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620" y="4078644"/>
                <a:ext cx="304252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34035D-6BEF-4BFC-AAAD-693882D359A8}"/>
                  </a:ext>
                </a:extLst>
              </p:cNvPr>
              <p:cNvSpPr txBox="1"/>
              <p:nvPr/>
            </p:nvSpPr>
            <p:spPr>
              <a:xfrm>
                <a:off x="6235328" y="4707224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34035D-6BEF-4BFC-AAAD-693882D35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28" y="4707224"/>
                <a:ext cx="30425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F6A7D7A-E184-4F10-9474-A41EEEEC2911}"/>
                  </a:ext>
                </a:extLst>
              </p:cNvPr>
              <p:cNvSpPr txBox="1"/>
              <p:nvPr/>
            </p:nvSpPr>
            <p:spPr>
              <a:xfrm>
                <a:off x="6249615" y="4344958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F6A7D7A-E184-4F10-9474-A41EEEEC2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615" y="4344958"/>
                <a:ext cx="304252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136577-9830-4AA3-8AE9-C2CADCD2547D}"/>
                  </a:ext>
                </a:extLst>
              </p:cNvPr>
              <p:cNvSpPr txBox="1"/>
              <p:nvPr/>
            </p:nvSpPr>
            <p:spPr>
              <a:xfrm>
                <a:off x="7190878" y="5053617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136577-9830-4AA3-8AE9-C2CADCD25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878" y="5053617"/>
                <a:ext cx="304252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B2B7FDB-4CC8-4439-8760-2D0E05497912}"/>
                  </a:ext>
                </a:extLst>
              </p:cNvPr>
              <p:cNvSpPr txBox="1"/>
              <p:nvPr/>
            </p:nvSpPr>
            <p:spPr>
              <a:xfrm>
                <a:off x="6235328" y="5048464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B2B7FDB-4CC8-4439-8760-2D0E05497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28" y="5048464"/>
                <a:ext cx="304252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6633F41-E582-4AD1-B93F-6CA0BDFD9248}"/>
                  </a:ext>
                </a:extLst>
              </p:cNvPr>
              <p:cNvSpPr txBox="1"/>
              <p:nvPr/>
            </p:nvSpPr>
            <p:spPr>
              <a:xfrm>
                <a:off x="6703242" y="5040471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6633F41-E582-4AD1-B93F-6CA0BDFD9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242" y="5040471"/>
                <a:ext cx="304252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C910DD-80CE-4748-A5B2-F8DD0C7DBFDC}"/>
                  </a:ext>
                </a:extLst>
              </p:cNvPr>
              <p:cNvSpPr txBox="1"/>
              <p:nvPr/>
            </p:nvSpPr>
            <p:spPr>
              <a:xfrm>
                <a:off x="6947060" y="5040471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C910DD-80CE-4748-A5B2-F8DD0C7DB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60" y="5040471"/>
                <a:ext cx="304252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B0D9BC1-E96D-4A6A-9074-002F3467A98F}"/>
                  </a:ext>
                </a:extLst>
              </p:cNvPr>
              <p:cNvSpPr txBox="1"/>
              <p:nvPr/>
            </p:nvSpPr>
            <p:spPr>
              <a:xfrm>
                <a:off x="6479146" y="5040471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B0D9BC1-E96D-4A6A-9074-002F3467A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146" y="5040471"/>
                <a:ext cx="304252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8FA22D-7403-4248-A562-96F62B35374A}"/>
                  </a:ext>
                </a:extLst>
              </p:cNvPr>
              <p:cNvSpPr txBox="1"/>
              <p:nvPr/>
            </p:nvSpPr>
            <p:spPr>
              <a:xfrm>
                <a:off x="7172047" y="5979565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8FA22D-7403-4248-A562-96F62B353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047" y="5979565"/>
                <a:ext cx="304252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CD048-C834-45D5-81A2-6B3381D8C12F}"/>
                  </a:ext>
                </a:extLst>
              </p:cNvPr>
              <p:cNvSpPr txBox="1"/>
              <p:nvPr/>
            </p:nvSpPr>
            <p:spPr>
              <a:xfrm>
                <a:off x="6216497" y="5974412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CD048-C834-45D5-81A2-6B3381D8C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497" y="5974412"/>
                <a:ext cx="304252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309320-98B0-407B-BED5-84C3F32109EA}"/>
                  </a:ext>
                </a:extLst>
              </p:cNvPr>
              <p:cNvSpPr txBox="1"/>
              <p:nvPr/>
            </p:nvSpPr>
            <p:spPr>
              <a:xfrm>
                <a:off x="6684411" y="5966419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309320-98B0-407B-BED5-84C3F3210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411" y="5966419"/>
                <a:ext cx="304252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20A16A-49AA-468E-8488-E63A592FA6EC}"/>
                  </a:ext>
                </a:extLst>
              </p:cNvPr>
              <p:cNvSpPr txBox="1"/>
              <p:nvPr/>
            </p:nvSpPr>
            <p:spPr>
              <a:xfrm>
                <a:off x="6928229" y="5966419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20A16A-49AA-468E-8488-E63A592FA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229" y="5966419"/>
                <a:ext cx="304252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D7CBAE-FFF1-4E63-805E-6CD060754ED6}"/>
                  </a:ext>
                </a:extLst>
              </p:cNvPr>
              <p:cNvSpPr txBox="1"/>
              <p:nvPr/>
            </p:nvSpPr>
            <p:spPr>
              <a:xfrm>
                <a:off x="6460315" y="5966419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D7CBAE-FFF1-4E63-805E-6CD060754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315" y="5966419"/>
                <a:ext cx="304252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2BDF622-B0F0-424F-BBD3-FAABF3EE2477}"/>
                  </a:ext>
                </a:extLst>
              </p:cNvPr>
              <p:cNvSpPr txBox="1"/>
              <p:nvPr/>
            </p:nvSpPr>
            <p:spPr>
              <a:xfrm>
                <a:off x="7186521" y="5542995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2BDF622-B0F0-424F-BBD3-FAABF3EE2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521" y="5542995"/>
                <a:ext cx="304252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8E21FF7-5F6B-47D0-B1D9-F67D1EC424C0}"/>
                  </a:ext>
                </a:extLst>
              </p:cNvPr>
              <p:cNvSpPr txBox="1"/>
              <p:nvPr/>
            </p:nvSpPr>
            <p:spPr>
              <a:xfrm>
                <a:off x="6230971" y="5537842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8E21FF7-5F6B-47D0-B1D9-F67D1EC42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971" y="5537842"/>
                <a:ext cx="304252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6F8AC36-0B8B-4CCA-9060-78CCB7A6868E}"/>
                  </a:ext>
                </a:extLst>
              </p:cNvPr>
              <p:cNvSpPr txBox="1"/>
              <p:nvPr/>
            </p:nvSpPr>
            <p:spPr>
              <a:xfrm>
                <a:off x="6698885" y="5529849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6F8AC36-0B8B-4CCA-9060-78CCB7A6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885" y="5529849"/>
                <a:ext cx="304252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0B4F6BF-86D4-431F-9666-E9E043A2FA0B}"/>
                  </a:ext>
                </a:extLst>
              </p:cNvPr>
              <p:cNvSpPr txBox="1"/>
              <p:nvPr/>
            </p:nvSpPr>
            <p:spPr>
              <a:xfrm>
                <a:off x="6942703" y="5529849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0B4F6BF-86D4-431F-9666-E9E043A2F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703" y="5529849"/>
                <a:ext cx="304252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74D35E-B711-44F2-B5B8-8E02726E6F76}"/>
                  </a:ext>
                </a:extLst>
              </p:cNvPr>
              <p:cNvSpPr txBox="1"/>
              <p:nvPr/>
            </p:nvSpPr>
            <p:spPr>
              <a:xfrm>
                <a:off x="6474789" y="5529849"/>
                <a:ext cx="304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74D35E-B711-44F2-B5B8-8E02726E6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89" y="5529849"/>
                <a:ext cx="304252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64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1461114" y="318436"/>
            <a:ext cx="9464794" cy="60247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en-US" altLang="ko-KR" sz="1800" b="1" kern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ko-KR" sz="1800" b="1" kern="0" smtClean="0">
                <a:latin typeface="Arial" panose="020B0604020202020204" pitchFamily="34" charset="0"/>
                <a:cs typeface="Arial" panose="020B0604020202020204" pitchFamily="34" charset="0"/>
              </a:rPr>
              <a:t> PIL </a:t>
            </a:r>
            <a:r>
              <a:rPr lang="en-US" altLang="ko-KR" sz="1800" b="1" kern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altLang="ko-KR" sz="1800" b="1" kern="0" smtClean="0">
                <a:latin typeface="Arial" panose="020B0604020202020204" pitchFamily="34" charset="0"/>
                <a:cs typeface="Arial" panose="020B0604020202020204" pitchFamily="34" charset="0"/>
              </a:rPr>
              <a:t> Image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smtClean="0">
                <a:latin typeface="Arial" panose="020B0604020202020204" pitchFamily="34" charset="0"/>
                <a:cs typeface="Arial" panose="020B0604020202020204" pitchFamily="34" charset="0"/>
              </a:rPr>
              <a:t>im_orig = Image.open(</a:t>
            </a:r>
            <a:r>
              <a:rPr lang="en-US" altLang="ko-KR" sz="1700" b="1" kern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'marinesnow3.jpg'</a:t>
            </a:r>
            <a:r>
              <a:rPr lang="en-US" altLang="ko-KR" sz="1700" b="1" kern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800" b="1" kern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b="1" kern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smtClean="0">
                <a:latin typeface="Arial" panose="020B0604020202020204" pitchFamily="34" charset="0"/>
                <a:cs typeface="Arial" panose="020B0604020202020204" pitchFamily="34" charset="0"/>
              </a:rPr>
              <a:t>im_bw = im_orig.convert(</a:t>
            </a:r>
            <a:r>
              <a:rPr lang="en-US" altLang="ko-KR" sz="1700" b="1" kern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'L'</a:t>
            </a:r>
            <a:r>
              <a:rPr lang="en-US" altLang="ko-KR" sz="1700" b="1" kern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smtClean="0">
                <a:latin typeface="Arial" panose="020B0604020202020204" pitchFamily="34" charset="0"/>
                <a:cs typeface="Arial" panose="020B0604020202020204" pitchFamily="34" charset="0"/>
              </a:rPr>
              <a:t>im = np.array(im_bw)</a:t>
            </a:r>
          </a:p>
          <a:p>
            <a:pPr lvl="0" latinLnBrk="0">
              <a:lnSpc>
                <a:spcPct val="150000"/>
              </a:lnSpc>
              <a:defRPr/>
            </a:pPr>
            <a:endParaRPr lang="en-US" altLang="ko-KR" sz="1700" b="1" kern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smtClean="0">
                <a:latin typeface="Arial" panose="020B0604020202020204" pitchFamily="34" charset="0"/>
                <a:cs typeface="Arial" panose="020B0604020202020204" pitchFamily="34" charset="0"/>
              </a:rPr>
              <a:t>U, s, V = np.linalg.svd(im)</a:t>
            </a:r>
          </a:p>
          <a:p>
            <a:pPr lvl="0" latinLnBrk="0">
              <a:lnSpc>
                <a:spcPct val="150000"/>
              </a:lnSpc>
              <a:defRPr/>
            </a:pPr>
            <a:endParaRPr lang="en-US" altLang="ko-KR" sz="1800" b="1" kern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500" b="1" kern="0" smtClean="0">
                <a:latin typeface="Arial" panose="020B0604020202020204" pitchFamily="34" charset="0"/>
                <a:cs typeface="Arial" panose="020B0604020202020204" pitchFamily="34" charset="0"/>
              </a:rPr>
              <a:t>## converting Eigenvalues to a diagonal matrix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smtClean="0">
                <a:latin typeface="Arial" panose="020B0604020202020204" pitchFamily="34" charset="0"/>
                <a:cs typeface="Arial" panose="020B0604020202020204" pitchFamily="34" charset="0"/>
              </a:rPr>
              <a:t>sm = np.zeros( [</a:t>
            </a:r>
            <a:r>
              <a:rPr lang="en-US" altLang="ko-KR" sz="1700" b="1" kern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700" b="1" kern="0" smtClean="0">
                <a:latin typeface="Arial" panose="020B0604020202020204" pitchFamily="34" charset="0"/>
                <a:cs typeface="Arial" panose="020B0604020202020204" pitchFamily="34" charset="0"/>
              </a:rPr>
              <a:t>(U), </a:t>
            </a:r>
            <a:r>
              <a:rPr lang="en-US" altLang="ko-KR" sz="1700" b="1" kern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700" b="1" kern="0" smtClean="0">
                <a:latin typeface="Arial" panose="020B0604020202020204" pitchFamily="34" charset="0"/>
                <a:cs typeface="Arial" panose="020B0604020202020204" pitchFamily="34" charset="0"/>
              </a:rPr>
              <a:t>(V)] 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ko-KR" sz="1700" b="1" kern="0" smtClean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US" altLang="ko-KR" sz="1700" b="1" kern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ko-KR" sz="1700" b="1" kern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700" b="1" kern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altLang="ko-KR" sz="1700" b="1" kern="0" smtClean="0">
                <a:latin typeface="Arial" panose="020B0604020202020204" pitchFamily="34" charset="0"/>
                <a:cs typeface="Arial" panose="020B0604020202020204" pitchFamily="34" charset="0"/>
              </a:rPr>
              <a:t>(0, </a:t>
            </a:r>
            <a:r>
              <a:rPr lang="en-US" altLang="ko-KR" sz="1700" b="1" kern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700" b="1" kern="0" smtClean="0">
                <a:latin typeface="Arial" panose="020B0604020202020204" pitchFamily="34" charset="0"/>
                <a:cs typeface="Arial" panose="020B0604020202020204" pitchFamily="34" charset="0"/>
              </a:rPr>
              <a:t>(U)):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smtClean="0">
                <a:latin typeface="Arial" panose="020B0604020202020204" pitchFamily="34" charset="0"/>
                <a:cs typeface="Arial" panose="020B0604020202020204" pitchFamily="34" charset="0"/>
              </a:rPr>
              <a:t>    sm[j , j] = s[ j ]</a:t>
            </a:r>
          </a:p>
          <a:p>
            <a:pPr lvl="0" latinLnBrk="0">
              <a:lnSpc>
                <a:spcPct val="150000"/>
              </a:lnSpc>
              <a:defRPr/>
            </a:pPr>
            <a:endParaRPr lang="en-US" altLang="ko-KR" sz="1800" b="1" kern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smtClean="0">
                <a:latin typeface="Arial" panose="020B0604020202020204" pitchFamily="34" charset="0"/>
                <a:cs typeface="Arial" panose="020B0604020202020204" pitchFamily="34" charset="0"/>
              </a:rPr>
              <a:t>im_recon = np.matmul( np.matmul(U,sm), V 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700" b="1" kern="0" smtClean="0">
                <a:latin typeface="Arial" panose="020B0604020202020204" pitchFamily="34" charset="0"/>
                <a:cs typeface="Arial" panose="020B0604020202020204" pitchFamily="34" charset="0"/>
              </a:rPr>
              <a:t>plt.imshow(im_recon, cmap=</a:t>
            </a:r>
            <a:r>
              <a:rPr lang="en-US" altLang="ko-KR" sz="1700" b="1" kern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'gray'</a:t>
            </a:r>
            <a:r>
              <a:rPr lang="en-US" altLang="ko-KR" sz="1700" b="1" kern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7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496764" y="1649996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</a:t>
            </a:r>
            <a:r>
              <a:rPr lang="en-US" altLang="ko-KR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lot_Image_SVD_students.py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77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A3F483-C340-4D45-86FE-759062AC509C}"/>
              </a:ext>
            </a:extLst>
          </p:cNvPr>
          <p:cNvSpPr txBox="1"/>
          <p:nvPr/>
        </p:nvSpPr>
        <p:spPr>
          <a:xfrm>
            <a:off x="3456983" y="253406"/>
            <a:ext cx="609437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b="1" dirty="0" smtClean="0"/>
              <a:t>주성분으로 이미지 복원 </a:t>
            </a:r>
            <a:endParaRPr lang="en-US" altLang="ko-KR" sz="2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56B2C97-552E-40E1-834E-71DCA7BFDAA7}"/>
                  </a:ext>
                </a:extLst>
              </p:cNvPr>
              <p:cNvSpPr/>
              <p:nvPr/>
            </p:nvSpPr>
            <p:spPr>
              <a:xfrm>
                <a:off x="1172820" y="1176464"/>
                <a:ext cx="1240971" cy="222908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56B2C97-552E-40E1-834E-71DCA7BFD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20" y="1176464"/>
                <a:ext cx="1240971" cy="2229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D0173F-BF6F-4D44-A1B2-CBAB4489F1AE}"/>
                  </a:ext>
                </a:extLst>
              </p:cNvPr>
              <p:cNvSpPr txBox="1"/>
              <p:nvPr/>
            </p:nvSpPr>
            <p:spPr>
              <a:xfrm>
                <a:off x="2457544" y="2125744"/>
                <a:ext cx="7075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D0173F-BF6F-4D44-A1B2-CBAB4489F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544" y="2125744"/>
                <a:ext cx="70757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4DBC56-7123-4E61-9F3F-243FEA57B0CA}"/>
                  </a:ext>
                </a:extLst>
              </p:cNvPr>
              <p:cNvSpPr/>
              <p:nvPr/>
            </p:nvSpPr>
            <p:spPr>
              <a:xfrm>
                <a:off x="3321434" y="1175477"/>
                <a:ext cx="2562195" cy="222908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4DBC56-7123-4E61-9F3F-243FEA57B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4" y="1175477"/>
                <a:ext cx="2562195" cy="22290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1BF859-459E-4FCE-802A-755F5E5DE4C2}"/>
              </a:ext>
            </a:extLst>
          </p:cNvPr>
          <p:cNvSpPr/>
          <p:nvPr/>
        </p:nvSpPr>
        <p:spPr>
          <a:xfrm>
            <a:off x="6223746" y="1200029"/>
            <a:ext cx="1269544" cy="2229089"/>
          </a:xfrm>
          <a:prstGeom prst="rect">
            <a:avLst/>
          </a:prstGeom>
          <a:solidFill>
            <a:srgbClr val="FFFF9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24AF215-569A-4B00-A9B7-3830F2FDEBF4}"/>
                  </a:ext>
                </a:extLst>
              </p:cNvPr>
              <p:cNvSpPr/>
              <p:nvPr/>
            </p:nvSpPr>
            <p:spPr>
              <a:xfrm>
                <a:off x="7972061" y="3961340"/>
                <a:ext cx="1240971" cy="7044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24AF215-569A-4B00-A9B7-3830F2FDE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061" y="3961340"/>
                <a:ext cx="1240971" cy="7044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6127367" y="1175477"/>
            <a:ext cx="1327810" cy="2239475"/>
            <a:chOff x="6177062" y="4078644"/>
            <a:chExt cx="1327810" cy="22394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7DA9E0E-51C6-4BED-B72A-EAA25761F4F8}"/>
                    </a:ext>
                  </a:extLst>
                </p:cNvPr>
                <p:cNvSpPr txBox="1"/>
                <p:nvPr/>
              </p:nvSpPr>
              <p:spPr>
                <a:xfrm>
                  <a:off x="6177062" y="4080213"/>
                  <a:ext cx="532834" cy="3718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ko-KR" sz="1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5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7DA9E0E-51C6-4BED-B72A-EAA25761F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062" y="4080213"/>
                  <a:ext cx="532834" cy="3718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F6BA23A-0D9A-4CC9-B9AA-F61935327C22}"/>
                    </a:ext>
                  </a:extLst>
                </p:cNvPr>
                <p:cNvSpPr txBox="1"/>
                <p:nvPr/>
              </p:nvSpPr>
              <p:spPr>
                <a:xfrm>
                  <a:off x="6419085" y="4336471"/>
                  <a:ext cx="532834" cy="3904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F6BA23A-0D9A-4CC9-B9AA-F61935327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5" y="4336471"/>
                  <a:ext cx="532834" cy="39049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BB9FD86-5114-4B67-B219-AD447AB974F9}"/>
                    </a:ext>
                  </a:extLst>
                </p:cNvPr>
                <p:cNvSpPr txBox="1"/>
                <p:nvPr/>
              </p:nvSpPr>
              <p:spPr>
                <a:xfrm>
                  <a:off x="6962948" y="4683512"/>
                  <a:ext cx="532834" cy="3904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BB9FD86-5114-4B67-B219-AD447AB97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2948" y="4683512"/>
                  <a:ext cx="532834" cy="390492"/>
                </a:xfrm>
                <a:prstGeom prst="rect">
                  <a:avLst/>
                </a:prstGeom>
                <a:blipFill>
                  <a:blip r:embed="rId8"/>
                  <a:stretch>
                    <a:fillRect r="-103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32A3E47-4BCB-4003-BA78-D6DEB23F4F43}"/>
                    </a:ext>
                  </a:extLst>
                </p:cNvPr>
                <p:cNvSpPr txBox="1"/>
                <p:nvPr/>
              </p:nvSpPr>
              <p:spPr>
                <a:xfrm>
                  <a:off x="6809535" y="4080213"/>
                  <a:ext cx="30425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32A3E47-4BCB-4003-BA78-D6DEB23F4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9535" y="4080213"/>
                  <a:ext cx="304252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DBF6C9F-5A96-4FFD-B012-668C39B30667}"/>
                    </a:ext>
                  </a:extLst>
                </p:cNvPr>
                <p:cNvSpPr txBox="1"/>
                <p:nvPr/>
              </p:nvSpPr>
              <p:spPr>
                <a:xfrm>
                  <a:off x="7200620" y="4078644"/>
                  <a:ext cx="30425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DBF6C9F-5A96-4FFD-B012-668C39B30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0620" y="4078644"/>
                  <a:ext cx="304252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434035D-6BEF-4BFC-AAAD-693882D359A8}"/>
                    </a:ext>
                  </a:extLst>
                </p:cNvPr>
                <p:cNvSpPr txBox="1"/>
                <p:nvPr/>
              </p:nvSpPr>
              <p:spPr>
                <a:xfrm>
                  <a:off x="6235328" y="4707224"/>
                  <a:ext cx="30425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434035D-6BEF-4BFC-AAAD-693882D359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5328" y="4707224"/>
                  <a:ext cx="304252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F6A7D7A-E184-4F10-9474-A41EEEEC2911}"/>
                    </a:ext>
                  </a:extLst>
                </p:cNvPr>
                <p:cNvSpPr txBox="1"/>
                <p:nvPr/>
              </p:nvSpPr>
              <p:spPr>
                <a:xfrm>
                  <a:off x="6249615" y="4344958"/>
                  <a:ext cx="30425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F6A7D7A-E184-4F10-9474-A41EEEEC2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9615" y="4344958"/>
                  <a:ext cx="304252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B136577-9830-4AA3-8AE9-C2CADCD2547D}"/>
                    </a:ext>
                  </a:extLst>
                </p:cNvPr>
                <p:cNvSpPr txBox="1"/>
                <p:nvPr/>
              </p:nvSpPr>
              <p:spPr>
                <a:xfrm>
                  <a:off x="7190878" y="5053617"/>
                  <a:ext cx="30425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B136577-9830-4AA3-8AE9-C2CADCD25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0878" y="5053617"/>
                  <a:ext cx="304252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B2B7FDB-4CC8-4439-8760-2D0E05497912}"/>
                    </a:ext>
                  </a:extLst>
                </p:cNvPr>
                <p:cNvSpPr txBox="1"/>
                <p:nvPr/>
              </p:nvSpPr>
              <p:spPr>
                <a:xfrm>
                  <a:off x="6235328" y="5048464"/>
                  <a:ext cx="30425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B2B7FDB-4CC8-4439-8760-2D0E0549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5328" y="5048464"/>
                  <a:ext cx="304252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6633F41-E582-4AD1-B93F-6CA0BDFD9248}"/>
                    </a:ext>
                  </a:extLst>
                </p:cNvPr>
                <p:cNvSpPr txBox="1"/>
                <p:nvPr/>
              </p:nvSpPr>
              <p:spPr>
                <a:xfrm>
                  <a:off x="6703242" y="5040471"/>
                  <a:ext cx="30425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6633F41-E582-4AD1-B93F-6CA0BDFD9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3242" y="5040471"/>
                  <a:ext cx="304252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DC910DD-80CE-4748-A5B2-F8DD0C7DBFDC}"/>
                    </a:ext>
                  </a:extLst>
                </p:cNvPr>
                <p:cNvSpPr txBox="1"/>
                <p:nvPr/>
              </p:nvSpPr>
              <p:spPr>
                <a:xfrm>
                  <a:off x="6947060" y="5040471"/>
                  <a:ext cx="30425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DC910DD-80CE-4748-A5B2-F8DD0C7DBF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060" y="5040471"/>
                  <a:ext cx="304252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B0D9BC1-E96D-4A6A-9074-002F3467A98F}"/>
                    </a:ext>
                  </a:extLst>
                </p:cNvPr>
                <p:cNvSpPr txBox="1"/>
                <p:nvPr/>
              </p:nvSpPr>
              <p:spPr>
                <a:xfrm>
                  <a:off x="6479146" y="5040471"/>
                  <a:ext cx="30425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B0D9BC1-E96D-4A6A-9074-002F3467A9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146" y="5040471"/>
                  <a:ext cx="304252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58FA22D-7403-4248-A562-96F62B35374A}"/>
                    </a:ext>
                  </a:extLst>
                </p:cNvPr>
                <p:cNvSpPr txBox="1"/>
                <p:nvPr/>
              </p:nvSpPr>
              <p:spPr>
                <a:xfrm>
                  <a:off x="7172047" y="5979565"/>
                  <a:ext cx="30425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58FA22D-7403-4248-A562-96F62B3537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2047" y="5979565"/>
                  <a:ext cx="304252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97CD048-C834-45D5-81A2-6B3381D8C12F}"/>
                    </a:ext>
                  </a:extLst>
                </p:cNvPr>
                <p:cNvSpPr txBox="1"/>
                <p:nvPr/>
              </p:nvSpPr>
              <p:spPr>
                <a:xfrm>
                  <a:off x="6216497" y="5974412"/>
                  <a:ext cx="30425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97CD048-C834-45D5-81A2-6B3381D8C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6497" y="5974412"/>
                  <a:ext cx="304252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5309320-98B0-407B-BED5-84C3F32109EA}"/>
                    </a:ext>
                  </a:extLst>
                </p:cNvPr>
                <p:cNvSpPr txBox="1"/>
                <p:nvPr/>
              </p:nvSpPr>
              <p:spPr>
                <a:xfrm>
                  <a:off x="6684411" y="5966419"/>
                  <a:ext cx="30425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5309320-98B0-407B-BED5-84C3F32109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4411" y="5966419"/>
                  <a:ext cx="304252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720A16A-49AA-468E-8488-E63A592FA6EC}"/>
                    </a:ext>
                  </a:extLst>
                </p:cNvPr>
                <p:cNvSpPr txBox="1"/>
                <p:nvPr/>
              </p:nvSpPr>
              <p:spPr>
                <a:xfrm>
                  <a:off x="6928229" y="5966419"/>
                  <a:ext cx="30425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720A16A-49AA-468E-8488-E63A592FA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229" y="5966419"/>
                  <a:ext cx="304252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CD7CBAE-FFF1-4E63-805E-6CD060754ED6}"/>
                    </a:ext>
                  </a:extLst>
                </p:cNvPr>
                <p:cNvSpPr txBox="1"/>
                <p:nvPr/>
              </p:nvSpPr>
              <p:spPr>
                <a:xfrm>
                  <a:off x="6460315" y="5966419"/>
                  <a:ext cx="30425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CD7CBAE-FFF1-4E63-805E-6CD060754E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315" y="5966419"/>
                  <a:ext cx="304252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2BDF622-B0F0-424F-BBD3-FAABF3EE2477}"/>
                    </a:ext>
                  </a:extLst>
                </p:cNvPr>
                <p:cNvSpPr txBox="1"/>
                <p:nvPr/>
              </p:nvSpPr>
              <p:spPr>
                <a:xfrm>
                  <a:off x="7186521" y="5542995"/>
                  <a:ext cx="30425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2BDF622-B0F0-424F-BBD3-FAABF3EE24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521" y="5542995"/>
                  <a:ext cx="304252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8E21FF7-5F6B-47D0-B1D9-F67D1EC424C0}"/>
                    </a:ext>
                  </a:extLst>
                </p:cNvPr>
                <p:cNvSpPr txBox="1"/>
                <p:nvPr/>
              </p:nvSpPr>
              <p:spPr>
                <a:xfrm>
                  <a:off x="6230971" y="5537842"/>
                  <a:ext cx="30425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8E21FF7-5F6B-47D0-B1D9-F67D1EC424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971" y="5537842"/>
                  <a:ext cx="304252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6F8AC36-0B8B-4CCA-9060-78CCB7A6868E}"/>
                    </a:ext>
                  </a:extLst>
                </p:cNvPr>
                <p:cNvSpPr txBox="1"/>
                <p:nvPr/>
              </p:nvSpPr>
              <p:spPr>
                <a:xfrm>
                  <a:off x="6698885" y="5529849"/>
                  <a:ext cx="30425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6F8AC36-0B8B-4CCA-9060-78CCB7A68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885" y="5529849"/>
                  <a:ext cx="304252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0B4F6BF-86D4-431F-9666-E9E043A2FA0B}"/>
                    </a:ext>
                  </a:extLst>
                </p:cNvPr>
                <p:cNvSpPr txBox="1"/>
                <p:nvPr/>
              </p:nvSpPr>
              <p:spPr>
                <a:xfrm>
                  <a:off x="6942703" y="5529849"/>
                  <a:ext cx="30425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0B4F6BF-86D4-431F-9666-E9E043A2F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703" y="5529849"/>
                  <a:ext cx="304252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F74D35E-B711-44F2-B5B8-8E02726E6F76}"/>
                    </a:ext>
                  </a:extLst>
                </p:cNvPr>
                <p:cNvSpPr txBox="1"/>
                <p:nvPr/>
              </p:nvSpPr>
              <p:spPr>
                <a:xfrm>
                  <a:off x="6474789" y="5529849"/>
                  <a:ext cx="30425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F74D35E-B711-44F2-B5B8-8E02726E6F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4789" y="5529849"/>
                  <a:ext cx="304252" cy="33855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56B2C97-552E-40E1-834E-71DCA7BFDAA7}"/>
              </a:ext>
            </a:extLst>
          </p:cNvPr>
          <p:cNvSpPr/>
          <p:nvPr/>
        </p:nvSpPr>
        <p:spPr>
          <a:xfrm>
            <a:off x="1186594" y="4013449"/>
            <a:ext cx="720437" cy="22290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3D0173F-BF6F-4D44-A1B2-CBAB4489F1AE}"/>
                  </a:ext>
                </a:extLst>
              </p:cNvPr>
              <p:cNvSpPr txBox="1"/>
              <p:nvPr/>
            </p:nvSpPr>
            <p:spPr>
              <a:xfrm>
                <a:off x="2457543" y="4830105"/>
                <a:ext cx="7075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3D0173F-BF6F-4D44-A1B2-CBAB4489F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543" y="4830105"/>
                <a:ext cx="707571" cy="5232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>
            <a:extLst>
              <a:ext uri="{FF2B5EF4-FFF2-40B4-BE49-F238E27FC236}">
                <a16:creationId xmlns:a16="http://schemas.microsoft.com/office/drawing/2014/main" id="{D34DBC56-7123-4E61-9F3F-243FEA57B0CA}"/>
              </a:ext>
            </a:extLst>
          </p:cNvPr>
          <p:cNvSpPr/>
          <p:nvPr/>
        </p:nvSpPr>
        <p:spPr>
          <a:xfrm>
            <a:off x="3340644" y="4013448"/>
            <a:ext cx="732439" cy="22290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246531" y="4775594"/>
                <a:ext cx="590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531" y="4775594"/>
                <a:ext cx="590162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3375813" y="4775594"/>
                <a:ext cx="709874" cy="5152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ko-KR" altLang="en-US" sz="2200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813" y="4775594"/>
                <a:ext cx="709874" cy="51526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직사각형 76">
            <a:extLst>
              <a:ext uri="{FF2B5EF4-FFF2-40B4-BE49-F238E27FC236}">
                <a16:creationId xmlns:a16="http://schemas.microsoft.com/office/drawing/2014/main" id="{321BF859-459E-4FCE-802A-755F5E5DE4C2}"/>
              </a:ext>
            </a:extLst>
          </p:cNvPr>
          <p:cNvSpPr/>
          <p:nvPr/>
        </p:nvSpPr>
        <p:spPr>
          <a:xfrm>
            <a:off x="6199921" y="3965985"/>
            <a:ext cx="753521" cy="699800"/>
          </a:xfrm>
          <a:prstGeom prst="rect">
            <a:avLst/>
          </a:prstGeom>
          <a:solidFill>
            <a:srgbClr val="FFFF9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7DA9E0E-51C6-4BED-B72A-EAA25761F4F8}"/>
                  </a:ext>
                </a:extLst>
              </p:cNvPr>
              <p:cNvSpPr txBox="1"/>
              <p:nvPr/>
            </p:nvSpPr>
            <p:spPr>
              <a:xfrm>
                <a:off x="6100786" y="3921182"/>
                <a:ext cx="532834" cy="371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1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7DA9E0E-51C6-4BED-B72A-EAA25761F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786" y="3921182"/>
                <a:ext cx="532834" cy="37183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F6BA23A-0D9A-4CC9-B9AA-F61935327C22}"/>
                  </a:ext>
                </a:extLst>
              </p:cNvPr>
              <p:cNvSpPr txBox="1"/>
              <p:nvPr/>
            </p:nvSpPr>
            <p:spPr>
              <a:xfrm>
                <a:off x="6375451" y="4102615"/>
                <a:ext cx="532834" cy="390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F6BA23A-0D9A-4CC9-B9AA-F61935327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451" y="4102615"/>
                <a:ext cx="532834" cy="39049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24AF215-569A-4B00-A9B7-3830F2FDEBF4}"/>
                  </a:ext>
                </a:extLst>
              </p:cNvPr>
              <p:cNvSpPr/>
              <p:nvPr/>
            </p:nvSpPr>
            <p:spPr>
              <a:xfrm>
                <a:off x="7936159" y="1244799"/>
                <a:ext cx="1240971" cy="111851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24AF215-569A-4B00-A9B7-3830F2FDE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59" y="1244799"/>
                <a:ext cx="1240971" cy="111851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41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8525</TotalTime>
  <Words>336</Words>
  <Application>Microsoft Office PowerPoint</Application>
  <PresentationFormat>와이드스크린</PresentationFormat>
  <Paragraphs>159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돋움</vt:lpstr>
      <vt:lpstr>맑은 고딕</vt:lpstr>
      <vt:lpstr>Arial</vt:lpstr>
      <vt:lpstr>Cambria Math</vt:lpstr>
      <vt:lpstr>Wingdings</vt:lpstr>
      <vt:lpstr>Office 테마</vt:lpstr>
      <vt:lpstr>3_Office 테마</vt:lpstr>
      <vt:lpstr>특이값 분해 및 실습 11월 23일 (월요일) ~ 11월 25일 (수요일)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HyoSeok Park</cp:lastModifiedBy>
  <cp:revision>1002</cp:revision>
  <dcterms:created xsi:type="dcterms:W3CDTF">2020-03-02T03:00:47Z</dcterms:created>
  <dcterms:modified xsi:type="dcterms:W3CDTF">2020-11-24T14:36:00Z</dcterms:modified>
</cp:coreProperties>
</file>