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1" r:id="rId3"/>
    <p:sldId id="332" r:id="rId4"/>
    <p:sldId id="291" r:id="rId5"/>
    <p:sldId id="292" r:id="rId6"/>
    <p:sldId id="293" r:id="rId7"/>
    <p:sldId id="334" r:id="rId8"/>
    <p:sldId id="333" r:id="rId9"/>
    <p:sldId id="321" r:id="rId10"/>
    <p:sldId id="306" r:id="rId11"/>
    <p:sldId id="307" r:id="rId12"/>
    <p:sldId id="308" r:id="rId13"/>
    <p:sldId id="322" r:id="rId14"/>
    <p:sldId id="335" r:id="rId15"/>
    <p:sldId id="338" r:id="rId16"/>
    <p:sldId id="339" r:id="rId17"/>
    <p:sldId id="340" r:id="rId18"/>
    <p:sldId id="342" r:id="rId19"/>
    <p:sldId id="343" r:id="rId20"/>
    <p:sldId id="341" r:id="rId21"/>
    <p:sldId id="336" r:id="rId22"/>
    <p:sldId id="33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1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4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해양데이터 분석 실습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800" b="1" dirty="0"/>
              <a:t>9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7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월요일</a:t>
            </a:r>
            <a:r>
              <a:rPr lang="en-US" altLang="ko-KR" sz="2800" b="1" dirty="0" smtClean="0"/>
              <a:t>) </a:t>
            </a:r>
            <a:r>
              <a:rPr lang="en-US" altLang="ko-KR" sz="2800" dirty="0" smtClean="0"/>
              <a:t>~ 9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일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수요일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9644" y="2336800"/>
            <a:ext cx="9144000" cy="4013200"/>
          </a:xfrm>
        </p:spPr>
        <p:txBody>
          <a:bodyPr>
            <a:normAutofit/>
          </a:bodyPr>
          <a:lstStyle/>
          <a:p>
            <a:r>
              <a:rPr lang="en-US" altLang="ko-KR" sz="2200" b="1" u="sng" dirty="0" smtClean="0"/>
              <a:t>1. </a:t>
            </a:r>
            <a:r>
              <a:rPr lang="ko-KR" altLang="en-US" sz="2200" b="1" u="sng" dirty="0" smtClean="0"/>
              <a:t>변수와 연산</a:t>
            </a:r>
            <a:endParaRPr lang="en-US" altLang="ko-KR" sz="2200" b="1" u="sng" dirty="0" smtClean="0"/>
          </a:p>
          <a:p>
            <a:r>
              <a:rPr lang="en-US" altLang="ko-KR" sz="1800" b="1" dirty="0" smtClean="0"/>
              <a:t>1.1 </a:t>
            </a:r>
            <a:r>
              <a:rPr lang="ko-KR" altLang="en-US" sz="1800" b="1" dirty="0" smtClean="0"/>
              <a:t>변수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1.2 </a:t>
            </a:r>
            <a:r>
              <a:rPr lang="ko-KR" altLang="en-US" sz="1800" b="1" dirty="0" smtClean="0"/>
              <a:t>연산자와 수식</a:t>
            </a:r>
            <a:endParaRPr lang="en-US" altLang="ko-KR" sz="1800" b="1" dirty="0" smtClean="0"/>
          </a:p>
          <a:p>
            <a:pPr marL="457200" indent="-457200">
              <a:buAutoNum type="arabicPeriod" startAt="2"/>
            </a:pPr>
            <a:endParaRPr lang="en-US" altLang="ko-KR" dirty="0" smtClean="0"/>
          </a:p>
          <a:p>
            <a:pPr marL="457200" indent="-457200">
              <a:buAutoNum type="arabicPeriod" startAt="2"/>
            </a:pPr>
            <a:r>
              <a:rPr lang="ko-KR" altLang="en-US" sz="2200" b="1" u="sng" dirty="0" smtClean="0"/>
              <a:t>문자열</a:t>
            </a:r>
            <a:endParaRPr lang="en-US" altLang="ko-KR" sz="2200" b="1" u="sng" dirty="0"/>
          </a:p>
          <a:p>
            <a:r>
              <a:rPr lang="en-US" altLang="ko-KR" sz="1800" b="1" dirty="0" smtClean="0"/>
              <a:t>2.1 </a:t>
            </a:r>
            <a:r>
              <a:rPr lang="ko-KR" altLang="en-US" sz="1800" b="1" dirty="0" smtClean="0"/>
              <a:t>문자열 기초</a:t>
            </a:r>
            <a:r>
              <a:rPr lang="en-US" altLang="ko-KR" sz="1800" b="1" dirty="0" smtClean="0"/>
              <a:t> </a:t>
            </a:r>
          </a:p>
          <a:p>
            <a:r>
              <a:rPr lang="en-US" altLang="ko-KR" sz="1800" dirty="0" smtClean="0"/>
              <a:t>2.2 </a:t>
            </a:r>
            <a:r>
              <a:rPr lang="ko-KR" altLang="en-US" sz="1800" dirty="0" smtClean="0"/>
              <a:t>문자열 인덱싱 </a:t>
            </a:r>
            <a:r>
              <a:rPr lang="en-US" altLang="ko-KR" sz="1800" dirty="0" smtClean="0"/>
              <a:t>/ </a:t>
            </a:r>
            <a:r>
              <a:rPr lang="ko-KR" altLang="en-US" sz="1800" dirty="0" err="1" smtClean="0"/>
              <a:t>슬라이싱</a:t>
            </a:r>
            <a:endParaRPr lang="ko-KR" altLang="en-US" sz="1800" dirty="0" smtClean="0"/>
          </a:p>
          <a:p>
            <a:r>
              <a:rPr lang="en-US" altLang="ko-KR" sz="1800" dirty="0" smtClean="0"/>
              <a:t>2.3 </a:t>
            </a:r>
            <a:r>
              <a:rPr lang="ko-KR" altLang="en-US" sz="1800" dirty="0" smtClean="0"/>
              <a:t>문자열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dirty="0" err="1" smtClean="0"/>
              <a:t>포맷팅</a:t>
            </a:r>
            <a:endParaRPr lang="en-US" altLang="ko-KR" dirty="0" smtClean="0"/>
          </a:p>
          <a:p>
            <a:pPr marL="457200" indent="-457200">
              <a:buAutoNum type="arabicPeriod" startAt="2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18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조금 더 복잡한 계산을 해보자</a:t>
            </a:r>
            <a:endParaRPr lang="ko-KR" altLang="en-US" sz="3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19328" y="1609344"/>
            <a:ext cx="11353292" cy="526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 학생의 점수 총합을 구하라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90+10+30+50+30+80+90+100+70+60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그리고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10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 학생의 평균 점수를 구하라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(90+10+30+50+30+80+90+100+70+60)/10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문제점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문제를 일반 계산기로 풀기 위해선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 학생의 점수를 두 번 입력해야 한다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해결방법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중간중간에 값에 이름을 붙여 저장할 수 없나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950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조금 더 복잡한 계산을 해보자</a:t>
            </a:r>
            <a:endParaRPr lang="ko-KR" altLang="en-US" sz="3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1520" y="1475232"/>
            <a:ext cx="11219180" cy="525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 학생의 점수 총합을 구하라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총합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 90+10+30+50+30+80+90+100+70+60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그리고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10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 학생의 평균 점수를 구하라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평균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총합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 10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계산을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파이썬으로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코딩하려면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??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2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 smtClean="0"/>
              <a:t>변수를 사용하자</a:t>
            </a:r>
            <a:endParaRPr lang="ko-KR" altLang="en-US" sz="3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4256" y="1572768"/>
            <a:ext cx="11131296" cy="516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(Variable)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란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값을 저장할 수 있는 메모리상의 공간을 의미한다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변수의 값은 바뀔 수 있으며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변수 이름은 프로그래밍 언어에 따라 적절하게 지어 주어야 한다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54" y="3149855"/>
            <a:ext cx="5168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조금 더 복잡한 계산을 해보자</a:t>
            </a:r>
            <a:endParaRPr lang="ko-KR" altLang="en-US" sz="3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1520" y="1475232"/>
            <a:ext cx="11219180" cy="525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ysClr val="windowText" lastClr="000000"/>
                </a:solidFill>
              </a:rPr>
              <a:t>10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명 학생의 점수 총합을 구하라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ko-KR" altLang="en-US" dirty="0" smtClean="0">
                <a:solidFill>
                  <a:sysClr val="windowText" lastClr="000000"/>
                </a:solidFill>
              </a:rPr>
              <a:t>총합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90+10+30+50+30+80+90+100+70+60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그리고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10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명 학생의 평균 점수를 구하라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ko-KR" altLang="en-US" dirty="0" smtClean="0">
                <a:solidFill>
                  <a:sysClr val="windowText" lastClr="000000"/>
                </a:solidFill>
              </a:rPr>
              <a:t>평균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총합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 10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&gt;&gt; total = 90+10+30+50+30+80+90+100+70+60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&gt;&gt; average = total/10</a:t>
            </a:r>
          </a:p>
        </p:txBody>
      </p:sp>
    </p:spTree>
    <p:extLst>
      <p:ext uri="{BB962C8B-B14F-4D97-AF65-F5344CB8AC3E}">
        <p14:creationId xmlns:p14="http://schemas.microsoft.com/office/powerpoint/2010/main" val="326017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2616" y="199663"/>
            <a:ext cx="8510954" cy="102679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점프 투 </a:t>
            </a:r>
            <a:r>
              <a:rPr lang="ko-KR" altLang="en-US" sz="3600" dirty="0" err="1" smtClean="0"/>
              <a:t>파이썬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연습문제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38093" y="2083034"/>
            <a:ext cx="601565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43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방금 배운 연산자를 사용해서 숫자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나누었을 때 몫과 나머지를 확인해 보자 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5" y="1572322"/>
            <a:ext cx="4446570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656" y="365125"/>
            <a:ext cx="8647613" cy="739775"/>
          </a:xfrm>
        </p:spPr>
        <p:txBody>
          <a:bodyPr>
            <a:normAutofit/>
          </a:bodyPr>
          <a:lstStyle/>
          <a:p>
            <a:r>
              <a:rPr lang="en-US" altLang="ko-KR" sz="3200" u="sng" dirty="0" smtClean="0"/>
              <a:t>2. </a:t>
            </a:r>
            <a:r>
              <a:rPr lang="ko-KR" altLang="en-US" sz="3200" u="sng" dirty="0" smtClean="0"/>
              <a:t>문자열 </a:t>
            </a:r>
            <a:endParaRPr lang="ko-KR" altLang="en-US" sz="3000" u="sng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685800" y="1460500"/>
            <a:ext cx="11112500" cy="496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프로그래밍 언어마다 방식이 조금씩 다르긴 하지만 대부분은 다음 그림과 같이 개별 문자를 나타내는 수를 이어서 텍스트를 표현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파이썬에서는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텍스트를 다루는 </a:t>
            </a:r>
            <a:r>
              <a:rPr kumimoji="0" lang="ko-KR" alt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자료형으로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string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제공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string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영어로 끈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줄 등의 뜻을 갖고 있으므로 문자를 끈으로 가지런히 묶어놓은 것이라고 이해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우리 말로는 문자열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문자열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文字列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 문자를 가지런히 늘어놨다는 뜻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2678072" y="2420937"/>
          <a:ext cx="62262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4552765" imgH="1114425" progId="Visio.Drawing.15">
                  <p:embed/>
                </p:oleObj>
              </mc:Choice>
              <mc:Fallback>
                <p:oleObj name="Visio" r:id="rId3" imgW="4552765" imgH="1114425" progId="Visio.Drawing.15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072" y="2420937"/>
                        <a:ext cx="6226256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29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코드에서는 문자열 데이터를 작은 따옴표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또는 큰 따옴표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“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쌍으로 텍스트를 감싸서 표현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“Hello World”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‘Hello World’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5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만드는 방법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56675"/>
            <a:ext cx="10515600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(‘)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기본적으로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따옴표는 큰 따옴표와 같은 역할을 한다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 따옴표가 포함된 문자열은 작은따옴표로 둘러싸면 되고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따옴표가 포함된 문자열은 큰 따옴표로 둘러싸면 된다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kumimoji="0" lang="en-US" altLang="ko-KR" sz="18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2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3200" u="sng" dirty="0" smtClean="0"/>
              <a:t>Print </a:t>
            </a:r>
            <a:r>
              <a:rPr lang="ko-KR" altLang="en-US" sz="3200" u="sng" dirty="0" smtClean="0"/>
              <a:t>기초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2780" y="1248591"/>
            <a:ext cx="1088644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정수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 등을 화면에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문자열을 지정하는데 큰 따옴표</a:t>
            </a:r>
            <a:r>
              <a:rPr kumimoji="0" lang="en-US" altLang="ko-KR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(“) </a:t>
            </a:r>
            <a:r>
              <a:rPr kumimoji="0" lang="ko-KR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와 작은 따옴표</a:t>
            </a:r>
            <a:r>
              <a:rPr kumimoji="0" lang="en-US" altLang="ko-KR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(‘) </a:t>
            </a:r>
            <a:r>
              <a:rPr kumimoji="0" lang="ko-KR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로 표현 가능하며</a:t>
            </a:r>
            <a:r>
              <a:rPr kumimoji="0" lang="en-US" altLang="ko-KR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어느 것을 쓰던 사실상 똑같음</a:t>
            </a:r>
            <a:r>
              <a:rPr kumimoji="0" lang="en-US" altLang="ko-KR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en-US" altLang="ko-KR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kumimoji="0" lang="ko-KR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화면에 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Hello World </a:t>
            </a:r>
            <a:r>
              <a:rPr kumimoji="0" lang="ko-KR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문자열을 출력해보세요</a:t>
            </a:r>
            <a:endParaRPr kumimoji="0" lang="en-US" altLang="ko-KR" sz="20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print(“Hello World”)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print(‘Hello World’)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s = “Hello World”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s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“Hello World”</a:t>
            </a:r>
            <a:endParaRPr kumimoji="0" lang="ko-KR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3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만드는 방법 </a:t>
            </a:r>
            <a:endParaRPr lang="ko-KR" altLang="en-US" sz="3000" u="sng" dirty="0"/>
          </a:p>
        </p:txBody>
      </p:sp>
      <p:sp>
        <p:nvSpPr>
          <p:cNvPr id="3" name="직사각형 2"/>
          <p:cNvSpPr/>
          <p:nvPr/>
        </p:nvSpPr>
        <p:spPr>
          <a:xfrm>
            <a:off x="635000" y="1456675"/>
            <a:ext cx="10515600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(‘)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연속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(“””)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써서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작은따옴표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연속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(‘’’)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써서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ko-KR" sz="1700" b="1" i="1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따옴표 </a:t>
            </a:r>
            <a:r>
              <a:rPr kumimoji="0" lang="ko-KR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 개를 이용할 경우</a:t>
            </a:r>
            <a:r>
              <a:rPr kumimoji="0" lang="en-US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줄을 문자열로 나타낼 수 있다</a:t>
            </a:r>
            <a:r>
              <a:rPr kumimoji="0" lang="en-US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kumimoji="0" lang="en-US" altLang="ko-KR" sz="1700" b="0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17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내의 여러 줄을 일일이 주석처리하기 번거로울 때 사용하면 편리하다</a:t>
            </a:r>
            <a:r>
              <a:rPr kumimoji="0" lang="en-US" altLang="ko-KR" sz="17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kumimoji="0" lang="en-US" altLang="ko-KR" sz="17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3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920" y="191958"/>
            <a:ext cx="10759440" cy="88321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3200" dirty="0" smtClean="0"/>
              <a:t>				</a:t>
            </a:r>
            <a:r>
              <a:rPr lang="ko-KR" altLang="en-US" sz="3200" dirty="0" smtClean="0"/>
              <a:t>강의 계획서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88020" y="1075173"/>
            <a:ext cx="105038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강의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소개 및 윈도우즈에서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아나콘다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스파이더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환경설정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실행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2~3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기초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수식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흐름제어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(if, while, for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4~5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기초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 및 모듈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불러오기 및 간단한 시각화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해양데이터 소개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7~8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해양데이터 분석 실습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불러들이기 및 시각화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9~11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기초 통계 적용 및 실습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12~13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심화된 프로그래밍 소개 및 실습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14~15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 프로젝트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86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320800"/>
            <a:ext cx="10539931" cy="519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여러 줄로 이루어진 문자열은 작은 따옴표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(‘‘‘)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또는 큰 따옴표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(“””)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쌍으로 텍스트를 감싸서 표현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s = “““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안녕하세요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파이썬은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재미 있나요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안녕히 계세요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…”””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solidFill>
                <a:sysClr val="windowText" lastClr="00000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print(s)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0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 err="1" smtClean="0"/>
              <a:t>파이썬</a:t>
            </a:r>
            <a:r>
              <a:rPr lang="ko-KR" altLang="en-US" sz="2600" u="sng" dirty="0" smtClean="0"/>
              <a:t> 기본 문법</a:t>
            </a:r>
            <a:r>
              <a:rPr lang="en-US" altLang="ko-KR" sz="3000" u="sng" dirty="0" smtClean="0"/>
              <a:t>:   </a:t>
            </a:r>
            <a:r>
              <a:rPr lang="ko-KR" altLang="en-US" sz="3000" u="sng" dirty="0" smtClean="0"/>
              <a:t>들여쓰기</a:t>
            </a:r>
            <a:endParaRPr lang="ko-KR" altLang="en-US" sz="3000" u="sng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33036"/>
            <a:ext cx="9690100" cy="105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파이썬에서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공백은 중요한 역할을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한 행 앞에 있는 들여쓰기는 한 명령의 범위를 구분하는데 사용되기 때문이다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같은 들여쓰기를 사용하는 명령들의 집합을 블록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(block)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이라고 하는데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이 블록이 어긋날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파이썬은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오류를 일으킨다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55750" y="2952115"/>
            <a:ext cx="5001804" cy="1502319"/>
            <a:chOff x="0" y="0"/>
            <a:chExt cx="2705100" cy="7715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05100" cy="771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228600" y="0"/>
              <a:ext cx="190500" cy="142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06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 err="1" smtClean="0"/>
              <a:t>파이썬</a:t>
            </a:r>
            <a:r>
              <a:rPr lang="ko-KR" altLang="en-US" sz="2600" u="sng" dirty="0" smtClean="0"/>
              <a:t> 기본 문법</a:t>
            </a:r>
            <a:r>
              <a:rPr lang="en-US" altLang="ko-KR" sz="3000" u="sng" dirty="0" smtClean="0"/>
              <a:t>:   </a:t>
            </a:r>
            <a:r>
              <a:rPr lang="ko-KR" altLang="en-US" sz="3000" u="sng" dirty="0" smtClean="0"/>
              <a:t>들여쓰기</a:t>
            </a:r>
            <a:endParaRPr lang="ko-KR" altLang="en-US" sz="3000" u="sng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33036"/>
            <a:ext cx="9690100" cy="105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파이썬에서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공백은 중요한 역할을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한 행 앞에 있는 들여쓰기는 한 명령의 범위를 구분하는데 사용되기 때문이다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같은 들여쓰기를 사용하는 명령들의 집합을 블록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(block)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이라고 하는데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이 블록이 어긋날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파이썬은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오류를 일으킨다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55750" y="2952115"/>
            <a:ext cx="4453164" cy="1384754"/>
            <a:chOff x="0" y="0"/>
            <a:chExt cx="2705100" cy="7715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05100" cy="771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228600" y="0"/>
              <a:ext cx="190500" cy="142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70164" y="4976858"/>
            <a:ext cx="10477500" cy="105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외에도 나중에 배울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if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문이나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for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 등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흐름제어를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하는 부분은 모두 들여쓰기로 구분될 것이다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공백은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Tab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이나 </a:t>
            </a:r>
            <a:r>
              <a:rPr kumimoji="0" lang="ko-KR" altLang="ko-KR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스페이스바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중에 어느 것이든 써도 상관은 없으나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둘을 혼용해서 사용하지는 말자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스페이스바를 사용한다면 </a:t>
            </a:r>
            <a:r>
              <a:rPr kumimoji="0" lang="ko-KR" altLang="ko-KR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커뮤니티에서는 </a:t>
            </a:r>
            <a:r>
              <a:rPr kumimoji="0" lang="ko-KR" altLang="ko-KR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스페이스바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사용하는 것을 권장한다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2616" y="199663"/>
            <a:ext cx="8510954" cy="1026795"/>
          </a:xfrm>
        </p:spPr>
        <p:txBody>
          <a:bodyPr/>
          <a:lstStyle/>
          <a:p>
            <a:r>
              <a:rPr lang="ko-KR" altLang="en-US" sz="4000" dirty="0" smtClean="0"/>
              <a:t>교재</a:t>
            </a:r>
            <a:r>
              <a:rPr lang="en-US" altLang="ko-KR" dirty="0" smtClean="0"/>
              <a:t>:   </a:t>
            </a:r>
            <a:r>
              <a:rPr lang="ko-KR" altLang="en-US" sz="4000" dirty="0" smtClean="0"/>
              <a:t>점프 투 </a:t>
            </a:r>
            <a:r>
              <a:rPr lang="ko-KR" altLang="en-US" sz="4000" dirty="0" err="1" smtClean="0"/>
              <a:t>파이썬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159083" y="2708925"/>
            <a:ext cx="4290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40~43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수식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b="1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44~71 </a:t>
            </a:r>
            <a:r>
              <a:rPr lang="ko-KR" altLang="en-US" sz="22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</a:t>
            </a:r>
            <a:r>
              <a:rPr lang="en-US" altLang="ko-KR" sz="22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2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문자열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05" y="1595441"/>
            <a:ext cx="5208841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 err="1" smtClean="0"/>
              <a:t>파이썬을</a:t>
            </a:r>
            <a:r>
              <a:rPr lang="ko-KR" altLang="en-US" sz="3000" u="sng" dirty="0" smtClean="0"/>
              <a:t> 이용한 계산</a:t>
            </a:r>
            <a:endParaRPr lang="ko-KR" altLang="en-US" sz="3000" u="sng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19311"/>
            <a:ext cx="9993923" cy="52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수학에서의 사칙 연산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+, -, ×, ÷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컴퓨터 프로그램에서의 사칙 연산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+, -, *, /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파이썬에서의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숫자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정수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int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실수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(float)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 err="1" smtClean="0"/>
              <a:t>파이썬을</a:t>
            </a:r>
            <a:r>
              <a:rPr lang="ko-KR" altLang="en-US" sz="3000" u="sng" dirty="0" smtClean="0"/>
              <a:t> 이용한 계산 </a:t>
            </a:r>
            <a:r>
              <a:rPr lang="en-US" altLang="ko-KR" sz="3000" u="sng" dirty="0" smtClean="0"/>
              <a:t>(</a:t>
            </a:r>
            <a:r>
              <a:rPr lang="ko-KR" altLang="en-US" sz="3000" u="sng" dirty="0" smtClean="0"/>
              <a:t>예제</a:t>
            </a:r>
            <a:r>
              <a:rPr lang="en-US" altLang="ko-KR" sz="3000" u="sng" dirty="0" smtClean="0"/>
              <a:t>)</a:t>
            </a:r>
            <a:endParaRPr lang="ko-KR" altLang="en-US" sz="3000" u="sng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114425"/>
            <a:ext cx="11112500" cy="561974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2+2</a:t>
            </a:r>
          </a:p>
          <a:p>
            <a:pPr lvl="1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(50-5*6)/4</a:t>
            </a:r>
          </a:p>
          <a:p>
            <a:pPr lvl="1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1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(3*4)+2</a:t>
            </a:r>
          </a:p>
          <a:p>
            <a:pPr lvl="1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29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프로그래밍 언어에 존재하는 새로운 연산자</a:t>
            </a:r>
            <a:r>
              <a:rPr lang="en-US" altLang="ko-KR" sz="3200" u="sng" dirty="0"/>
              <a:t>!</a:t>
            </a:r>
            <a:endParaRPr lang="ko-KR" altLang="en-US" sz="3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562100"/>
            <a:ext cx="11112500" cy="4879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나머지 연산자</a:t>
            </a:r>
            <a:r>
              <a:rPr lang="en-US" altLang="ko-KR" dirty="0" smtClean="0"/>
              <a:t>(%)</a:t>
            </a:r>
          </a:p>
          <a:p>
            <a:endParaRPr lang="en-US" altLang="ko-KR" dirty="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7 % 3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2*3 + 1</a:t>
            </a:r>
            <a:endParaRPr lang="en-US" altLang="ko-KR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3 % 7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0*7 + 3</a:t>
            </a:r>
            <a:endParaRPr lang="en-US" altLang="ko-KR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7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프로그래밍 언어에 존재하는 새로운 연산자</a:t>
            </a:r>
            <a:r>
              <a:rPr lang="en-US" altLang="ko-KR" sz="3200" u="sng" dirty="0"/>
              <a:t>!</a:t>
            </a:r>
            <a:endParaRPr lang="ko-KR" altLang="en-US" sz="3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562100"/>
            <a:ext cx="9196754" cy="4879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나눗셈 후 몫을 반환하는 연산자</a:t>
            </a:r>
            <a:r>
              <a:rPr lang="en-US" altLang="ko-KR" dirty="0" smtClean="0"/>
              <a:t>(//)</a:t>
            </a:r>
          </a:p>
          <a:p>
            <a:endParaRPr lang="en-US" altLang="ko-KR" dirty="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//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//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8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프로그래밍 언어에 존재하는 새로운 연산자</a:t>
            </a:r>
            <a:r>
              <a:rPr lang="en-US" altLang="ko-KR" sz="3200" u="sng" dirty="0"/>
              <a:t>!</a:t>
            </a:r>
            <a:endParaRPr lang="ko-KR" altLang="en-US" sz="3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562100"/>
            <a:ext cx="11112500" cy="4879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제곱 연산자 </a:t>
            </a:r>
            <a:r>
              <a:rPr lang="en-US" altLang="ko-KR" dirty="0" smtClean="0"/>
              <a:t>(**)</a:t>
            </a:r>
          </a:p>
          <a:p>
            <a:endParaRPr lang="en-US" altLang="ko-KR" dirty="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** 3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 **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4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7806" y="365125"/>
            <a:ext cx="2698317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 smtClean="0"/>
              <a:t>산술 연산자</a:t>
            </a:r>
            <a:endParaRPr lang="ko-KR" altLang="en-US" sz="30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06034"/>
              </p:ext>
            </p:extLst>
          </p:nvPr>
        </p:nvGraphicFramePr>
        <p:xfrm>
          <a:off x="636474" y="1732008"/>
          <a:ext cx="10515600" cy="453280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60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+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더하기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+ b = 30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빼기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- b = -10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*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곱하기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* b = 200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/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나누기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 / a = 2.0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%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나머지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 % a = 0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**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제곱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** c = 1000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//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몫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// c = 3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338677" y="855664"/>
            <a:ext cx="4794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 = 10, </a:t>
            </a:r>
            <a:r>
              <a:rPr lang="en-US" altLang="ko-KR" sz="2200" b="1" dirty="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 </a:t>
            </a:r>
            <a:r>
              <a:rPr lang="en-US" altLang="ko-KR" sz="22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= 20, c = 3 </a:t>
            </a:r>
            <a:r>
              <a:rPr lang="ko-KR" altLang="en-US" sz="2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이라 </a:t>
            </a:r>
            <a:r>
              <a:rPr lang="ko-KR" altLang="en-US" sz="2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놓으면</a:t>
            </a:r>
            <a:r>
              <a:rPr lang="en-US" altLang="ko-KR" sz="2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017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919</Words>
  <Application>Microsoft Office PowerPoint</Application>
  <PresentationFormat>와이드스크린</PresentationFormat>
  <Paragraphs>182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Malgun Gothic</vt:lpstr>
      <vt:lpstr>Malgun Gothic</vt:lpstr>
      <vt:lpstr>Arial</vt:lpstr>
      <vt:lpstr>Courier New</vt:lpstr>
      <vt:lpstr>Times New Roman</vt:lpstr>
      <vt:lpstr>Wingdings</vt:lpstr>
      <vt:lpstr>Office 테마</vt:lpstr>
      <vt:lpstr>Visio</vt:lpstr>
      <vt:lpstr>해양데이터 분석 실습 9월 7일 (월요일) ~ 9월 10일 (수요일)</vt:lpstr>
      <vt:lpstr>    강의 계획서</vt:lpstr>
      <vt:lpstr>교재:   점프 투 파이썬 </vt:lpstr>
      <vt:lpstr>파이썬을 이용한 계산</vt:lpstr>
      <vt:lpstr>파이썬을 이용한 계산 (예제)</vt:lpstr>
      <vt:lpstr>프로그래밍 언어에 존재하는 새로운 연산자!</vt:lpstr>
      <vt:lpstr>프로그래밍 언어에 존재하는 새로운 연산자!</vt:lpstr>
      <vt:lpstr>프로그래밍 언어에 존재하는 새로운 연산자!</vt:lpstr>
      <vt:lpstr>산술 연산자</vt:lpstr>
      <vt:lpstr>조금 더 복잡한 계산을 해보자</vt:lpstr>
      <vt:lpstr>조금 더 복잡한 계산을 해보자</vt:lpstr>
      <vt:lpstr>변수를 사용하자</vt:lpstr>
      <vt:lpstr>조금 더 복잡한 계산을 해보자</vt:lpstr>
      <vt:lpstr>점프 투 파이썬  (연습문제) </vt:lpstr>
      <vt:lpstr>2. 문자열 </vt:lpstr>
      <vt:lpstr>문자열 다루기 </vt:lpstr>
      <vt:lpstr>문자열 만드는 방법 </vt:lpstr>
      <vt:lpstr>Print 기초</vt:lpstr>
      <vt:lpstr>문자열 만드는 방법 </vt:lpstr>
      <vt:lpstr>문자열 다루기 </vt:lpstr>
      <vt:lpstr>파이썬 기본 문법:   들여쓰기</vt:lpstr>
      <vt:lpstr>파이썬 기본 문법:   들여쓰기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318</cp:revision>
  <dcterms:created xsi:type="dcterms:W3CDTF">2020-03-02T03:00:47Z</dcterms:created>
  <dcterms:modified xsi:type="dcterms:W3CDTF">2020-09-03T14:53:59Z</dcterms:modified>
</cp:coreProperties>
</file>