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48" r:id="rId3"/>
    <p:sldId id="299" r:id="rId4"/>
    <p:sldId id="325" r:id="rId5"/>
    <p:sldId id="338" r:id="rId6"/>
    <p:sldId id="320" r:id="rId7"/>
    <p:sldId id="328" r:id="rId8"/>
    <p:sldId id="329" r:id="rId9"/>
    <p:sldId id="350" r:id="rId10"/>
    <p:sldId id="339" r:id="rId11"/>
    <p:sldId id="330" r:id="rId12"/>
    <p:sldId id="340" r:id="rId13"/>
    <p:sldId id="333" r:id="rId14"/>
    <p:sldId id="332" r:id="rId15"/>
    <p:sldId id="334" r:id="rId16"/>
    <p:sldId id="335" r:id="rId17"/>
    <p:sldId id="336" r:id="rId18"/>
    <p:sldId id="341" r:id="rId19"/>
    <p:sldId id="342" r:id="rId20"/>
    <p:sldId id="355" r:id="rId21"/>
    <p:sldId id="343" r:id="rId22"/>
    <p:sldId id="347" r:id="rId23"/>
    <p:sldId id="352" r:id="rId24"/>
    <p:sldId id="351" r:id="rId25"/>
    <p:sldId id="353" r:id="rId26"/>
    <p:sldId id="35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654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해양데이터 분석 실습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800" dirty="0"/>
              <a:t>9</a:t>
            </a:r>
            <a:r>
              <a:rPr lang="ko-KR" altLang="en-US" sz="2800" dirty="0"/>
              <a:t>월 </a:t>
            </a:r>
            <a:r>
              <a:rPr lang="en-US" altLang="ko-KR" sz="2800" dirty="0"/>
              <a:t>7</a:t>
            </a:r>
            <a:r>
              <a:rPr lang="ko-KR" altLang="en-US" sz="2800" dirty="0"/>
              <a:t>일 </a:t>
            </a:r>
            <a:r>
              <a:rPr lang="en-US" altLang="ko-KR" sz="2800" dirty="0"/>
              <a:t>(</a:t>
            </a:r>
            <a:r>
              <a:rPr lang="ko-KR" altLang="en-US" sz="2800" dirty="0"/>
              <a:t>월요일</a:t>
            </a:r>
            <a:r>
              <a:rPr lang="en-US" altLang="ko-KR" sz="2800" dirty="0" smtClean="0"/>
              <a:t>) ~ </a:t>
            </a:r>
            <a:r>
              <a:rPr lang="en-US" altLang="ko-KR" sz="2800" b="1" dirty="0" smtClean="0"/>
              <a:t>9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10</a:t>
            </a:r>
            <a:r>
              <a:rPr lang="ko-KR" altLang="en-US" sz="2800" b="1" dirty="0" smtClean="0"/>
              <a:t>일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수요일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9644" y="2336800"/>
            <a:ext cx="9144000" cy="4013200"/>
          </a:xfrm>
        </p:spPr>
        <p:txBody>
          <a:bodyPr>
            <a:normAutofit/>
          </a:bodyPr>
          <a:lstStyle/>
          <a:p>
            <a:r>
              <a:rPr lang="en-US" altLang="ko-KR" sz="2200" b="1" u="sng" dirty="0" smtClean="0"/>
              <a:t>1. </a:t>
            </a:r>
            <a:r>
              <a:rPr lang="ko-KR" altLang="en-US" sz="2200" b="1" u="sng" dirty="0" smtClean="0"/>
              <a:t>변수와 연산</a:t>
            </a:r>
            <a:endParaRPr lang="en-US" altLang="ko-KR" sz="2200" b="1" u="sng" dirty="0" smtClean="0"/>
          </a:p>
          <a:p>
            <a:r>
              <a:rPr lang="en-US" altLang="ko-KR" sz="1800" dirty="0" smtClean="0"/>
              <a:t>1.1 </a:t>
            </a:r>
            <a:r>
              <a:rPr lang="ko-KR" altLang="en-US" sz="1800" dirty="0" smtClean="0"/>
              <a:t>변수</a:t>
            </a:r>
            <a:endParaRPr lang="en-US" altLang="ko-KR" sz="1800" dirty="0" smtClean="0"/>
          </a:p>
          <a:p>
            <a:r>
              <a:rPr lang="en-US" altLang="ko-KR" sz="1800" dirty="0" smtClean="0"/>
              <a:t>1.2 </a:t>
            </a:r>
            <a:r>
              <a:rPr lang="ko-KR" altLang="en-US" sz="1800" dirty="0" smtClean="0"/>
              <a:t>연산자와 수식</a:t>
            </a:r>
            <a:endParaRPr lang="en-US" altLang="ko-KR" sz="1800" dirty="0" smtClean="0"/>
          </a:p>
          <a:p>
            <a:pPr marL="457200" indent="-457200">
              <a:buAutoNum type="arabicPeriod" startAt="2"/>
            </a:pPr>
            <a:endParaRPr lang="en-US" altLang="ko-KR" dirty="0" smtClean="0"/>
          </a:p>
          <a:p>
            <a:pPr marL="457200" indent="-457200">
              <a:buAutoNum type="arabicPeriod" startAt="2"/>
            </a:pPr>
            <a:r>
              <a:rPr lang="ko-KR" altLang="en-US" sz="2200" b="1" u="sng" dirty="0" smtClean="0"/>
              <a:t>문자열</a:t>
            </a:r>
            <a:endParaRPr lang="en-US" altLang="ko-KR" sz="2200" b="1" u="sng" dirty="0"/>
          </a:p>
          <a:p>
            <a:r>
              <a:rPr lang="en-US" altLang="ko-KR" sz="1800" dirty="0" smtClean="0"/>
              <a:t>2.1 </a:t>
            </a:r>
            <a:r>
              <a:rPr lang="ko-KR" altLang="en-US" sz="1800" dirty="0" smtClean="0"/>
              <a:t>문자열 기초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1800" b="1" dirty="0" smtClean="0"/>
              <a:t>2.2 </a:t>
            </a:r>
            <a:r>
              <a:rPr lang="ko-KR" altLang="en-US" sz="1800" b="1" dirty="0" smtClean="0"/>
              <a:t>문자열 인덱싱 </a:t>
            </a:r>
            <a:r>
              <a:rPr lang="en-US" altLang="ko-KR" sz="1800" b="1" dirty="0" smtClean="0"/>
              <a:t>/ </a:t>
            </a:r>
            <a:r>
              <a:rPr lang="ko-KR" altLang="en-US" sz="1800" b="1" dirty="0" err="1" smtClean="0"/>
              <a:t>슬라이싱</a:t>
            </a:r>
            <a:endParaRPr lang="ko-KR" altLang="en-US" sz="1800" b="1" dirty="0" smtClean="0"/>
          </a:p>
          <a:p>
            <a:r>
              <a:rPr lang="en-US" altLang="ko-KR" sz="1800" b="1" dirty="0" smtClean="0"/>
              <a:t>2.3 </a:t>
            </a:r>
            <a:r>
              <a:rPr lang="ko-KR" altLang="en-US" sz="1800" b="1" dirty="0" smtClean="0"/>
              <a:t>문자열 </a:t>
            </a:r>
            <a:r>
              <a:rPr lang="ko-KR" altLang="en-US" sz="1800" b="1" dirty="0" err="1" smtClean="0"/>
              <a:t>메소드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/ </a:t>
            </a:r>
            <a:r>
              <a:rPr lang="ko-KR" altLang="en-US" sz="1800" b="1" dirty="0" err="1" smtClean="0"/>
              <a:t>포맷팅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2.4 </a:t>
            </a:r>
            <a:r>
              <a:rPr lang="ko-KR" altLang="en-US" sz="1800" b="1" dirty="0" smtClean="0"/>
              <a:t>문자열 더하기</a:t>
            </a:r>
            <a:endParaRPr lang="en-US" altLang="ko-KR" b="1" dirty="0" smtClean="0"/>
          </a:p>
          <a:p>
            <a:pPr marL="457200" indent="-457200">
              <a:buAutoNum type="arabicPeriod" startAt="2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18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인덱싱 </a:t>
            </a:r>
            <a:r>
              <a:rPr lang="en-US" altLang="ko-KR" sz="3200" b="1" u="sng" dirty="0" smtClean="0"/>
              <a:t>&amp; </a:t>
            </a:r>
            <a:r>
              <a:rPr lang="ko-KR" altLang="en-US" sz="3200" b="1" u="sng" dirty="0" err="1" smtClean="0"/>
              <a:t>슬라이싱</a:t>
            </a:r>
            <a:r>
              <a:rPr lang="ko-KR" altLang="en-US" sz="3200" b="1" u="sng" dirty="0" smtClean="0"/>
              <a:t> </a:t>
            </a:r>
            <a:r>
              <a:rPr lang="en-US" altLang="ko-KR" sz="3200" b="1" u="sng" dirty="0" smtClean="0"/>
              <a:t>(1)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597152"/>
            <a:ext cx="1051560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문자열에서 한 글자를 가져오는 것을 인덱싱이라고 </a:t>
            </a:r>
            <a:r>
              <a:rPr lang="ko-KR" altLang="en-US" sz="2000" dirty="0" smtClean="0"/>
              <a:t>부름</a:t>
            </a:r>
            <a:r>
              <a:rPr lang="en-US" altLang="ko-KR" sz="2000" dirty="0" smtClean="0"/>
              <a:t>.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인덱싱은 </a:t>
            </a:r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ko-KR" altLang="en-US" sz="2000" dirty="0" smtClean="0"/>
              <a:t>시작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dirty="0" smtClean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 movie = “Ocean’s Eleven”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print(movie[0])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print(movie[5])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’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2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인덱싱 </a:t>
            </a:r>
            <a:r>
              <a:rPr lang="en-US" altLang="ko-KR" sz="3200" b="1" u="sng" dirty="0" smtClean="0"/>
              <a:t>&amp; </a:t>
            </a:r>
            <a:r>
              <a:rPr lang="ko-KR" altLang="en-US" sz="3200" b="1" u="sng" dirty="0" err="1" smtClean="0"/>
              <a:t>슬라이싱</a:t>
            </a:r>
            <a:r>
              <a:rPr lang="ko-KR" altLang="en-US" sz="3200" b="1" u="sng" dirty="0" smtClean="0"/>
              <a:t> </a:t>
            </a:r>
            <a:r>
              <a:rPr lang="en-US" altLang="ko-KR" sz="3200" b="1" u="sng" dirty="0" smtClean="0"/>
              <a:t>(1)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597152"/>
            <a:ext cx="1051560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문자열에서 한 글자를 가져오는 것을 인덱싱이라고 </a:t>
            </a:r>
            <a:r>
              <a:rPr lang="ko-KR" altLang="en-US" sz="2000" dirty="0" smtClean="0"/>
              <a:t>부름</a:t>
            </a:r>
            <a:r>
              <a:rPr lang="en-US" altLang="ko-KR" sz="2000" dirty="0" smtClean="0"/>
              <a:t>.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인덱싱은 </a:t>
            </a:r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ko-KR" altLang="en-US" sz="2000" dirty="0" smtClean="0"/>
              <a:t>시작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dirty="0" smtClean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 movie = “Ocean’s Eleven”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print(movie[0], movie[5])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O ’</a:t>
            </a:r>
            <a:endParaRPr lang="en-US" altLang="ko-KR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인덱싱 </a:t>
            </a:r>
            <a:r>
              <a:rPr lang="en-US" altLang="ko-KR" sz="3200" b="1" u="sng" dirty="0" smtClean="0"/>
              <a:t>&amp; </a:t>
            </a:r>
            <a:r>
              <a:rPr lang="ko-KR" altLang="en-US" sz="3200" b="1" u="sng" dirty="0" err="1" smtClean="0"/>
              <a:t>슬라이싱</a:t>
            </a:r>
            <a:r>
              <a:rPr lang="ko-KR" altLang="en-US" sz="3200" b="1" u="sng" dirty="0" smtClean="0"/>
              <a:t> </a:t>
            </a:r>
            <a:r>
              <a:rPr lang="en-US" altLang="ko-KR" sz="3200" b="1" u="sng" dirty="0" smtClean="0"/>
              <a:t>(2)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458415"/>
            <a:ext cx="10515600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문자열에서 한 글자를 가져오는 것을 인덱싱이라고 </a:t>
            </a:r>
            <a:r>
              <a:rPr lang="ko-KR" altLang="en-US" sz="2000" dirty="0" smtClean="0"/>
              <a:t>부름</a:t>
            </a:r>
            <a:r>
              <a:rPr lang="en-US" altLang="ko-KR" sz="2000" dirty="0" smtClean="0"/>
              <a:t>.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특정 </a:t>
            </a:r>
            <a:r>
              <a:rPr lang="ko-KR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문자열을 </a:t>
            </a:r>
            <a:r>
              <a:rPr lang="ko-KR" altLang="en-US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시작인덱스</a:t>
            </a:r>
            <a:r>
              <a:rPr lang="ko-KR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ko-KR" altLang="en-US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끝인덱스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방법으로 뽑아낼 수 있음</a:t>
            </a:r>
            <a:r>
              <a:rPr lang="en-US" altLang="ko-KR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  <a:endParaRPr lang="en-US" altLang="ko-KR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 movie = “Ocean’s Eleven”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 print(movie[0 : 1])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print(movie[0 : 5])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Ocean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print(movie[1 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7])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c</a:t>
            </a:r>
            <a:r>
              <a:rPr lang="en-US" altLang="ko-KR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ean’s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3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인덱싱 </a:t>
            </a:r>
            <a:r>
              <a:rPr lang="en-US" altLang="ko-KR" sz="3200" b="1" u="sng" dirty="0" smtClean="0"/>
              <a:t>&amp; </a:t>
            </a:r>
            <a:r>
              <a:rPr lang="ko-KR" altLang="en-US" sz="3200" b="1" u="sng" dirty="0" err="1" smtClean="0"/>
              <a:t>슬라이싱</a:t>
            </a:r>
            <a:r>
              <a:rPr lang="ko-KR" altLang="en-US" sz="3200" b="1" u="sng" dirty="0" smtClean="0"/>
              <a:t> </a:t>
            </a:r>
            <a:r>
              <a:rPr lang="en-US" altLang="ko-KR" sz="3200" b="1" u="sng" dirty="0" smtClean="0"/>
              <a:t>(3)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597152"/>
            <a:ext cx="105156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특정 문자열을 뽑아낼 </a:t>
            </a: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때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시작인덱스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끝인덱스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오프셋 </a:t>
            </a: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을 지정할 수 있습니다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dirty="0" smtClean="0"/>
              <a:t>예제</a:t>
            </a:r>
            <a:r>
              <a:rPr lang="en-US" altLang="ko-KR" sz="2000" b="1" dirty="0" smtClean="0"/>
              <a:t>) </a:t>
            </a:r>
            <a:r>
              <a:rPr lang="ko-KR" altLang="en-US" sz="2000" dirty="0" smtClean="0"/>
              <a:t>아래 문자열에서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홀</a:t>
            </a:r>
            <a:r>
              <a:rPr lang="en-US" altLang="ko-KR" sz="2000" dirty="0" smtClean="0"/>
              <a:t>＇</a:t>
            </a:r>
            <a:r>
              <a:rPr lang="ko-KR" altLang="en-US" sz="2000" dirty="0" smtClean="0"/>
              <a:t>만 출력하세요</a:t>
            </a:r>
            <a:endParaRPr lang="en-US" altLang="ko-KR" sz="2000" dirty="0" smtClean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 string = “</a:t>
            </a:r>
            <a:r>
              <a:rPr lang="ko-KR" altLang="en-US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홀짝홀짝홀짝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“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print(string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[: : 2])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홀홀홀</a:t>
            </a:r>
            <a:endParaRPr lang="en-US" altLang="ko-KR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인덱싱 </a:t>
            </a:r>
            <a:r>
              <a:rPr lang="en-US" altLang="ko-KR" sz="3200" b="1" u="sng" dirty="0" smtClean="0"/>
              <a:t>&amp; </a:t>
            </a:r>
            <a:r>
              <a:rPr lang="ko-KR" altLang="en-US" sz="3200" b="1" u="sng" dirty="0" err="1" smtClean="0"/>
              <a:t>슬라이싱</a:t>
            </a:r>
            <a:r>
              <a:rPr lang="ko-KR" altLang="en-US" sz="3200" b="1" u="sng" dirty="0" smtClean="0"/>
              <a:t> </a:t>
            </a:r>
            <a:r>
              <a:rPr lang="en-US" altLang="ko-KR" sz="3200" b="1" u="sng" dirty="0" smtClean="0"/>
              <a:t>(4)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597152"/>
            <a:ext cx="11266268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문자열에서 여러 글자를 가져오는 것을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슬라이싱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이라고 부름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음수 </a:t>
            </a:r>
            <a:r>
              <a:rPr lang="ko-KR" altLang="en-US" sz="2000" dirty="0"/>
              <a:t>값은 문자열의 뒤에서부터 인덱싱 또는 </a:t>
            </a:r>
            <a:r>
              <a:rPr lang="ko-KR" altLang="en-US" sz="2000" dirty="0" err="1" smtClean="0"/>
              <a:t>슬라이싱을</a:t>
            </a:r>
            <a:r>
              <a:rPr lang="ko-KR" altLang="en-US" sz="2000" dirty="0" smtClean="0"/>
              <a:t> 의미함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슬라이싱에서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시작 인덱스를 </a:t>
            </a:r>
            <a:r>
              <a:rPr lang="ko-KR" altLang="en-US" sz="2000" dirty="0" err="1" smtClean="0"/>
              <a:t>생락하면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으로 간주하고 끝 인덱스를 생략하면 문자열의 끝을 </a:t>
            </a:r>
            <a:r>
              <a:rPr lang="ko-KR" altLang="en-US" sz="2000" dirty="0" smtClean="0"/>
              <a:t>의미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 smtClean="0"/>
              <a:t>자동차 번호가 다음과 같을 때 뒤에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자리만 출력하세요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</a:t>
            </a:r>
            <a:r>
              <a:rPr lang="en-US" altLang="ko-KR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license_plate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= “48</a:t>
            </a:r>
            <a:r>
              <a:rPr lang="ko-KR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구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4446”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&gt;&gt;print(</a:t>
            </a:r>
            <a:r>
              <a:rPr lang="en-US" altLang="ko-KR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license_place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[-4 :])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4446</a:t>
            </a:r>
          </a:p>
        </p:txBody>
      </p:sp>
    </p:spTree>
    <p:extLst>
      <p:ext uri="{BB962C8B-B14F-4D97-AF65-F5344CB8AC3E}">
        <p14:creationId xmlns:p14="http://schemas.microsoft.com/office/powerpoint/2010/main" val="134128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인덱싱 </a:t>
            </a:r>
            <a:r>
              <a:rPr lang="en-US" altLang="ko-KR" sz="3200" b="1" u="sng" dirty="0" smtClean="0"/>
              <a:t>&amp; </a:t>
            </a:r>
            <a:r>
              <a:rPr lang="ko-KR" altLang="en-US" sz="3200" b="1" u="sng" dirty="0" err="1" smtClean="0"/>
              <a:t>슬라이싱</a:t>
            </a:r>
            <a:r>
              <a:rPr lang="ko-KR" altLang="en-US" sz="3200" b="1" u="sng" dirty="0" smtClean="0"/>
              <a:t> </a:t>
            </a:r>
            <a:r>
              <a:rPr lang="en-US" altLang="ko-KR" sz="3200" b="1" u="sng" dirty="0" smtClean="0"/>
              <a:t>(5)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597152"/>
            <a:ext cx="11266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음수 </a:t>
            </a:r>
            <a:r>
              <a:rPr lang="ko-KR" altLang="en-US" sz="2000" dirty="0"/>
              <a:t>값은 문자열의 뒤에서부터 인덱싱 또는 </a:t>
            </a:r>
            <a:r>
              <a:rPr lang="ko-KR" altLang="en-US" sz="2000" dirty="0" err="1" smtClean="0"/>
              <a:t>슬라이싱을</a:t>
            </a:r>
            <a:r>
              <a:rPr lang="ko-KR" altLang="en-US" sz="2000" dirty="0" smtClean="0"/>
              <a:t> 의미함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이를 응용하면 문자열을 뒤에서부터 출력하는 것도 가능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 smtClean="0"/>
              <a:t>자동차 번호를 뒤집어서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뒤에서부터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출력 해보세요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</a:t>
            </a:r>
            <a:r>
              <a:rPr lang="en-US" altLang="ko-KR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license_plate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= “48</a:t>
            </a:r>
            <a:r>
              <a:rPr lang="ko-KR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구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4446”</a:t>
            </a:r>
          </a:p>
        </p:txBody>
      </p:sp>
    </p:spTree>
    <p:extLst>
      <p:ext uri="{BB962C8B-B14F-4D97-AF65-F5344CB8AC3E}">
        <p14:creationId xmlns:p14="http://schemas.microsoft.com/office/powerpoint/2010/main" val="266291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인덱싱 </a:t>
            </a:r>
            <a:r>
              <a:rPr lang="en-US" altLang="ko-KR" sz="3200" b="1" u="sng" dirty="0" smtClean="0"/>
              <a:t>&amp; </a:t>
            </a:r>
            <a:r>
              <a:rPr lang="ko-KR" altLang="en-US" sz="3200" b="1" u="sng" dirty="0" err="1" smtClean="0"/>
              <a:t>슬라이싱</a:t>
            </a:r>
            <a:r>
              <a:rPr lang="ko-KR" altLang="en-US" sz="3200" b="1" u="sng" dirty="0" smtClean="0"/>
              <a:t> </a:t>
            </a:r>
            <a:r>
              <a:rPr lang="en-US" altLang="ko-KR" sz="3200" b="1" u="sng" dirty="0" smtClean="0"/>
              <a:t>(5)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477230"/>
            <a:ext cx="112662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음수 </a:t>
            </a:r>
            <a:r>
              <a:rPr lang="ko-KR" altLang="en-US" sz="2000" dirty="0"/>
              <a:t>값은 문자열의 뒤에서부터 인덱싱 또는 </a:t>
            </a:r>
            <a:r>
              <a:rPr lang="ko-KR" altLang="en-US" sz="2000" dirty="0" err="1" smtClean="0"/>
              <a:t>슬라이싱을</a:t>
            </a:r>
            <a:r>
              <a:rPr lang="ko-KR" altLang="en-US" sz="2000" dirty="0" smtClean="0"/>
              <a:t> 의미함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이를 응용하면 문자열을 뒤에서부터 출력하는 것도 가능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 smtClean="0"/>
              <a:t>자동차 번호를 뒤집어서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뒤에서부터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출력 해보세요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</a:t>
            </a:r>
            <a:r>
              <a:rPr lang="en-US" altLang="ko-KR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license_plate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= “48</a:t>
            </a:r>
            <a:r>
              <a:rPr lang="ko-KR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구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4446”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힌트</a:t>
            </a:r>
            <a:r>
              <a:rPr lang="en-US" altLang="ko-KR" sz="2000" b="1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r>
              <a:rPr lang="en-US" altLang="ko-KR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특정 </a:t>
            </a: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문자열을 뽑아낼 때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시작인덱스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ko-KR" altLang="en-US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끝인덱스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: </a:t>
            </a:r>
            <a:r>
              <a:rPr lang="ko-KR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오프셋 </a:t>
            </a:r>
            <a:r>
              <a:rPr lang="ko-KR" altLang="en-US" sz="20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을 지정할 수 </a:t>
            </a:r>
            <a:r>
              <a:rPr lang="ko-KR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있음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6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인덱싱 </a:t>
            </a:r>
            <a:r>
              <a:rPr lang="en-US" altLang="ko-KR" sz="3200" b="1" u="sng" dirty="0" smtClean="0"/>
              <a:t>&amp; </a:t>
            </a:r>
            <a:r>
              <a:rPr lang="ko-KR" altLang="en-US" sz="3200" b="1" u="sng" dirty="0" err="1" smtClean="0"/>
              <a:t>슬라이싱</a:t>
            </a:r>
            <a:r>
              <a:rPr lang="ko-KR" altLang="en-US" sz="3200" b="1" u="sng" dirty="0" smtClean="0"/>
              <a:t> </a:t>
            </a:r>
            <a:r>
              <a:rPr lang="en-US" altLang="ko-KR" sz="3200" b="1" u="sng" dirty="0" smtClean="0"/>
              <a:t>(5)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597152"/>
            <a:ext cx="11266268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음수 </a:t>
            </a:r>
            <a:r>
              <a:rPr lang="ko-KR" altLang="en-US" sz="2000" dirty="0"/>
              <a:t>값은 문자열의 뒤에서부터 인덱싱 또는 </a:t>
            </a:r>
            <a:r>
              <a:rPr lang="ko-KR" altLang="en-US" sz="2000" dirty="0" err="1" smtClean="0"/>
              <a:t>슬라이싱을</a:t>
            </a:r>
            <a:r>
              <a:rPr lang="ko-KR" altLang="en-US" sz="2000" dirty="0" smtClean="0"/>
              <a:t> 의미함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이를 응용하면 문자열을 뒤에서부터 출력하는 것도 가능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예제</a:t>
            </a:r>
            <a:r>
              <a:rPr lang="en-US" altLang="ko-KR" sz="2000" b="1" dirty="0"/>
              <a:t>) </a:t>
            </a:r>
            <a:r>
              <a:rPr lang="ko-KR" altLang="en-US" sz="2000" dirty="0" smtClean="0"/>
              <a:t>자동차 번호를 뒤집어서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뒤에서부터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출력 해보세요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&gt;&gt;</a:t>
            </a:r>
            <a:r>
              <a:rPr lang="en-US" altLang="ko-KR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license_plate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= “48</a:t>
            </a:r>
            <a:r>
              <a:rPr lang="ko-KR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구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4446”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&gt;&gt;print(</a:t>
            </a:r>
            <a:r>
              <a:rPr lang="en-US" altLang="ko-KR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license_place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[: : -1])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6444 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구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238340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</a:t>
            </a:r>
            <a:r>
              <a:rPr lang="ko-KR" altLang="en-US" sz="3200" u="sng" dirty="0" err="1" smtClean="0"/>
              <a:t>메소드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문자열 치환 </a:t>
            </a:r>
            <a:r>
              <a:rPr lang="en-US" altLang="ko-KR" sz="3200" b="1" u="sng" dirty="0" smtClean="0"/>
              <a:t>(.replace)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449668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replace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메서드를 사용하면 문자열을 일부를 치환할 수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문자열은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수정할 수 없는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이므로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문자열은 그대로 두고 치환된 새로운 문자열이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 = “031-400-5538”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“ 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031 400 5538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““)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0314005538</a:t>
            </a:r>
          </a:p>
        </p:txBody>
      </p:sp>
    </p:spTree>
    <p:extLst>
      <p:ext uri="{BB962C8B-B14F-4D97-AF65-F5344CB8AC3E}">
        <p14:creationId xmlns:p14="http://schemas.microsoft.com/office/powerpoint/2010/main" val="96562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7847" y="182463"/>
            <a:ext cx="10252825" cy="798439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</a:t>
            </a:r>
            <a:r>
              <a:rPr lang="ko-KR" altLang="en-US" sz="3200" u="sng" dirty="0" err="1" smtClean="0"/>
              <a:t>메소드</a:t>
            </a:r>
            <a:r>
              <a:rPr lang="en-US" altLang="ko-KR" sz="3200" u="sng" dirty="0" smtClean="0"/>
              <a:t>:   </a:t>
            </a:r>
            <a:r>
              <a:rPr lang="ko-KR" altLang="en-US" sz="3200" b="1" u="sng" dirty="0" smtClean="0"/>
              <a:t>문자열 분리 </a:t>
            </a:r>
            <a:r>
              <a:rPr lang="en-US" altLang="ko-KR" sz="3200" b="1" u="sng" dirty="0" smtClean="0"/>
              <a:t>(.split)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52137" y="1383166"/>
            <a:ext cx="10252825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예제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표현된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기준으로 분리합니다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“http://hanyang.kr”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url.split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(“.”)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['http://hanyang', '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print(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[-1] 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5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 err="1" smtClean="0"/>
              <a:t>지난시간</a:t>
            </a:r>
            <a:r>
              <a:rPr lang="ko-KR" altLang="en-US" sz="2800" u="sng" dirty="0" smtClean="0"/>
              <a:t> 복습</a:t>
            </a:r>
            <a:r>
              <a:rPr lang="en-US" altLang="ko-KR" sz="2800" u="sng" dirty="0" smtClean="0"/>
              <a:t>:   </a:t>
            </a:r>
            <a:r>
              <a:rPr lang="ko-KR" altLang="en-US" sz="3200" u="sng" dirty="0" smtClean="0"/>
              <a:t>문자열 만드는 방법 </a:t>
            </a:r>
            <a:endParaRPr lang="ko-KR" altLang="en-US" sz="3000" u="sng" dirty="0"/>
          </a:p>
        </p:txBody>
      </p:sp>
      <p:sp>
        <p:nvSpPr>
          <p:cNvPr id="3" name="직사각형 2"/>
          <p:cNvSpPr/>
          <p:nvPr/>
        </p:nvSpPr>
        <p:spPr>
          <a:xfrm>
            <a:off x="635000" y="1456675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큰따옴표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작은따옴표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(‘)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ko-KR" altLang="ko-KR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기본적으로 작은 따옴표는 큰 따옴표와 같은 역할을 한다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큰 따옴표가 포함된 문자열은 작은따옴표로 둘러싸면 되고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작은 따옴표가 포함된 문자열은 큰 따옴표로 둘러싸면 된다</a:t>
            </a:r>
            <a:r>
              <a:rPr lang="en-US" altLang="ko-KR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큰따옴표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연속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(“””)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써서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작은따옴표 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연속</a:t>
            </a:r>
            <a:r>
              <a:rPr kumimoji="0" lang="en-US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(‘’’)</a:t>
            </a:r>
            <a:r>
              <a:rPr kumimoji="0" lang="ko-KR" altLang="ko-KR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써서 양쪽 둘러싸기</a:t>
            </a:r>
            <a:endParaRPr kumimoji="0" lang="ko-KR" altLang="ko-KR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12750" marR="0" lvl="0" indent="-2857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ko-KR" sz="1700" b="1" i="1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따옴표 </a:t>
            </a:r>
            <a:r>
              <a:rPr kumimoji="0" lang="ko-KR" altLang="ko-KR" sz="17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 개를 이용할 경우</a:t>
            </a:r>
            <a:r>
              <a:rPr kumimoji="0" lang="en-US" altLang="ko-KR" sz="17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ko-KR" sz="17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 줄을 문자열로 나타낼 수 있다</a:t>
            </a:r>
            <a:r>
              <a:rPr kumimoji="0" lang="en-US" altLang="ko-KR" sz="17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kumimoji="0" lang="en-US" altLang="ko-KR" sz="1700" b="0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ko-KR" sz="17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내의 여러 줄을 일일이 주석처리하기 번거로울 때 사용하면 편리하다</a:t>
            </a:r>
            <a:r>
              <a:rPr kumimoji="0" lang="en-US" altLang="ko-KR" sz="17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kumimoji="0" lang="en-US" altLang="ko-KR" sz="1700" b="0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7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7847" y="182463"/>
            <a:ext cx="10252825" cy="798439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</a:t>
            </a:r>
            <a:r>
              <a:rPr lang="ko-KR" altLang="en-US" sz="3200" u="sng" dirty="0" err="1" smtClean="0"/>
              <a:t>메소드</a:t>
            </a:r>
            <a:r>
              <a:rPr lang="en-US" altLang="ko-KR" sz="3200" u="sng" dirty="0" smtClean="0"/>
              <a:t>:   </a:t>
            </a:r>
            <a:r>
              <a:rPr lang="ko-KR" altLang="en-US" sz="3200" b="1" u="sng" dirty="0" smtClean="0"/>
              <a:t>문자열 분리 </a:t>
            </a:r>
            <a:r>
              <a:rPr lang="en-US" altLang="ko-KR" sz="3200" b="1" u="sng" dirty="0" smtClean="0"/>
              <a:t>(.split)</a:t>
            </a:r>
            <a:endParaRPr lang="ko-KR" altLang="en-US" sz="30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1017847" y="1737507"/>
            <a:ext cx="4283364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“http://hanyang.kr”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url.split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(“.”)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['http://hanyang', '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print(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url_split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[-1] 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98354" y="1629019"/>
            <a:ext cx="4896954" cy="482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= “http://hanyang.kr”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 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print( </a:t>
            </a:r>
            <a:r>
              <a:rPr lang="en-US" altLang="ko-KR" sz="2000" b="1" kern="100" dirty="0" smtClean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u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rl.split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(“.”)</a:t>
            </a:r>
            <a:r>
              <a:rPr kumimoji="0" lang="en-US" altLang="ko-KR" sz="2000" b="1" i="0" u="none" strike="noStrike" kern="1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)</a:t>
            </a: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['http://hanyang', '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']</a:t>
            </a:r>
            <a:endParaRPr kumimoji="0" lang="en-US" altLang="ko-KR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indent="127000" algn="just">
              <a:lnSpc>
                <a:spcPct val="150000"/>
              </a:lnSpc>
              <a:spcAft>
                <a:spcPts val="800"/>
              </a:spcAft>
              <a:defRPr/>
            </a:pPr>
            <a:endParaRPr kumimoji="0" lang="en-US" altLang="ko-KR" sz="22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indent="12700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kumimoji="0" lang="en-US" altLang="ko-KR" sz="23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</a:t>
            </a:r>
            <a:r>
              <a:rPr lang="en-US" altLang="ko-KR" sz="23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print( </a:t>
            </a:r>
            <a:r>
              <a:rPr lang="en-US" altLang="ko-KR" sz="2300" b="1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url.split</a:t>
            </a:r>
            <a:r>
              <a:rPr lang="en-US" altLang="ko-KR" sz="23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(“.”)[-1] 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Kr</a:t>
            </a:r>
          </a:p>
          <a:p>
            <a:pPr lvl="0" indent="12700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23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&gt;&gt; </a:t>
            </a:r>
            <a:r>
              <a:rPr lang="en-US" altLang="ko-KR" sz="23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print( </a:t>
            </a:r>
            <a:r>
              <a:rPr lang="en-US" altLang="ko-KR" sz="2300" b="1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url.split</a:t>
            </a:r>
            <a:r>
              <a:rPr lang="en-US" altLang="ko-KR" sz="2300" b="1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(“.”)[0] </a:t>
            </a:r>
            <a:r>
              <a:rPr lang="en-US" altLang="ko-KR" sz="23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</a:p>
          <a:p>
            <a:pPr lvl="0" indent="127000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23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http</a:t>
            </a:r>
            <a:r>
              <a:rPr lang="en-US" altLang="ko-KR" sz="23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://hanyang</a:t>
            </a:r>
          </a:p>
        </p:txBody>
      </p:sp>
    </p:spTree>
    <p:extLst>
      <p:ext uri="{BB962C8B-B14F-4D97-AF65-F5344CB8AC3E}">
        <p14:creationId xmlns:p14="http://schemas.microsoft.com/office/powerpoint/2010/main" val="90213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</a:t>
            </a:r>
            <a:r>
              <a:rPr lang="ko-KR" altLang="en-US" sz="3200" u="sng" dirty="0" err="1" smtClean="0"/>
              <a:t>메소드</a:t>
            </a:r>
            <a:r>
              <a:rPr lang="en-US" altLang="ko-KR" sz="3200" u="sng" dirty="0" smtClean="0"/>
              <a:t>:  </a:t>
            </a:r>
            <a:r>
              <a:rPr lang="ko-KR" altLang="en-US" sz="3200" b="1" u="sng" dirty="0" smtClean="0"/>
              <a:t>문자열 치환 </a:t>
            </a:r>
            <a:r>
              <a:rPr lang="en-US" altLang="ko-KR" sz="3200" b="1" u="sng" dirty="0" smtClean="0"/>
              <a:t>(.replace)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449668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replace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메서드를 사용하면 문자열을 일부를 치환할 수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문자열은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수정할 수 없는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이므로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문자열은 그대로 두고 치환된 새로운 문자열이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 = “031-400-5538”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“ 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031 400 5538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&gt;&gt; phone1 = </a:t>
            </a:r>
            <a:r>
              <a:rPr kumimoji="0" lang="en-US" altLang="ko-KR" sz="20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phone.replace</a:t>
            </a:r>
            <a:r>
              <a:rPr kumimoji="0" lang="en-US" altLang="ko-KR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(“-”, </a:t>
            </a: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““)</a:t>
            </a:r>
          </a:p>
          <a:p>
            <a:pPr marL="0" marR="0" lvl="0" indent="1270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0314005538</a:t>
            </a:r>
          </a:p>
        </p:txBody>
      </p:sp>
    </p:spTree>
    <p:extLst>
      <p:ext uri="{BB962C8B-B14F-4D97-AF65-F5344CB8AC3E}">
        <p14:creationId xmlns:p14="http://schemas.microsoft.com/office/powerpoint/2010/main" val="86524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</a:t>
            </a:r>
            <a:r>
              <a:rPr lang="ko-KR" altLang="en-US" sz="3200" u="sng" dirty="0" err="1" smtClean="0"/>
              <a:t>포맷팅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346922"/>
            <a:ext cx="9943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문자열 </a:t>
            </a:r>
            <a:r>
              <a:rPr lang="ko-KR" altLang="en-US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포맷팅을</a:t>
            </a:r>
            <a:r>
              <a:rPr lang="ko-KR" altLang="en-US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이용하면</a:t>
            </a:r>
            <a:r>
              <a:rPr lang="en-US" altLang="ko-KR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문자열 안에 여러 정보를 효율적으로 넣을 수 있다</a:t>
            </a:r>
            <a:r>
              <a:rPr lang="en-US" altLang="ko-KR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‘%’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뒤에 포맷코드를 넣고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뒤에 변수를 넣는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방법을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소개하겠다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116945" y="2771547"/>
            <a:ext cx="6762059" cy="670171"/>
            <a:chOff x="0" y="0"/>
            <a:chExt cx="4051300" cy="35242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3600" cy="352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오른쪽 화살표 32"/>
            <p:cNvSpPr/>
            <p:nvPr/>
          </p:nvSpPr>
          <p:spPr>
            <a:xfrm>
              <a:off x="2457450" y="127000"/>
              <a:ext cx="314325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750" y="127000"/>
              <a:ext cx="971550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4" name="그룹 23"/>
          <p:cNvGrpSpPr/>
          <p:nvPr/>
        </p:nvGrpSpPr>
        <p:grpSpPr>
          <a:xfrm>
            <a:off x="1122957" y="3788944"/>
            <a:ext cx="6698465" cy="633945"/>
            <a:chOff x="0" y="0"/>
            <a:chExt cx="4013200" cy="33337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00250" cy="333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650" y="139700"/>
              <a:ext cx="971550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오른쪽 화살표 30"/>
            <p:cNvSpPr/>
            <p:nvPr/>
          </p:nvSpPr>
          <p:spPr>
            <a:xfrm>
              <a:off x="2457450" y="82550"/>
              <a:ext cx="314325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16945" y="4770115"/>
            <a:ext cx="7027029" cy="923748"/>
            <a:chOff x="0" y="0"/>
            <a:chExt cx="4210050" cy="4857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95550" cy="4857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오른쪽 화살표 26"/>
            <p:cNvSpPr/>
            <p:nvPr/>
          </p:nvSpPr>
          <p:spPr>
            <a:xfrm>
              <a:off x="2654300" y="139700"/>
              <a:ext cx="314325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500" y="171450"/>
              <a:ext cx="971550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1287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</a:t>
            </a:r>
            <a:r>
              <a:rPr lang="ko-KR" altLang="en-US" sz="3200" u="sng" dirty="0" err="1" smtClean="0"/>
              <a:t>포맷팅</a:t>
            </a:r>
            <a:r>
              <a:rPr lang="ko-KR" altLang="en-US" sz="3200" u="sng" dirty="0" smtClean="0"/>
              <a:t> </a:t>
            </a:r>
            <a:r>
              <a:rPr lang="en-US" altLang="ko-KR" sz="3200" u="sng" dirty="0" smtClean="0"/>
              <a:t>(float </a:t>
            </a:r>
            <a:r>
              <a:rPr lang="ko-KR" altLang="en-US" sz="3200" u="sng" dirty="0" smtClean="0"/>
              <a:t>처리</a:t>
            </a:r>
            <a:r>
              <a:rPr lang="en-US" altLang="ko-KR" sz="3200" u="sng" dirty="0" smtClean="0"/>
              <a:t>)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1609" y="1421529"/>
            <a:ext cx="9943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</a:rPr>
              <a:t>실제 데이터를 분석하는데 있어서 </a:t>
            </a:r>
            <a:r>
              <a:rPr lang="en-US" altLang="ko-KR" dirty="0">
                <a:solidFill>
                  <a:prstClr val="black"/>
                </a:solidFill>
              </a:rPr>
              <a:t>float </a:t>
            </a:r>
            <a:r>
              <a:rPr lang="ko-KR" altLang="en-US" dirty="0">
                <a:solidFill>
                  <a:prstClr val="black"/>
                </a:solidFill>
              </a:rPr>
              <a:t>형태를 제일 많이 </a:t>
            </a:r>
            <a:r>
              <a:rPr lang="ko-KR" altLang="en-US" dirty="0" smtClean="0">
                <a:solidFill>
                  <a:prstClr val="black"/>
                </a:solidFill>
              </a:rPr>
              <a:t>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float </a:t>
            </a:r>
            <a:r>
              <a:rPr lang="ko-KR" altLang="en-US" dirty="0">
                <a:solidFill>
                  <a:prstClr val="black"/>
                </a:solidFill>
              </a:rPr>
              <a:t>포맷은 </a:t>
            </a:r>
            <a:r>
              <a:rPr lang="en-US" altLang="ko-KR" dirty="0">
                <a:solidFill>
                  <a:prstClr val="black"/>
                </a:solidFill>
              </a:rPr>
              <a:t>%f </a:t>
            </a:r>
            <a:r>
              <a:rPr lang="ko-KR" altLang="en-US" dirty="0">
                <a:solidFill>
                  <a:prstClr val="black"/>
                </a:solidFill>
              </a:rPr>
              <a:t>이며</a:t>
            </a:r>
            <a:r>
              <a:rPr lang="en-US" altLang="ko-KR" dirty="0">
                <a:solidFill>
                  <a:prstClr val="black"/>
                </a:solidFill>
              </a:rPr>
              <a:t>, float </a:t>
            </a:r>
            <a:r>
              <a:rPr lang="ko-KR" altLang="en-US" dirty="0">
                <a:solidFill>
                  <a:prstClr val="black"/>
                </a:solidFill>
              </a:rPr>
              <a:t>은 실수를 의미</a:t>
            </a:r>
            <a:r>
              <a:rPr lang="en-US" altLang="ko-KR" dirty="0">
                <a:solidFill>
                  <a:prstClr val="black"/>
                </a:solidFill>
              </a:rPr>
              <a:t>.  %.1f  =&gt; </a:t>
            </a:r>
            <a:r>
              <a:rPr lang="ko-KR" altLang="en-US" dirty="0">
                <a:solidFill>
                  <a:prstClr val="black"/>
                </a:solidFill>
              </a:rPr>
              <a:t>소수점</a:t>
            </a:r>
            <a:r>
              <a:rPr lang="en-US" altLang="ko-KR" dirty="0">
                <a:solidFill>
                  <a:prstClr val="black"/>
                </a:solidFill>
              </a:rPr>
              <a:t> 1</a:t>
            </a:r>
            <a:r>
              <a:rPr lang="ko-KR" altLang="en-US" dirty="0">
                <a:solidFill>
                  <a:prstClr val="black"/>
                </a:solidFill>
              </a:rPr>
              <a:t>자리까지 출력 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9" y="2951018"/>
            <a:ext cx="10363200" cy="1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23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7300" y="365125"/>
            <a:ext cx="88265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 smtClean="0"/>
              <a:t>문자열 더하기</a:t>
            </a:r>
            <a:endParaRPr lang="ko-KR" altLang="en-US" sz="3000" b="1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9816" y="1406140"/>
            <a:ext cx="994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해양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기후데이터</a:t>
            </a:r>
            <a:r>
              <a:rPr lang="ko-KR" altLang="en-US" sz="2000" b="1" noProof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처리에서 많이 쓰이는 실전적인 방법이다</a:t>
            </a:r>
            <a:r>
              <a:rPr lang="en-US" altLang="ko-KR" sz="20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961983"/>
            <a:ext cx="7302512" cy="20332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66" y="4340841"/>
            <a:ext cx="8126667" cy="18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71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94670"/>
            <a:ext cx="101981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 smtClean="0"/>
              <a:t>문자열 더하기</a:t>
            </a:r>
            <a:r>
              <a:rPr lang="en-US" altLang="ko-KR" sz="3200" b="1" u="sng" dirty="0" smtClean="0"/>
              <a:t>:   </a:t>
            </a:r>
            <a:r>
              <a:rPr lang="ko-KR" altLang="en-US" sz="3200" u="sng" dirty="0" smtClean="0"/>
              <a:t>앞으로 다룰 </a:t>
            </a:r>
            <a:r>
              <a:rPr lang="ko-KR" altLang="en-US" sz="3200" u="sng" dirty="0" err="1" smtClean="0"/>
              <a:t>해양데이터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4200" y="1404953"/>
            <a:ext cx="3149600" cy="512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LHF.197901.nc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LHF.197902.nc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LHF.197903.nc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LHF.197904.nc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……………………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…………………..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LHF.201908.nc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LHF.201909.nc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LHF.201910.nc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LHF.201912.nc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52719" y="3015734"/>
            <a:ext cx="5691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&gt;&gt; filename = ‘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LHF.</a:t>
            </a:r>
            <a:r>
              <a:rPr lang="en-US" altLang="ko-KR" sz="2400" dirty="0" smtClean="0">
                <a:latin typeface="+mn-ea"/>
              </a:rPr>
              <a:t>’+</a:t>
            </a:r>
            <a:r>
              <a:rPr lang="en-US" altLang="ko-KR" sz="2400" dirty="0" err="1">
                <a:latin typeface="+mn-ea"/>
              </a:rPr>
              <a:t>year+month</a:t>
            </a:r>
            <a:r>
              <a:rPr lang="en-US" altLang="ko-KR" sz="2400" dirty="0" smtClean="0">
                <a:latin typeface="+mn-ea"/>
              </a:rPr>
              <a:t>+’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2400" dirty="0" err="1" smtClean="0">
                <a:solidFill>
                  <a:srgbClr val="FF0000"/>
                </a:solidFill>
                <a:latin typeface="+mn-ea"/>
              </a:rPr>
              <a:t>nc</a:t>
            </a:r>
            <a:r>
              <a:rPr lang="en-US" altLang="ko-KR" sz="2400" dirty="0" smtClean="0">
                <a:latin typeface="+mn-ea"/>
              </a:rPr>
              <a:t>’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19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94670"/>
            <a:ext cx="10198100" cy="739775"/>
          </a:xfrm>
        </p:spPr>
        <p:txBody>
          <a:bodyPr>
            <a:normAutofit/>
          </a:bodyPr>
          <a:lstStyle/>
          <a:p>
            <a:r>
              <a:rPr lang="ko-KR" altLang="en-US" sz="3200" b="1" u="sng" dirty="0" smtClean="0"/>
              <a:t>문자열 더하기</a:t>
            </a:r>
            <a:r>
              <a:rPr lang="en-US" altLang="ko-KR" sz="3200" b="1" u="sng" dirty="0" smtClean="0"/>
              <a:t>:   </a:t>
            </a:r>
            <a:r>
              <a:rPr lang="ko-KR" altLang="en-US" sz="3200" u="sng" dirty="0" smtClean="0"/>
              <a:t>앞으로 다룰 </a:t>
            </a:r>
            <a:r>
              <a:rPr lang="ko-KR" altLang="en-US" sz="3200" u="sng" dirty="0" err="1" smtClean="0"/>
              <a:t>해양데이터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552450" y="1606195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4200" y="1404953"/>
            <a:ext cx="3149600" cy="512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/>
              <a:t>LHF.197901.nc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LHF.197902.nc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LHF.197903.nc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LHF.197904.nc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……………………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…………………..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LHF.201908.nc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LHF.201909.nc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LHF.201910.nc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LHF.201911.nc</a:t>
            </a:r>
          </a:p>
          <a:p>
            <a:pPr>
              <a:lnSpc>
                <a:spcPct val="125000"/>
              </a:lnSpc>
            </a:pPr>
            <a:r>
              <a:rPr lang="en-US" altLang="ko-KR" sz="2400" dirty="0"/>
              <a:t>LHF.201912.nc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03800" y="2683225"/>
            <a:ext cx="49396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or</a:t>
            </a:r>
            <a:r>
              <a:rPr lang="en-US" altLang="ko-KR" sz="2400" dirty="0" smtClean="0">
                <a:latin typeface="+mn-ea"/>
              </a:rPr>
              <a:t> year 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in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 smtClean="0">
                <a:solidFill>
                  <a:srgbClr val="7030A0"/>
                </a:solidFill>
                <a:latin typeface="+mn-ea"/>
              </a:rPr>
              <a:t>range</a:t>
            </a:r>
            <a:r>
              <a:rPr lang="en-US" altLang="ko-KR" sz="2400" dirty="0" smtClean="0">
                <a:latin typeface="+mn-ea"/>
              </a:rPr>
              <a:t> (1979, 2019): 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	filename = ‘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LHF.</a:t>
            </a:r>
            <a:r>
              <a:rPr lang="en-US" altLang="ko-KR" sz="2400" dirty="0" smtClean="0">
                <a:latin typeface="+mn-ea"/>
              </a:rPr>
              <a:t>’+year+’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2400" dirty="0" err="1" smtClean="0">
                <a:solidFill>
                  <a:srgbClr val="FF0000"/>
                </a:solidFill>
                <a:latin typeface="+mn-ea"/>
              </a:rPr>
              <a:t>nc</a:t>
            </a:r>
            <a:r>
              <a:rPr lang="en-US" altLang="ko-KR" sz="2400" dirty="0" smtClean="0">
                <a:latin typeface="+mn-ea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print(filename)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320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600" u="sng" dirty="0" err="1" smtClean="0"/>
              <a:t>지난시간</a:t>
            </a:r>
            <a:r>
              <a:rPr lang="ko-KR" altLang="en-US" sz="2600" u="sng" dirty="0" smtClean="0"/>
              <a:t> 복습</a:t>
            </a:r>
            <a:r>
              <a:rPr lang="en-US" altLang="ko-KR" sz="3000" u="sng" dirty="0" smtClean="0"/>
              <a:t>:   </a:t>
            </a:r>
            <a:r>
              <a:rPr lang="ko-KR" altLang="en-US" sz="3000" u="sng" dirty="0" smtClean="0"/>
              <a:t>들여쓰기</a:t>
            </a:r>
            <a:endParaRPr lang="ko-KR" altLang="en-US" sz="3000" u="sng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433036"/>
            <a:ext cx="9690100" cy="105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err="1">
                <a:cs typeface="Times New Roman" panose="02020603050405020304" pitchFamily="18" charset="0"/>
              </a:rPr>
              <a:t>파이썬에서</a:t>
            </a:r>
            <a:r>
              <a:rPr lang="ko-KR" altLang="ko-KR" dirty="0">
                <a:cs typeface="Times New Roman" panose="02020603050405020304" pitchFamily="18" charset="0"/>
              </a:rPr>
              <a:t> 공백은 중요한 역할을 한다</a:t>
            </a:r>
            <a:r>
              <a:rPr lang="en-US" altLang="ko-KR" dirty="0">
                <a:cs typeface="Times New Roman" panose="02020603050405020304" pitchFamily="18" charset="0"/>
              </a:rPr>
              <a:t>. </a:t>
            </a:r>
            <a:r>
              <a:rPr lang="ko-KR" altLang="ko-KR" dirty="0">
                <a:cs typeface="Times New Roman" panose="02020603050405020304" pitchFamily="18" charset="0"/>
              </a:rPr>
              <a:t>한 행 앞에 있는 들여쓰기는 한 명령의 범위를 구분하는데 사용되기 때문이다</a:t>
            </a:r>
            <a:r>
              <a:rPr lang="en-US" altLang="ko-KR" dirty="0">
                <a:cs typeface="Times New Roman" panose="02020603050405020304" pitchFamily="18" charset="0"/>
              </a:rPr>
              <a:t>. </a:t>
            </a:r>
            <a:r>
              <a:rPr lang="ko-KR" altLang="ko-KR" dirty="0">
                <a:cs typeface="Times New Roman" panose="02020603050405020304" pitchFamily="18" charset="0"/>
              </a:rPr>
              <a:t>같은 들여쓰기를 사용하는 명령들의 집합을 블록</a:t>
            </a:r>
            <a:r>
              <a:rPr lang="en-US" altLang="ko-KR" dirty="0">
                <a:cs typeface="Times New Roman" panose="02020603050405020304" pitchFamily="18" charset="0"/>
              </a:rPr>
              <a:t>(block)</a:t>
            </a:r>
            <a:r>
              <a:rPr lang="ko-KR" altLang="ko-KR" dirty="0">
                <a:cs typeface="Times New Roman" panose="02020603050405020304" pitchFamily="18" charset="0"/>
              </a:rPr>
              <a:t>이라고 하는데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cs typeface="Times New Roman" panose="02020603050405020304" pitchFamily="18" charset="0"/>
              </a:rPr>
              <a:t>이 블록이 어긋날 경우</a:t>
            </a:r>
            <a:r>
              <a:rPr lang="en-US" altLang="ko-KR" dirty="0">
                <a:cs typeface="Times New Roman" panose="02020603050405020304" pitchFamily="18" charset="0"/>
              </a:rPr>
              <a:t>, </a:t>
            </a:r>
            <a:r>
              <a:rPr lang="ko-KR" altLang="ko-KR" dirty="0" err="1">
                <a:cs typeface="Times New Roman" panose="02020603050405020304" pitchFamily="18" charset="0"/>
              </a:rPr>
              <a:t>파이썬은</a:t>
            </a:r>
            <a:r>
              <a:rPr lang="ko-KR" altLang="ko-KR" dirty="0">
                <a:cs typeface="Times New Roman" panose="02020603050405020304" pitchFamily="18" charset="0"/>
              </a:rPr>
              <a:t> 오류를 일으킨다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555750" y="2952115"/>
            <a:ext cx="4453164" cy="1384754"/>
            <a:chOff x="0" y="0"/>
            <a:chExt cx="2705100" cy="7715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05100" cy="771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228600" y="0"/>
              <a:ext cx="190500" cy="142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70164" y="4976858"/>
            <a:ext cx="10477500" cy="1056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외에도 나중에 배울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if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문이나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for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 등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흐름제어를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하는 부분은 모두 들여쓰기로 구분될 것이다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공백은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Tab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이나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스페이스바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중에 어느 것이든 써도 상관은 없으나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둘을 혼용해서 사용하지는 말자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스페이스바를 사용한다면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파이썬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커뮤니티에서는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스페이스바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개를 사용하는 것을 권장한다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0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안에 따옴표 포함하기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378405"/>
            <a:ext cx="105156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>
                <a:solidFill>
                  <a:prstClr val="black"/>
                </a:solidFill>
              </a:rPr>
              <a:t>문자열을 사용하다 보면 문자열 안에 작은따옴표나 큰따옴표를 넣어야 할 경우가 </a:t>
            </a:r>
            <a:r>
              <a:rPr lang="ko-KR" altLang="en-US" sz="2000" dirty="0" smtClean="0">
                <a:solidFill>
                  <a:prstClr val="black"/>
                </a:solidFill>
              </a:rPr>
              <a:t>있음</a:t>
            </a:r>
            <a:r>
              <a:rPr lang="en-US" altLang="ko-KR" sz="2000" dirty="0" smtClean="0">
                <a:solidFill>
                  <a:prstClr val="black"/>
                </a:solidFill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</a:rPr>
              <a:t>이때는 </a:t>
            </a:r>
            <a:r>
              <a:rPr lang="ko-KR" altLang="en-US" sz="2000" dirty="0">
                <a:solidFill>
                  <a:prstClr val="black"/>
                </a:solidFill>
              </a:rPr>
              <a:t>작은따옴표와 큰따옴표를 사용하는 규칙이 </a:t>
            </a:r>
            <a:r>
              <a:rPr lang="ko-KR" altLang="en-US" sz="2000" dirty="0" smtClean="0">
                <a:solidFill>
                  <a:prstClr val="black"/>
                </a:solidFill>
              </a:rPr>
              <a:t>달라짐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smtClean="0">
                <a:solidFill>
                  <a:prstClr val="black"/>
                </a:solidFill>
              </a:rPr>
              <a:t>먼저 </a:t>
            </a:r>
            <a:r>
              <a:rPr lang="ko-KR" altLang="en-US" sz="2000" dirty="0">
                <a:solidFill>
                  <a:prstClr val="black"/>
                </a:solidFill>
              </a:rPr>
              <a:t>문자열 안에 </a:t>
            </a:r>
            <a:r>
              <a:rPr lang="en-US" altLang="ko-KR" sz="2000" dirty="0">
                <a:solidFill>
                  <a:prstClr val="black"/>
                </a:solidFill>
              </a:rPr>
              <a:t>'(</a:t>
            </a:r>
            <a:r>
              <a:rPr lang="ko-KR" altLang="en-US" sz="2000" dirty="0">
                <a:solidFill>
                  <a:prstClr val="black"/>
                </a:solidFill>
              </a:rPr>
              <a:t>작은따옴표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r>
              <a:rPr lang="ko-KR" altLang="en-US" sz="2000" dirty="0">
                <a:solidFill>
                  <a:prstClr val="black"/>
                </a:solidFill>
              </a:rPr>
              <a:t>를 넣고 싶다면 문자열을 </a:t>
            </a:r>
            <a:r>
              <a:rPr lang="en-US" altLang="ko-KR" sz="2000" dirty="0">
                <a:solidFill>
                  <a:prstClr val="black"/>
                </a:solidFill>
              </a:rPr>
              <a:t>"(</a:t>
            </a:r>
            <a:r>
              <a:rPr lang="ko-KR" altLang="en-US" sz="2000" dirty="0">
                <a:solidFill>
                  <a:prstClr val="black"/>
                </a:solidFill>
              </a:rPr>
              <a:t>큰따옴표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r>
              <a:rPr lang="ko-KR" altLang="en-US" sz="2000" dirty="0">
                <a:solidFill>
                  <a:prstClr val="black"/>
                </a:solidFill>
              </a:rPr>
              <a:t>로 </a:t>
            </a:r>
            <a:r>
              <a:rPr lang="ko-KR" altLang="en-US" sz="2000" dirty="0" smtClean="0">
                <a:solidFill>
                  <a:prstClr val="black"/>
                </a:solidFill>
              </a:rPr>
              <a:t>묶어줌</a:t>
            </a:r>
            <a:r>
              <a:rPr lang="en-US" altLang="ko-KR" sz="2000" dirty="0" smtClean="0">
                <a:solidFill>
                  <a:prstClr val="black"/>
                </a:solidFill>
              </a:rPr>
              <a:t>. </a:t>
            </a:r>
            <a:r>
              <a:rPr lang="ko-KR" altLang="en-US" sz="2000" dirty="0">
                <a:solidFill>
                  <a:prstClr val="black"/>
                </a:solidFill>
              </a:rPr>
              <a:t>이렇게 하면 문자열 안에 </a:t>
            </a:r>
            <a:r>
              <a:rPr lang="en-US" altLang="ko-KR" sz="2000" dirty="0">
                <a:solidFill>
                  <a:prstClr val="black"/>
                </a:solidFill>
              </a:rPr>
              <a:t>'</a:t>
            </a:r>
            <a:r>
              <a:rPr lang="ko-KR" altLang="en-US" sz="2000" dirty="0">
                <a:solidFill>
                  <a:prstClr val="black"/>
                </a:solidFill>
              </a:rPr>
              <a:t>를 그대로 사용할 수 </a:t>
            </a:r>
            <a:r>
              <a:rPr lang="ko-KR" altLang="en-US" sz="2000" dirty="0" smtClean="0">
                <a:solidFill>
                  <a:prstClr val="black"/>
                </a:solidFill>
              </a:rPr>
              <a:t>있음</a:t>
            </a:r>
            <a:r>
              <a:rPr lang="en-US" altLang="ko-KR" sz="2000" dirty="0" smtClean="0">
                <a:solidFill>
                  <a:prstClr val="black"/>
                </a:solidFill>
              </a:rPr>
              <a:t>.</a:t>
            </a:r>
            <a:endParaRPr lang="en-US" altLang="ko-KR" sz="2000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&gt;&gt; print(“Ocean’s Eleven”)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Ocean’s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Eleven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&gt;&gt; 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 = “Ocean’s </a:t>
            </a: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Eleven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&gt;&gt; s</a:t>
            </a:r>
            <a:endParaRPr lang="en-US" altLang="ko-KR" sz="24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Ocean’s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Eleven</a:t>
            </a:r>
            <a:endParaRPr lang="en-US" altLang="ko-KR" sz="20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1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안에 따옴표 포함하기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378405"/>
            <a:ext cx="11087100" cy="513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378405"/>
            <a:ext cx="10515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smtClean="0">
                <a:solidFill>
                  <a:prstClr val="black"/>
                </a:solidFill>
              </a:rPr>
              <a:t>먼저 </a:t>
            </a:r>
            <a:r>
              <a:rPr lang="ko-KR" altLang="en-US" sz="2000" dirty="0">
                <a:solidFill>
                  <a:prstClr val="black"/>
                </a:solidFill>
              </a:rPr>
              <a:t>문자열 안에 </a:t>
            </a:r>
            <a:r>
              <a:rPr lang="en-US" altLang="ko-KR" sz="2000" dirty="0">
                <a:solidFill>
                  <a:prstClr val="black"/>
                </a:solidFill>
              </a:rPr>
              <a:t>'(</a:t>
            </a:r>
            <a:r>
              <a:rPr lang="ko-KR" altLang="en-US" sz="2000" dirty="0">
                <a:solidFill>
                  <a:prstClr val="black"/>
                </a:solidFill>
              </a:rPr>
              <a:t>작은따옴표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r>
              <a:rPr lang="ko-KR" altLang="en-US" sz="2000" dirty="0">
                <a:solidFill>
                  <a:prstClr val="black"/>
                </a:solidFill>
              </a:rPr>
              <a:t>를 넣고 싶다면 문자열을 </a:t>
            </a:r>
            <a:r>
              <a:rPr lang="en-US" altLang="ko-KR" sz="2000" dirty="0">
                <a:solidFill>
                  <a:prstClr val="black"/>
                </a:solidFill>
              </a:rPr>
              <a:t>"(</a:t>
            </a:r>
            <a:r>
              <a:rPr lang="ko-KR" altLang="en-US" sz="2000" dirty="0">
                <a:solidFill>
                  <a:prstClr val="black"/>
                </a:solidFill>
              </a:rPr>
              <a:t>큰따옴표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r>
              <a:rPr lang="ko-KR" altLang="en-US" sz="2000" dirty="0">
                <a:solidFill>
                  <a:prstClr val="black"/>
                </a:solidFill>
              </a:rPr>
              <a:t>로 </a:t>
            </a:r>
            <a:r>
              <a:rPr lang="ko-KR" altLang="en-US" sz="2000" dirty="0" smtClean="0">
                <a:solidFill>
                  <a:prstClr val="black"/>
                </a:solidFill>
              </a:rPr>
              <a:t>묶어줌</a:t>
            </a:r>
            <a:r>
              <a:rPr lang="en-US" altLang="ko-KR" sz="2000" dirty="0" smtClean="0">
                <a:solidFill>
                  <a:prstClr val="black"/>
                </a:solidFill>
              </a:rPr>
              <a:t>. </a:t>
            </a:r>
            <a:r>
              <a:rPr lang="ko-KR" altLang="en-US" sz="2000" dirty="0">
                <a:solidFill>
                  <a:prstClr val="black"/>
                </a:solidFill>
              </a:rPr>
              <a:t>이렇게 하면 문자열 안에 </a:t>
            </a:r>
            <a:r>
              <a:rPr lang="en-US" altLang="ko-KR" sz="2000" dirty="0">
                <a:solidFill>
                  <a:prstClr val="black"/>
                </a:solidFill>
              </a:rPr>
              <a:t>'</a:t>
            </a:r>
            <a:r>
              <a:rPr lang="ko-KR" altLang="en-US" sz="2000" dirty="0">
                <a:solidFill>
                  <a:prstClr val="black"/>
                </a:solidFill>
              </a:rPr>
              <a:t>를 그대로 사용할 수 </a:t>
            </a:r>
            <a:r>
              <a:rPr lang="ko-KR" altLang="en-US" sz="2000" dirty="0" smtClean="0">
                <a:solidFill>
                  <a:prstClr val="black"/>
                </a:solidFill>
              </a:rPr>
              <a:t>있음</a:t>
            </a:r>
            <a:r>
              <a:rPr lang="en-US" altLang="ko-KR" sz="2000" dirty="0" smtClean="0">
                <a:solidFill>
                  <a:prstClr val="black"/>
                </a:solidFill>
              </a:rPr>
              <a:t>.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한편</a:t>
            </a:r>
            <a:r>
              <a:rPr lang="en-US" altLang="ko-KR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작은따옴표가 들어간 문자열을 작은따옴표로 묶어주면 에러가 발생</a:t>
            </a:r>
            <a:r>
              <a:rPr lang="en-US" altLang="ko-KR" sz="20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.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&gt;&gt; print(‘Ocean’s eleven’)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>
                <a:cs typeface="Times New Roman" panose="02020603050405020304" pitchFamily="18" charset="0"/>
              </a:rPr>
              <a:t> print('Ocean's Eleven')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>
                <a:cs typeface="Times New Roman" panose="02020603050405020304" pitchFamily="18" charset="0"/>
              </a:rPr>
              <a:t>                 ^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 err="1">
                <a:cs typeface="Times New Roman" panose="02020603050405020304" pitchFamily="18" charset="0"/>
              </a:rPr>
              <a:t>SyntaxError</a:t>
            </a:r>
            <a:r>
              <a:rPr lang="en-US" altLang="ko-KR" sz="2400" kern="100" dirty="0">
                <a:cs typeface="Times New Roman" panose="02020603050405020304" pitchFamily="18" charset="0"/>
              </a:rPr>
              <a:t>: invalid syntax</a:t>
            </a:r>
            <a:endParaRPr lang="ko-KR" altLang="ko-KR" sz="24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111" y="221721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 smtClean="0"/>
              <a:t>이스케이프 시퀀스 </a:t>
            </a:r>
            <a:r>
              <a:rPr lang="en-US" altLang="ko-KR" sz="2800" u="sng" dirty="0" smtClean="0"/>
              <a:t>(escape sequence)</a:t>
            </a:r>
            <a:r>
              <a:rPr lang="ko-KR" altLang="en-US" sz="2800" u="sng" dirty="0" smtClean="0"/>
              <a:t> </a:t>
            </a:r>
            <a:endParaRPr lang="ko-KR" altLang="en-US" sz="28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420511" y="1304976"/>
            <a:ext cx="11087100" cy="496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/>
              <a:t>‘</a:t>
            </a:r>
            <a:r>
              <a:rPr lang="ko-KR" altLang="ko-KR" sz="2000" b="1" dirty="0"/>
              <a:t>＼</a:t>
            </a:r>
            <a:r>
              <a:rPr lang="en-US" altLang="ko-KR" sz="2000" b="1" dirty="0"/>
              <a:t>’ : </a:t>
            </a:r>
            <a:r>
              <a:rPr lang="ko-KR" altLang="ko-KR" sz="2000" b="1" dirty="0"/>
              <a:t>이스케이프 시퀀스 를 이용해서 특수표기를 할 수 있다</a:t>
            </a:r>
            <a:r>
              <a:rPr lang="en-US" altLang="ko-KR" sz="2000" b="1" dirty="0"/>
              <a:t>. </a:t>
            </a:r>
            <a:endParaRPr lang="en-US" altLang="ko-KR" b="1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ko-KR" sz="2000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ko-KR" sz="2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 Box 10"/>
          <p:cNvSpPr txBox="1"/>
          <p:nvPr/>
        </p:nvSpPr>
        <p:spPr>
          <a:xfrm>
            <a:off x="1373715" y="5980367"/>
            <a:ext cx="6122108" cy="26347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▶파란색은 일반적으로 자주 사용하는 이스케이프 문자들이다</a:t>
            </a:r>
            <a:r>
              <a:rPr 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54" y="1941343"/>
            <a:ext cx="7165320" cy="38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안에 따옴표 포함하는</a:t>
            </a:r>
            <a:r>
              <a:rPr lang="en-US" altLang="ko-KR" sz="3200" u="sng" dirty="0" smtClean="0"/>
              <a:t> </a:t>
            </a:r>
            <a:r>
              <a:rPr lang="ko-KR" altLang="en-US" sz="3200" u="sng" dirty="0" smtClean="0"/>
              <a:t>다른 방법</a:t>
            </a:r>
            <a:r>
              <a:rPr lang="en-US" altLang="ko-KR" sz="3200" u="sng" dirty="0" smtClean="0"/>
              <a:t>: </a:t>
            </a:r>
            <a:endParaRPr lang="ko-KR" altLang="en-US" sz="3000" u="sng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376701"/>
            <a:ext cx="10515600" cy="468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/>
              <a:t>작은따옴표 안에 </a:t>
            </a:r>
            <a:r>
              <a:rPr lang="ko-KR" altLang="en-US" sz="2000" dirty="0" smtClean="0"/>
              <a:t>작은따옴표를 넣는 방법은 정말 없을까</a:t>
            </a:r>
            <a:r>
              <a:rPr lang="en-US" altLang="ko-KR" sz="2000" dirty="0" smtClean="0"/>
              <a:t>?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smtClean="0"/>
              <a:t>다음과 </a:t>
            </a:r>
            <a:r>
              <a:rPr lang="ko-KR" altLang="en-US" sz="2000" dirty="0"/>
              <a:t>같이 작은따옴표 앞에 </a:t>
            </a:r>
            <a:r>
              <a:rPr lang="ko-KR" altLang="ko-KR" sz="2000" b="1" dirty="0"/>
              <a:t> ＼</a:t>
            </a:r>
            <a:r>
              <a:rPr lang="en-US" altLang="ko-KR" sz="2000" dirty="0" smtClean="0"/>
              <a:t>(</a:t>
            </a:r>
            <a:r>
              <a:rPr lang="ko-KR" altLang="en-US" sz="2000" dirty="0" err="1"/>
              <a:t>역슬래시</a:t>
            </a:r>
            <a:r>
              <a:rPr lang="en-US" altLang="ko-KR" sz="2000" dirty="0"/>
              <a:t>)</a:t>
            </a:r>
            <a:r>
              <a:rPr lang="ko-KR" altLang="en-US" sz="2000" dirty="0"/>
              <a:t>를 붙이면 됩니다</a:t>
            </a:r>
            <a:r>
              <a:rPr lang="en-US" altLang="ko-KR" sz="2000" dirty="0" smtClean="0"/>
              <a:t>.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&gt;&gt; </a:t>
            </a: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print(“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Ocean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＼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’s </a:t>
            </a: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Eleven”)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Ocean’s </a:t>
            </a: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Eleven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endParaRPr lang="en-US" altLang="ko-KR" sz="2000" dirty="0" smtClean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dirty="0" smtClean="0"/>
              <a:t>물론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큰따옴표도 가능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&gt;&gt; print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(“ He said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＼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”Python is easy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＼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” ”)</a:t>
            </a:r>
            <a:endParaRPr lang="en-US" altLang="ko-KR" sz="24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 said “Python is easy”</a:t>
            </a:r>
            <a:endParaRPr lang="en-US" altLang="ko-KR" sz="20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1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안에서</a:t>
            </a:r>
            <a:r>
              <a:rPr lang="en-US" altLang="ko-KR" sz="3200" u="sng" dirty="0" smtClean="0"/>
              <a:t> </a:t>
            </a:r>
            <a:r>
              <a:rPr lang="ko-KR" altLang="en-US" sz="3200" u="sng" dirty="0" smtClean="0"/>
              <a:t>줄 바꾸기 </a:t>
            </a:r>
            <a:r>
              <a:rPr lang="en-US" altLang="ko-KR" sz="3200" u="sng" dirty="0" smtClean="0"/>
              <a:t>(</a:t>
            </a:r>
            <a:r>
              <a:rPr lang="ko-KR" altLang="ko-KR" sz="3200" b="1" dirty="0" smtClean="0"/>
              <a:t>＼</a:t>
            </a:r>
            <a:r>
              <a:rPr lang="en-US" altLang="ko-KR" sz="3200" b="1" dirty="0" smtClean="0"/>
              <a:t>n</a:t>
            </a:r>
            <a:r>
              <a:rPr lang="en-US" altLang="ko-KR" sz="3200" u="sng" dirty="0"/>
              <a:t>)</a:t>
            </a:r>
            <a:r>
              <a:rPr lang="en-US" altLang="ko-KR" sz="3200" u="sng" dirty="0" smtClean="0"/>
              <a:t>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597152"/>
            <a:ext cx="11087100" cy="492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000" y="1597152"/>
            <a:ext cx="110871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&gt;&gt; </a:t>
            </a: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print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(“</a:t>
            </a:r>
            <a:r>
              <a:rPr lang="ko-KR" altLang="en-US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안녕하세요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＼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ko-KR" altLang="en-US" sz="2400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파이썬은</a:t>
            </a:r>
            <a:r>
              <a:rPr lang="ko-KR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재미 있나요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?</a:t>
            </a:r>
            <a:r>
              <a:rPr lang="ko-KR" altLang="ko-KR" sz="2400" b="1" dirty="0" smtClean="0">
                <a:solidFill>
                  <a:srgbClr val="FF0000"/>
                </a:solidFill>
              </a:rPr>
              <a:t>＼</a:t>
            </a:r>
            <a:r>
              <a:rPr lang="en-US" altLang="ko-KR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n </a:t>
            </a:r>
            <a:r>
              <a:rPr lang="ko-KR" altLang="en-US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안녕히 </a:t>
            </a:r>
            <a:r>
              <a:rPr lang="ko-KR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계세요</a:t>
            </a:r>
            <a:r>
              <a:rPr lang="en-US" altLang="ko-KR" sz="24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…”)</a:t>
            </a:r>
            <a:endParaRPr lang="en-US" altLang="ko-KR" sz="24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안녕하세요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파이썬은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재밌나요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? </a:t>
            </a:r>
          </a:p>
          <a:p>
            <a:pPr indent="12700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안녕히 계세요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...</a:t>
            </a:r>
            <a:endParaRPr lang="en-US" altLang="ko-KR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3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ko-KR" altLang="en-US" sz="3200" u="sng" dirty="0" smtClean="0"/>
              <a:t>문자열 다루기 </a:t>
            </a:r>
            <a:endParaRPr lang="ko-KR" altLang="en-US" sz="3000" u="sng" dirty="0"/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35000" y="1270000"/>
            <a:ext cx="10539931" cy="519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여러 줄로 이루어진 문자열은 작은 따옴표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(‘‘‘)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또는 큰 따옴표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(“””)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쌍으로 텍스트를 감싸서 표현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s = “““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안녕하세요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파이썬은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재미 있나요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?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안녕히 계세요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…”””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&gt;&gt;&gt; print(s)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안녕하세요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 </a:t>
            </a:r>
            <a:endParaRPr lang="en-US" altLang="ko-KR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ko-KR" altLang="en-US" sz="2000" b="1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파이썬은</a:t>
            </a:r>
            <a:r>
              <a:rPr lang="ko-KR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재밌나요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? </a:t>
            </a:r>
            <a:endParaRPr lang="en-US" altLang="ko-KR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ko-KR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안녕히 </a:t>
            </a:r>
            <a:r>
              <a:rPr lang="ko-KR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계세요</a:t>
            </a:r>
            <a:r>
              <a:rPr lang="en-US" altLang="ko-KR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...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0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1231</Words>
  <Application>Microsoft Office PowerPoint</Application>
  <PresentationFormat>와이드스크린</PresentationFormat>
  <Paragraphs>211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Courier New</vt:lpstr>
      <vt:lpstr>Times New Roman</vt:lpstr>
      <vt:lpstr>Wingdings</vt:lpstr>
      <vt:lpstr>Office 테마</vt:lpstr>
      <vt:lpstr>해양데이터 분석 실습 9월 7일 (월요일) ~ 9월 10일 (수요일)</vt:lpstr>
      <vt:lpstr>지난시간 복습:   문자열 만드는 방법 </vt:lpstr>
      <vt:lpstr>지난시간 복습:   들여쓰기</vt:lpstr>
      <vt:lpstr>문자열 안에 따옴표 포함하기</vt:lpstr>
      <vt:lpstr>문자열 안에 따옴표 포함하기</vt:lpstr>
      <vt:lpstr>이스케이프 시퀀스 (escape sequence) </vt:lpstr>
      <vt:lpstr>문자열 안에 따옴표 포함하는 다른 방법: </vt:lpstr>
      <vt:lpstr>문자열 안에서 줄 바꾸기 (＼n) </vt:lpstr>
      <vt:lpstr>문자열 다루기 </vt:lpstr>
      <vt:lpstr>문자열 다루기:  인덱싱 &amp; 슬라이싱 (1)</vt:lpstr>
      <vt:lpstr>문자열 다루기:  인덱싱 &amp; 슬라이싱 (1)</vt:lpstr>
      <vt:lpstr>문자열 다루기:  인덱싱 &amp; 슬라이싱 (2)</vt:lpstr>
      <vt:lpstr>문자열 다루기:  인덱싱 &amp; 슬라이싱 (3)</vt:lpstr>
      <vt:lpstr>문자열 다루기:  인덱싱 &amp; 슬라이싱 (4)</vt:lpstr>
      <vt:lpstr>문자열 다루기:  인덱싱 &amp; 슬라이싱 (5)</vt:lpstr>
      <vt:lpstr>문자열 다루기:  인덱싱 &amp; 슬라이싱 (5)</vt:lpstr>
      <vt:lpstr>문자열 다루기:  인덱싱 &amp; 슬라이싱 (5)</vt:lpstr>
      <vt:lpstr>문자열 메소드:  문자열 치환 (.replace)</vt:lpstr>
      <vt:lpstr>문자열 메소드:   문자열 분리 (.split)</vt:lpstr>
      <vt:lpstr>문자열 메소드:   문자열 분리 (.split)</vt:lpstr>
      <vt:lpstr>문자열 메소드:  문자열 치환 (.replace)</vt:lpstr>
      <vt:lpstr>문자열 포맷팅</vt:lpstr>
      <vt:lpstr>문자열 포맷팅 (float 처리) </vt:lpstr>
      <vt:lpstr>문자열 더하기</vt:lpstr>
      <vt:lpstr>문자열 더하기:   앞으로 다룰 해양데이터</vt:lpstr>
      <vt:lpstr>문자열 더하기:   앞으로 다룰 해양데이터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317</cp:revision>
  <dcterms:created xsi:type="dcterms:W3CDTF">2020-03-02T03:00:47Z</dcterms:created>
  <dcterms:modified xsi:type="dcterms:W3CDTF">2020-09-09T04:34:07Z</dcterms:modified>
</cp:coreProperties>
</file>