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39" r:id="rId3"/>
    <p:sldId id="330" r:id="rId4"/>
    <p:sldId id="340" r:id="rId5"/>
    <p:sldId id="333" r:id="rId6"/>
    <p:sldId id="332" r:id="rId7"/>
    <p:sldId id="334" r:id="rId8"/>
    <p:sldId id="335" r:id="rId9"/>
    <p:sldId id="336" r:id="rId10"/>
    <p:sldId id="341" r:id="rId11"/>
    <p:sldId id="342" r:id="rId12"/>
    <p:sldId id="355" r:id="rId13"/>
    <p:sldId id="343" r:id="rId14"/>
    <p:sldId id="347" r:id="rId15"/>
    <p:sldId id="352" r:id="rId16"/>
    <p:sldId id="351" r:id="rId17"/>
    <p:sldId id="353" r:id="rId18"/>
    <p:sldId id="354" r:id="rId19"/>
    <p:sldId id="356" r:id="rId20"/>
    <p:sldId id="35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01A2D-9572-4CBF-9CE1-8298A44D55E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50874-B540-4538-9EAF-A79581001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2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6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7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7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2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8B4B-1288-4F89-860C-A8F2AB97DF8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7725" y="264408"/>
            <a:ext cx="9144000" cy="16547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해양데이터 분석 실습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2800" b="1" dirty="0"/>
              <a:t>9</a:t>
            </a:r>
            <a:r>
              <a:rPr lang="ko-KR" altLang="en-US" sz="2800" b="1" dirty="0"/>
              <a:t>월 </a:t>
            </a:r>
            <a:r>
              <a:rPr lang="en-US" altLang="ko-KR" sz="2800" b="1" dirty="0"/>
              <a:t>10</a:t>
            </a:r>
            <a:r>
              <a:rPr lang="ko-KR" altLang="en-US" sz="2800" b="1" dirty="0"/>
              <a:t>일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수요일</a:t>
            </a:r>
            <a:r>
              <a:rPr lang="en-US" altLang="ko-KR" sz="2800" b="1" dirty="0"/>
              <a:t>) </a:t>
            </a:r>
            <a:r>
              <a:rPr lang="ko-KR" altLang="en-US" sz="2800" b="1" dirty="0"/>
              <a:t>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9644" y="2336800"/>
            <a:ext cx="9144000" cy="401320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ko-KR" altLang="en-US" sz="2200" b="1" u="sng" dirty="0"/>
              <a:t>문자열</a:t>
            </a:r>
            <a:endParaRPr lang="en-US" altLang="ko-KR" sz="2200" b="1" u="sng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2.1 </a:t>
            </a:r>
            <a:r>
              <a:rPr lang="ko-KR" altLang="en-US" sz="1800" dirty="0"/>
              <a:t>문자열 기초</a:t>
            </a:r>
            <a:r>
              <a:rPr lang="en-US" altLang="ko-KR" sz="18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/>
              <a:t>2.2 </a:t>
            </a:r>
            <a:r>
              <a:rPr lang="ko-KR" altLang="en-US" sz="1800" b="1" dirty="0"/>
              <a:t>문자열 인덱싱 </a:t>
            </a:r>
            <a:r>
              <a:rPr lang="en-US" altLang="ko-KR" sz="1800" b="1" dirty="0"/>
              <a:t>/ </a:t>
            </a:r>
            <a:r>
              <a:rPr lang="ko-KR" altLang="en-US" sz="1800" b="1" dirty="0" err="1"/>
              <a:t>슬라이싱</a:t>
            </a:r>
            <a:endParaRPr lang="ko-KR" altLang="en-US" sz="1800" b="1" dirty="0"/>
          </a:p>
          <a:p>
            <a:pPr>
              <a:lnSpc>
                <a:spcPct val="150000"/>
              </a:lnSpc>
            </a:pPr>
            <a:r>
              <a:rPr lang="en-US" altLang="ko-KR" sz="1800" b="1" dirty="0"/>
              <a:t>2.3 </a:t>
            </a:r>
            <a:r>
              <a:rPr lang="ko-KR" altLang="en-US" sz="1800" b="1" dirty="0"/>
              <a:t>문자열 </a:t>
            </a:r>
            <a:r>
              <a:rPr lang="ko-KR" altLang="en-US" sz="1800" b="1" dirty="0" err="1"/>
              <a:t>메소드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/ </a:t>
            </a:r>
            <a:r>
              <a:rPr lang="ko-KR" altLang="en-US" sz="1800" b="1" dirty="0" err="1"/>
              <a:t>포맷팅</a:t>
            </a:r>
            <a:endParaRPr lang="en-US" altLang="ko-KR" sz="1800" b="1" dirty="0"/>
          </a:p>
          <a:p>
            <a:pPr>
              <a:lnSpc>
                <a:spcPct val="150000"/>
              </a:lnSpc>
            </a:pPr>
            <a:r>
              <a:rPr lang="en-US" altLang="ko-KR" sz="2200" b="1" dirty="0"/>
              <a:t>2.4 </a:t>
            </a:r>
            <a:r>
              <a:rPr lang="ko-KR" altLang="en-US" sz="2200" b="1" dirty="0"/>
              <a:t>문자열 더하기</a:t>
            </a:r>
            <a:endParaRPr lang="en-US" altLang="ko-KR" sz="2200" b="1" dirty="0"/>
          </a:p>
          <a:p>
            <a:pPr marL="457200" indent="-457200">
              <a:buAutoNum type="arabicPeriod" startAt="2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184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/>
              <a:t>문자열 </a:t>
            </a:r>
            <a:r>
              <a:rPr lang="ko-KR" altLang="en-US" sz="3200" u="sng" dirty="0" err="1"/>
              <a:t>메소드</a:t>
            </a:r>
            <a:r>
              <a:rPr lang="en-US" altLang="ko-KR" sz="3200" u="sng" dirty="0"/>
              <a:t>:  </a:t>
            </a:r>
            <a:r>
              <a:rPr lang="ko-KR" altLang="en-US" sz="3200" b="1" u="sng" dirty="0"/>
              <a:t>문자열 치환 </a:t>
            </a:r>
            <a:r>
              <a:rPr lang="en-US" altLang="ko-KR" sz="3200" b="1" u="sng" dirty="0"/>
              <a:t>(.replace)</a:t>
            </a:r>
            <a:endParaRPr lang="ko-KR" altLang="en-US" sz="30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635000" y="1597152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5000" y="1449668"/>
            <a:ext cx="10515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파이썬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문자열에서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replace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메서드를 사용하면 문자열을 일부를 치환할 수 있음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문자열은 수정할 수 없는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자료형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이므로 기존 문자열은 그대로 두고 치환된 새로운 문자열이 리턴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phone = “031-400-5538”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phone1 = </a:t>
            </a: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phone.replace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(“-”, “ “)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031 400 5538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phone1 = </a:t>
            </a: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phone.replace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(“-”, ““)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0314005538</a:t>
            </a:r>
          </a:p>
        </p:txBody>
      </p:sp>
    </p:spTree>
    <p:extLst>
      <p:ext uri="{BB962C8B-B14F-4D97-AF65-F5344CB8AC3E}">
        <p14:creationId xmlns:p14="http://schemas.microsoft.com/office/powerpoint/2010/main" val="96562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7847" y="182463"/>
            <a:ext cx="10252825" cy="798439"/>
          </a:xfrm>
        </p:spPr>
        <p:txBody>
          <a:bodyPr>
            <a:normAutofit/>
          </a:bodyPr>
          <a:lstStyle/>
          <a:p>
            <a:r>
              <a:rPr lang="ko-KR" altLang="en-US" sz="3200" u="sng" dirty="0"/>
              <a:t>문자열 </a:t>
            </a:r>
            <a:r>
              <a:rPr lang="ko-KR" altLang="en-US" sz="3200" u="sng" dirty="0" err="1"/>
              <a:t>메소드</a:t>
            </a:r>
            <a:r>
              <a:rPr lang="en-US" altLang="ko-KR" sz="3200" u="sng" dirty="0"/>
              <a:t>:   </a:t>
            </a:r>
            <a:r>
              <a:rPr lang="ko-KR" altLang="en-US" sz="3200" b="1" u="sng" dirty="0"/>
              <a:t>문자열 분리 </a:t>
            </a:r>
            <a:r>
              <a:rPr lang="en-US" altLang="ko-KR" sz="3200" b="1" u="sng" dirty="0"/>
              <a:t>(.split)</a:t>
            </a:r>
            <a:endParaRPr lang="ko-KR" altLang="en-US" sz="30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635000" y="1597152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52137" y="1383166"/>
            <a:ext cx="10252825" cy="4503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예제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문자열로 표현된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url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기준으로 분리합니다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</a:t>
            </a: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url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 = “http://hanyang.kr”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</a:t>
            </a: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url_split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url.split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(“.”)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</a:t>
            </a: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url_split</a:t>
            </a:r>
            <a:endParaRPr kumimoji="0" lang="en-US" altLang="ko-KR" sz="20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['http://hanyang', '</a:t>
            </a: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kr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']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print( </a:t>
            </a: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url_split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[-1] )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kr</a:t>
            </a:r>
            <a:endParaRPr kumimoji="0" lang="en-US" altLang="ko-KR" sz="20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851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7847" y="182463"/>
            <a:ext cx="10252825" cy="798439"/>
          </a:xfrm>
        </p:spPr>
        <p:txBody>
          <a:bodyPr>
            <a:normAutofit/>
          </a:bodyPr>
          <a:lstStyle/>
          <a:p>
            <a:r>
              <a:rPr lang="ko-KR" altLang="en-US" sz="3200" u="sng" dirty="0"/>
              <a:t>문자열 </a:t>
            </a:r>
            <a:r>
              <a:rPr lang="ko-KR" altLang="en-US" sz="3200" u="sng" dirty="0" err="1"/>
              <a:t>메소드</a:t>
            </a:r>
            <a:r>
              <a:rPr lang="en-US" altLang="ko-KR" sz="3200" u="sng" dirty="0"/>
              <a:t>:   </a:t>
            </a:r>
            <a:r>
              <a:rPr lang="ko-KR" altLang="en-US" sz="3200" b="1" u="sng" dirty="0"/>
              <a:t>문자열 분리 </a:t>
            </a:r>
            <a:r>
              <a:rPr lang="en-US" altLang="ko-KR" sz="3200" b="1" u="sng" dirty="0"/>
              <a:t>(.split)</a:t>
            </a:r>
            <a:endParaRPr lang="ko-KR" altLang="en-US" sz="3000" b="1" u="sng" dirty="0"/>
          </a:p>
        </p:txBody>
      </p:sp>
      <p:sp>
        <p:nvSpPr>
          <p:cNvPr id="3" name="직사각형 2"/>
          <p:cNvSpPr/>
          <p:nvPr/>
        </p:nvSpPr>
        <p:spPr>
          <a:xfrm>
            <a:off x="1017847" y="1737507"/>
            <a:ext cx="4283364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</a:t>
            </a: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url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 = “http://hanyang.kr”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</a:t>
            </a: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url_split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url.split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(“.”)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</a:t>
            </a: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url_split</a:t>
            </a:r>
            <a:endParaRPr kumimoji="0" lang="en-US" altLang="ko-KR" sz="20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['http://hanyang', '</a:t>
            </a: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kr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']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print( </a:t>
            </a: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url_split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[-1] )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kr</a:t>
            </a:r>
            <a:endParaRPr kumimoji="0" lang="en-US" altLang="ko-KR" sz="20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98354" y="1629019"/>
            <a:ext cx="4896954" cy="4826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</a:t>
            </a: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url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 = “http://hanyang.kr”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 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print( </a:t>
            </a:r>
            <a:r>
              <a:rPr lang="en-US" altLang="ko-KR" sz="2000" b="1" kern="1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u</a:t>
            </a: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rl.split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(“.”)</a:t>
            </a:r>
            <a:r>
              <a:rPr kumimoji="0" lang="en-US" altLang="ko-KR" sz="2000" b="1" i="0" u="none" strike="noStrike" kern="1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 )</a:t>
            </a:r>
            <a:endParaRPr kumimoji="0" lang="en-US" altLang="ko-KR" sz="20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['http://hanyang', '</a:t>
            </a: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kr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']</a:t>
            </a:r>
          </a:p>
          <a:p>
            <a:pPr lvl="0" indent="127000" algn="just">
              <a:lnSpc>
                <a:spcPct val="150000"/>
              </a:lnSpc>
              <a:spcAft>
                <a:spcPts val="800"/>
              </a:spcAft>
              <a:defRPr/>
            </a:pPr>
            <a:endParaRPr kumimoji="0" lang="en-US" altLang="ko-KR" sz="22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indent="127000" algn="just">
              <a:lnSpc>
                <a:spcPct val="150000"/>
              </a:lnSpc>
              <a:spcAft>
                <a:spcPts val="800"/>
              </a:spcAft>
              <a:defRPr/>
            </a:pPr>
            <a:r>
              <a:rPr kumimoji="0" lang="en-US" altLang="ko-KR" sz="23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</a:t>
            </a:r>
            <a:r>
              <a:rPr lang="en-US" altLang="ko-KR" sz="23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print( </a:t>
            </a:r>
            <a:r>
              <a:rPr lang="en-US" altLang="ko-KR" sz="2300" b="1" kern="1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url.split</a:t>
            </a:r>
            <a:r>
              <a:rPr lang="en-US" altLang="ko-KR" sz="23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(“.”)[-1] )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Kr</a:t>
            </a:r>
          </a:p>
          <a:p>
            <a:pPr lvl="0" indent="127000"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en-US" altLang="ko-KR" sz="23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&gt;&gt; </a:t>
            </a:r>
            <a:r>
              <a:rPr lang="en-US" altLang="ko-KR" sz="23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print( </a:t>
            </a:r>
            <a:r>
              <a:rPr lang="en-US" altLang="ko-KR" sz="2300" b="1" kern="1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url.split</a:t>
            </a:r>
            <a:r>
              <a:rPr lang="en-US" altLang="ko-KR" sz="23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(“.”)[0] )</a:t>
            </a:r>
          </a:p>
          <a:p>
            <a:pPr lvl="0" indent="127000"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en-US" altLang="ko-KR" sz="23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http://hanyang</a:t>
            </a:r>
          </a:p>
        </p:txBody>
      </p:sp>
    </p:spTree>
    <p:extLst>
      <p:ext uri="{BB962C8B-B14F-4D97-AF65-F5344CB8AC3E}">
        <p14:creationId xmlns:p14="http://schemas.microsoft.com/office/powerpoint/2010/main" val="902139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/>
              <a:t>문자열 </a:t>
            </a:r>
            <a:r>
              <a:rPr lang="ko-KR" altLang="en-US" sz="3200" u="sng" dirty="0" err="1"/>
              <a:t>메소드</a:t>
            </a:r>
            <a:r>
              <a:rPr lang="en-US" altLang="ko-KR" sz="3200" u="sng" dirty="0"/>
              <a:t>:  </a:t>
            </a:r>
            <a:r>
              <a:rPr lang="ko-KR" altLang="en-US" sz="3200" b="1" u="sng" dirty="0"/>
              <a:t>문자열 치환 </a:t>
            </a:r>
            <a:r>
              <a:rPr lang="en-US" altLang="ko-KR" sz="3200" b="1" u="sng" dirty="0"/>
              <a:t>(.replace)</a:t>
            </a:r>
            <a:endParaRPr lang="ko-KR" altLang="en-US" sz="30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635000" y="1597152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5000" y="1449668"/>
            <a:ext cx="10515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파이썬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문자열에서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replace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메서드를 사용하면 문자열을 일부를 치환할 수 있음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문자열은 수정할 수 없는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자료형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이므로 기존 문자열은 그대로 두고 치환된 새로운 문자열이 리턴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phone = “031-400-5538”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phone1 = </a:t>
            </a: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phone.replace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(“-”, “ “)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031 400 5538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phone1 = </a:t>
            </a: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phone.replace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(“-”, ““)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0314005538</a:t>
            </a:r>
          </a:p>
        </p:txBody>
      </p:sp>
    </p:spTree>
    <p:extLst>
      <p:ext uri="{BB962C8B-B14F-4D97-AF65-F5344CB8AC3E}">
        <p14:creationId xmlns:p14="http://schemas.microsoft.com/office/powerpoint/2010/main" val="865240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/>
              <a:t>문자열 </a:t>
            </a:r>
            <a:r>
              <a:rPr lang="ko-KR" altLang="en-US" sz="3200" u="sng" dirty="0" err="1"/>
              <a:t>포맷팅</a:t>
            </a:r>
            <a:endParaRPr lang="ko-KR" altLang="en-US" sz="3000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552450" y="1606195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8200" y="1346922"/>
            <a:ext cx="9943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문자열 </a:t>
            </a:r>
            <a:r>
              <a:rPr lang="ko-KR" altLang="en-US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포맷팅을</a:t>
            </a:r>
            <a:r>
              <a:rPr lang="ko-KR" altLang="en-US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이용하면</a:t>
            </a:r>
            <a:r>
              <a:rPr lang="en-US" altLang="ko-KR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문자열 안에 여러 정보를 효율적으로 넣을 수 있다</a:t>
            </a:r>
            <a:r>
              <a:rPr lang="en-US" altLang="ko-KR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‘%’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뒤에 포맷코드를 넣고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 뒤에 변수를 넣는 방법을</a:t>
            </a:r>
            <a:r>
              <a:rPr kumimoji="0" lang="en-US" altLang="ko-K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소개하겠다</a:t>
            </a:r>
            <a:r>
              <a:rPr kumimoji="0" lang="en-US" altLang="ko-K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116945" y="2771547"/>
            <a:ext cx="6762059" cy="670171"/>
            <a:chOff x="0" y="0"/>
            <a:chExt cx="4051300" cy="352425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3600" cy="3524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3" name="오른쪽 화살표 32"/>
            <p:cNvSpPr/>
            <p:nvPr/>
          </p:nvSpPr>
          <p:spPr>
            <a:xfrm>
              <a:off x="2457450" y="127000"/>
              <a:ext cx="314325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9750" y="127000"/>
              <a:ext cx="971550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4" name="그룹 23"/>
          <p:cNvGrpSpPr/>
          <p:nvPr/>
        </p:nvGrpSpPr>
        <p:grpSpPr>
          <a:xfrm>
            <a:off x="1122957" y="3788944"/>
            <a:ext cx="6698465" cy="633945"/>
            <a:chOff x="0" y="0"/>
            <a:chExt cx="4013200" cy="333375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00250" cy="3333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1650" y="139700"/>
              <a:ext cx="971550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1" name="오른쪽 화살표 30"/>
            <p:cNvSpPr/>
            <p:nvPr/>
          </p:nvSpPr>
          <p:spPr>
            <a:xfrm>
              <a:off x="2457450" y="82550"/>
              <a:ext cx="314325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16945" y="4770115"/>
            <a:ext cx="7027029" cy="923748"/>
            <a:chOff x="0" y="0"/>
            <a:chExt cx="4210050" cy="48577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495550" cy="4857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7" name="오른쪽 화살표 26"/>
            <p:cNvSpPr/>
            <p:nvPr/>
          </p:nvSpPr>
          <p:spPr>
            <a:xfrm>
              <a:off x="2654300" y="139700"/>
              <a:ext cx="314325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8500" y="171450"/>
              <a:ext cx="971550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1287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/>
              <a:t>문자열 </a:t>
            </a:r>
            <a:r>
              <a:rPr lang="ko-KR" altLang="en-US" sz="3200" u="sng" dirty="0" err="1"/>
              <a:t>포맷팅</a:t>
            </a:r>
            <a:r>
              <a:rPr lang="ko-KR" altLang="en-US" sz="3200" u="sng" dirty="0"/>
              <a:t> </a:t>
            </a:r>
            <a:r>
              <a:rPr lang="en-US" altLang="ko-KR" sz="3200" u="sng" dirty="0"/>
              <a:t>(float </a:t>
            </a:r>
            <a:r>
              <a:rPr lang="ko-KR" altLang="en-US" sz="3200" u="sng" dirty="0"/>
              <a:t>처리</a:t>
            </a:r>
            <a:r>
              <a:rPr lang="en-US" altLang="ko-KR" sz="3200" u="sng" dirty="0"/>
              <a:t>) </a:t>
            </a:r>
            <a:endParaRPr lang="ko-KR" altLang="en-US" sz="3000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552450" y="1606195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1609" y="1421529"/>
            <a:ext cx="9943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prstClr val="black"/>
                </a:solidFill>
              </a:rPr>
              <a:t>실제 데이터를 분석하는데 있어서 </a:t>
            </a:r>
            <a:r>
              <a:rPr lang="en-US" altLang="ko-KR" dirty="0">
                <a:solidFill>
                  <a:prstClr val="black"/>
                </a:solidFill>
              </a:rPr>
              <a:t>float </a:t>
            </a:r>
            <a:r>
              <a:rPr lang="ko-KR" altLang="en-US" dirty="0">
                <a:solidFill>
                  <a:prstClr val="black"/>
                </a:solidFill>
              </a:rPr>
              <a:t>형태를 제일 많이 사용한다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lvl="0"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float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포맷은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%f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이며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float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은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실수를 의미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 %.1f  =&gt;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소수점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1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자리까지 출력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09" y="2951018"/>
            <a:ext cx="10363200" cy="17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23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7300" y="365125"/>
            <a:ext cx="8826500" cy="739775"/>
          </a:xfrm>
        </p:spPr>
        <p:txBody>
          <a:bodyPr>
            <a:normAutofit/>
          </a:bodyPr>
          <a:lstStyle/>
          <a:p>
            <a:r>
              <a:rPr lang="ko-KR" altLang="en-US" sz="3200" b="1" u="sng" dirty="0"/>
              <a:t>문자열 더하기</a:t>
            </a:r>
            <a:endParaRPr lang="ko-KR" altLang="en-US" sz="30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552450" y="1606195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09816" y="1406140"/>
            <a:ext cx="9943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해양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기후데이터</a:t>
            </a:r>
            <a:r>
              <a:rPr lang="ko-KR" altLang="en-US" sz="2000" b="1" noProof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처리에서 많이 쓰이는 실전적인 방법이다</a:t>
            </a:r>
            <a:r>
              <a:rPr lang="en-US" altLang="ko-KR" sz="2000" b="1" noProof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961983"/>
            <a:ext cx="7302512" cy="20332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66" y="4340841"/>
            <a:ext cx="8126667" cy="184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71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194670"/>
            <a:ext cx="10198100" cy="739775"/>
          </a:xfrm>
        </p:spPr>
        <p:txBody>
          <a:bodyPr>
            <a:normAutofit/>
          </a:bodyPr>
          <a:lstStyle/>
          <a:p>
            <a:r>
              <a:rPr lang="ko-KR" altLang="en-US" sz="3200" b="1" u="sng" dirty="0"/>
              <a:t>문자열 더하기</a:t>
            </a:r>
            <a:r>
              <a:rPr lang="en-US" altLang="ko-KR" sz="3200" b="1" u="sng" dirty="0"/>
              <a:t>:   </a:t>
            </a:r>
            <a:r>
              <a:rPr lang="ko-KR" altLang="en-US" sz="3200" u="sng" dirty="0"/>
              <a:t>앞으로 다룰 </a:t>
            </a:r>
            <a:r>
              <a:rPr lang="ko-KR" altLang="en-US" sz="3200" u="sng" dirty="0" err="1"/>
              <a:t>해양데이터</a:t>
            </a:r>
            <a:endParaRPr lang="ko-KR" altLang="en-US" sz="3000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552450" y="1606195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54200" y="1404953"/>
            <a:ext cx="3149600" cy="5122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2400" dirty="0"/>
              <a:t>LHF.197901.nc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LHF.197902.nc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LHF.197903.nc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LHF.197904.nc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……………………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…………………..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LHF.201908.nc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LHF.201909.nc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LHF.201910.nc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LHF.201911.nc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LHF.201912.nc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52719" y="3015734"/>
            <a:ext cx="5691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+mn-ea"/>
              </a:rPr>
              <a:t>&gt;&gt; filename = ‘</a:t>
            </a:r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LHF.</a:t>
            </a:r>
            <a:r>
              <a:rPr lang="en-US" altLang="ko-KR" sz="2400" dirty="0">
                <a:latin typeface="+mn-ea"/>
              </a:rPr>
              <a:t>’+</a:t>
            </a:r>
            <a:r>
              <a:rPr lang="en-US" altLang="ko-KR" sz="2400" dirty="0" err="1">
                <a:latin typeface="+mn-ea"/>
              </a:rPr>
              <a:t>year+month</a:t>
            </a:r>
            <a:r>
              <a:rPr lang="en-US" altLang="ko-KR" sz="2400" dirty="0">
                <a:latin typeface="+mn-ea"/>
              </a:rPr>
              <a:t>+’</a:t>
            </a:r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ko-KR" sz="2400" dirty="0" err="1">
                <a:solidFill>
                  <a:srgbClr val="FF0000"/>
                </a:solidFill>
                <a:latin typeface="+mn-ea"/>
              </a:rPr>
              <a:t>nc</a:t>
            </a:r>
            <a:r>
              <a:rPr lang="en-US" altLang="ko-KR" sz="2400" dirty="0">
                <a:latin typeface="+mn-ea"/>
              </a:rPr>
              <a:t>’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5192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194670"/>
            <a:ext cx="10198100" cy="739775"/>
          </a:xfrm>
        </p:spPr>
        <p:txBody>
          <a:bodyPr>
            <a:normAutofit/>
          </a:bodyPr>
          <a:lstStyle/>
          <a:p>
            <a:r>
              <a:rPr lang="ko-KR" altLang="en-US" sz="3200" b="1" u="sng" dirty="0"/>
              <a:t>문자열 더하기</a:t>
            </a:r>
            <a:r>
              <a:rPr lang="en-US" altLang="ko-KR" sz="3200" b="1" u="sng" dirty="0"/>
              <a:t>:   </a:t>
            </a:r>
            <a:r>
              <a:rPr lang="ko-KR" altLang="en-US" sz="3200" u="sng" dirty="0"/>
              <a:t>앞으로 다룰 </a:t>
            </a:r>
            <a:r>
              <a:rPr lang="ko-KR" altLang="en-US" sz="3200" u="sng" dirty="0" err="1"/>
              <a:t>해양데이터</a:t>
            </a:r>
            <a:endParaRPr lang="ko-KR" altLang="en-US" sz="3000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552450" y="1606195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54200" y="1404953"/>
            <a:ext cx="3149600" cy="5122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2400" dirty="0"/>
              <a:t>LHF.197901.nc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LHF.197902.nc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LHF.197903.nc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LHF.197904.nc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……………………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…………………..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LHF.201908.nc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LHF.201909.nc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LHF.201910.nc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LHF.201911.nc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LHF.201912.nc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003800" y="2683225"/>
            <a:ext cx="493962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for</a:t>
            </a:r>
            <a:r>
              <a:rPr lang="en-US" altLang="ko-KR" sz="2400" dirty="0">
                <a:latin typeface="+mn-ea"/>
              </a:rPr>
              <a:t> year </a:t>
            </a:r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in</a:t>
            </a: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>
                <a:solidFill>
                  <a:srgbClr val="7030A0"/>
                </a:solidFill>
                <a:latin typeface="+mn-ea"/>
              </a:rPr>
              <a:t>range</a:t>
            </a:r>
            <a:r>
              <a:rPr lang="en-US" altLang="ko-KR" sz="2400" dirty="0">
                <a:latin typeface="+mn-ea"/>
              </a:rPr>
              <a:t> (1979, 2019):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n-ea"/>
              </a:rPr>
              <a:t>	filename = ‘</a:t>
            </a:r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LHF.</a:t>
            </a:r>
            <a:r>
              <a:rPr lang="en-US" altLang="ko-KR" sz="2400" dirty="0">
                <a:latin typeface="+mn-ea"/>
              </a:rPr>
              <a:t>’+year+’</a:t>
            </a:r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ko-KR" sz="2400" dirty="0" err="1">
                <a:solidFill>
                  <a:srgbClr val="FF0000"/>
                </a:solidFill>
                <a:latin typeface="+mn-ea"/>
              </a:rPr>
              <a:t>nc</a:t>
            </a:r>
            <a:r>
              <a:rPr lang="en-US" altLang="ko-KR" sz="2400" dirty="0">
                <a:latin typeface="+mn-ea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n-ea"/>
              </a:rPr>
              <a:t>print(filename)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3204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194670"/>
            <a:ext cx="10198100" cy="739775"/>
          </a:xfrm>
        </p:spPr>
        <p:txBody>
          <a:bodyPr>
            <a:normAutofit/>
          </a:bodyPr>
          <a:lstStyle/>
          <a:p>
            <a:r>
              <a:rPr lang="ko-KR" altLang="en-US" sz="3200" b="1" u="sng" dirty="0"/>
              <a:t>문자열 더하기</a:t>
            </a:r>
            <a:r>
              <a:rPr lang="en-US" altLang="ko-KR" sz="3200" b="1" u="sng" dirty="0"/>
              <a:t>:   </a:t>
            </a:r>
            <a:r>
              <a:rPr lang="ko-KR" altLang="en-US" sz="3200" u="sng" dirty="0"/>
              <a:t>앞으로 다룰 </a:t>
            </a:r>
            <a:r>
              <a:rPr lang="ko-KR" altLang="en-US" sz="3200" u="sng" dirty="0" err="1"/>
              <a:t>해양데이터</a:t>
            </a:r>
            <a:endParaRPr lang="ko-KR" altLang="en-US" sz="3000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552450" y="1606195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8706" y="1404953"/>
            <a:ext cx="2360448" cy="5122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2400" dirty="0"/>
              <a:t>LHF.197901.nc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LHF.197902.nc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LHF.197903.nc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LHF.197904.nc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……………………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…………………..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LHF.201908.nc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LHF.201909.nc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LHF.201910.nc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LHF.201911.nc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LHF.201912.nc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825410" y="2420465"/>
            <a:ext cx="72131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for</a:t>
            </a:r>
            <a:r>
              <a:rPr lang="en-US" altLang="ko-KR" sz="2400" dirty="0">
                <a:latin typeface="+mn-ea"/>
              </a:rPr>
              <a:t> year </a:t>
            </a:r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in</a:t>
            </a: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>
                <a:solidFill>
                  <a:srgbClr val="7030A0"/>
                </a:solidFill>
                <a:latin typeface="+mn-ea"/>
              </a:rPr>
              <a:t>range</a:t>
            </a:r>
            <a:r>
              <a:rPr lang="en-US" altLang="ko-KR" sz="2400" dirty="0">
                <a:latin typeface="+mn-ea"/>
              </a:rPr>
              <a:t> (1979, 2019): </a:t>
            </a:r>
            <a:endParaRPr lang="en-US" altLang="ko-KR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	for</a:t>
            </a:r>
            <a:r>
              <a:rPr lang="en-US" altLang="ko-KR" sz="2400" dirty="0" smtClean="0">
                <a:latin typeface="+mn-ea"/>
              </a:rPr>
              <a:t> month </a:t>
            </a:r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in</a:t>
            </a: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>
                <a:solidFill>
                  <a:srgbClr val="7030A0"/>
                </a:solidFill>
                <a:latin typeface="+mn-ea"/>
              </a:rPr>
              <a:t>range</a:t>
            </a: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(</a:t>
            </a:r>
            <a:r>
              <a:rPr lang="en-US" altLang="ko-KR" sz="2400" dirty="0">
                <a:latin typeface="+mn-ea"/>
              </a:rPr>
              <a:t>1</a:t>
            </a:r>
            <a:r>
              <a:rPr lang="en-US" altLang="ko-KR" sz="2400" dirty="0" smtClean="0">
                <a:latin typeface="+mn-ea"/>
              </a:rPr>
              <a:t>, 12): 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n-ea"/>
              </a:rPr>
              <a:t>	</a:t>
            </a:r>
            <a:r>
              <a:rPr lang="en-US" altLang="ko-KR" sz="2400" dirty="0" smtClean="0">
                <a:latin typeface="+mn-ea"/>
              </a:rPr>
              <a:t>	filename </a:t>
            </a:r>
            <a:r>
              <a:rPr lang="en-US" altLang="ko-KR" sz="2400" dirty="0">
                <a:latin typeface="+mn-ea"/>
              </a:rPr>
              <a:t>= ‘</a:t>
            </a:r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LHF.</a:t>
            </a:r>
            <a:r>
              <a:rPr lang="en-US" altLang="ko-KR" sz="2400" dirty="0">
                <a:latin typeface="+mn-ea"/>
              </a:rPr>
              <a:t>’+</a:t>
            </a:r>
            <a:r>
              <a:rPr lang="en-US" altLang="ko-KR" sz="2400" dirty="0" err="1" smtClean="0">
                <a:latin typeface="+mn-ea"/>
              </a:rPr>
              <a:t>year+month</a:t>
            </a:r>
            <a:r>
              <a:rPr lang="en-US" altLang="ko-KR" sz="2400" dirty="0" smtClean="0">
                <a:latin typeface="+mn-ea"/>
              </a:rPr>
              <a:t>+’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ko-KR" sz="2400" dirty="0" err="1">
                <a:solidFill>
                  <a:srgbClr val="FF0000"/>
                </a:solidFill>
                <a:latin typeface="+mn-ea"/>
              </a:rPr>
              <a:t>nc</a:t>
            </a:r>
            <a:r>
              <a:rPr lang="en-US" altLang="ko-KR" sz="2400" dirty="0">
                <a:latin typeface="+mn-ea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+mn-ea"/>
              </a:rPr>
              <a:t>		print(filename</a:t>
            </a:r>
            <a:r>
              <a:rPr lang="en-US" altLang="ko-KR" sz="2400" dirty="0">
                <a:latin typeface="+mn-ea"/>
              </a:rPr>
              <a:t>)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446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/>
              <a:t>문자열 다루기</a:t>
            </a:r>
            <a:r>
              <a:rPr lang="en-US" altLang="ko-KR" sz="3200" u="sng" dirty="0"/>
              <a:t>:  </a:t>
            </a:r>
            <a:r>
              <a:rPr lang="ko-KR" altLang="en-US" sz="3200" b="1" u="sng" dirty="0"/>
              <a:t>인덱싱 </a:t>
            </a:r>
            <a:r>
              <a:rPr lang="en-US" altLang="ko-KR" sz="3200" b="1" u="sng" dirty="0"/>
              <a:t>&amp; </a:t>
            </a:r>
            <a:r>
              <a:rPr lang="ko-KR" altLang="en-US" sz="3200" b="1" u="sng" dirty="0" err="1"/>
              <a:t>슬라이싱</a:t>
            </a:r>
            <a:r>
              <a:rPr lang="ko-KR" altLang="en-US" sz="3200" b="1" u="sng" dirty="0"/>
              <a:t> </a:t>
            </a:r>
            <a:r>
              <a:rPr lang="en-US" altLang="ko-KR" sz="3200" b="1" u="sng" dirty="0"/>
              <a:t>(1)</a:t>
            </a:r>
            <a:endParaRPr lang="ko-KR" altLang="en-US" sz="30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635000" y="1597152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8200" y="1597152"/>
            <a:ext cx="10515600" cy="4503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문자열에서 한 글자를 가져오는 것을 인덱싱이라고 부름</a:t>
            </a:r>
            <a:r>
              <a:rPr lang="en-US" altLang="ko-KR" sz="2000" dirty="0"/>
              <a:t>. 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인덱싱은 </a:t>
            </a:r>
            <a:r>
              <a:rPr lang="en-US" altLang="ko-KR" sz="2000" dirty="0"/>
              <a:t>0</a:t>
            </a:r>
            <a:r>
              <a:rPr lang="ko-KR" altLang="en-US" sz="2000" dirty="0"/>
              <a:t>부터 시작</a:t>
            </a:r>
            <a:r>
              <a:rPr lang="en-US" altLang="ko-KR" sz="2000" dirty="0"/>
              <a:t>.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endParaRPr lang="en-US" altLang="ko-KR" sz="2000" dirty="0"/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&gt;&gt; movie = “Ocean’s Eleven”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&gt;&gt; print(movie[0])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O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&gt;&gt; print(movie[5])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639428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194670"/>
            <a:ext cx="10198100" cy="739775"/>
          </a:xfrm>
        </p:spPr>
        <p:txBody>
          <a:bodyPr>
            <a:normAutofit/>
          </a:bodyPr>
          <a:lstStyle/>
          <a:p>
            <a:r>
              <a:rPr lang="ko-KR" altLang="en-US" sz="3200" b="1" u="sng" dirty="0"/>
              <a:t>문자열 더하기</a:t>
            </a:r>
            <a:r>
              <a:rPr lang="en-US" altLang="ko-KR" sz="3200" b="1" u="sng" dirty="0"/>
              <a:t>:   </a:t>
            </a:r>
            <a:r>
              <a:rPr lang="ko-KR" altLang="en-US" sz="3200" u="sng" dirty="0"/>
              <a:t>앞으로 다룰 </a:t>
            </a:r>
            <a:r>
              <a:rPr lang="ko-KR" altLang="en-US" sz="3200" u="sng" dirty="0" err="1"/>
              <a:t>해양데이터</a:t>
            </a:r>
            <a:endParaRPr lang="ko-KR" altLang="en-US" sz="3000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552450" y="1606195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8706" y="1404953"/>
            <a:ext cx="2360448" cy="5122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2400" dirty="0"/>
              <a:t>LHF.197901.nc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LHF.197902.nc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LHF.197903.nc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LHF.197904.nc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……………………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…………………..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LHF.201908.nc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LHF.201909.nc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LHF.201910.nc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LHF.201911.nc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LHF.201912.nc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99640" y="2462507"/>
            <a:ext cx="80614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for</a:t>
            </a:r>
            <a:r>
              <a:rPr lang="en-US" altLang="ko-KR" sz="2400" dirty="0">
                <a:latin typeface="+mn-ea"/>
              </a:rPr>
              <a:t> year </a:t>
            </a:r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in</a:t>
            </a: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>
                <a:solidFill>
                  <a:srgbClr val="7030A0"/>
                </a:solidFill>
                <a:latin typeface="+mn-ea"/>
              </a:rPr>
              <a:t>range</a:t>
            </a:r>
            <a:r>
              <a:rPr lang="en-US" altLang="ko-KR" sz="2400" dirty="0">
                <a:latin typeface="+mn-ea"/>
              </a:rPr>
              <a:t> (1979, 2019): </a:t>
            </a:r>
            <a:endParaRPr lang="en-US" altLang="ko-KR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	for</a:t>
            </a:r>
            <a:r>
              <a:rPr lang="en-US" altLang="ko-KR" sz="2400" dirty="0" smtClean="0">
                <a:latin typeface="+mn-ea"/>
              </a:rPr>
              <a:t> month </a:t>
            </a:r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in</a:t>
            </a: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>
                <a:solidFill>
                  <a:srgbClr val="7030A0"/>
                </a:solidFill>
                <a:latin typeface="+mn-ea"/>
              </a:rPr>
              <a:t>range</a:t>
            </a: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(</a:t>
            </a:r>
            <a:r>
              <a:rPr lang="en-US" altLang="ko-KR" sz="2400" dirty="0">
                <a:latin typeface="+mn-ea"/>
              </a:rPr>
              <a:t>1</a:t>
            </a:r>
            <a:r>
              <a:rPr lang="en-US" altLang="ko-KR" sz="2400" dirty="0" smtClean="0">
                <a:latin typeface="+mn-ea"/>
              </a:rPr>
              <a:t>, 12): 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n-ea"/>
              </a:rPr>
              <a:t>	</a:t>
            </a:r>
            <a:r>
              <a:rPr lang="en-US" altLang="ko-KR" sz="2400" dirty="0" smtClean="0">
                <a:latin typeface="+mn-ea"/>
              </a:rPr>
              <a:t>	filename </a:t>
            </a:r>
            <a:r>
              <a:rPr lang="en-US" altLang="ko-KR" sz="2400" dirty="0">
                <a:latin typeface="+mn-ea"/>
              </a:rPr>
              <a:t>= ‘</a:t>
            </a:r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LHF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ko-KR" sz="2400" dirty="0" smtClean="0">
                <a:latin typeface="+mn-ea"/>
              </a:rPr>
              <a:t>’+</a:t>
            </a:r>
            <a:r>
              <a:rPr lang="en-US" altLang="ko-KR" sz="2400" dirty="0" err="1" smtClean="0">
                <a:latin typeface="+mn-ea"/>
              </a:rPr>
              <a:t>str</a:t>
            </a:r>
            <a:r>
              <a:rPr lang="en-US" altLang="ko-KR" sz="2400" dirty="0" smtClean="0">
                <a:latin typeface="+mn-ea"/>
              </a:rPr>
              <a:t>(year)+</a:t>
            </a:r>
            <a:r>
              <a:rPr lang="en-US" altLang="ko-KR" sz="2400" dirty="0" err="1" smtClean="0">
                <a:latin typeface="+mn-ea"/>
              </a:rPr>
              <a:t>str</a:t>
            </a:r>
            <a:r>
              <a:rPr lang="en-US" altLang="ko-KR" sz="2400" dirty="0" smtClean="0">
                <a:latin typeface="+mn-ea"/>
              </a:rPr>
              <a:t>(month)+’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ko-KR" sz="2400" dirty="0" err="1">
                <a:solidFill>
                  <a:srgbClr val="FF0000"/>
                </a:solidFill>
                <a:latin typeface="+mn-ea"/>
              </a:rPr>
              <a:t>nc</a:t>
            </a:r>
            <a:r>
              <a:rPr lang="en-US" altLang="ko-KR" sz="2400" dirty="0">
                <a:latin typeface="+mn-ea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+mn-ea"/>
              </a:rPr>
              <a:t>		print(filename</a:t>
            </a:r>
            <a:r>
              <a:rPr lang="en-US" altLang="ko-KR" sz="2400" dirty="0">
                <a:latin typeface="+mn-ea"/>
              </a:rPr>
              <a:t>)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028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/>
              <a:t>문자열 다루기</a:t>
            </a:r>
            <a:r>
              <a:rPr lang="en-US" altLang="ko-KR" sz="3200" u="sng" dirty="0"/>
              <a:t>:  </a:t>
            </a:r>
            <a:r>
              <a:rPr lang="ko-KR" altLang="en-US" sz="3200" b="1" u="sng" dirty="0"/>
              <a:t>인덱싱 </a:t>
            </a:r>
            <a:r>
              <a:rPr lang="en-US" altLang="ko-KR" sz="3200" b="1" u="sng" dirty="0"/>
              <a:t>&amp; </a:t>
            </a:r>
            <a:r>
              <a:rPr lang="ko-KR" altLang="en-US" sz="3200" b="1" u="sng" dirty="0" err="1"/>
              <a:t>슬라이싱</a:t>
            </a:r>
            <a:r>
              <a:rPr lang="ko-KR" altLang="en-US" sz="3200" b="1" u="sng" dirty="0"/>
              <a:t> </a:t>
            </a:r>
            <a:r>
              <a:rPr lang="en-US" altLang="ko-KR" sz="3200" b="1" u="sng" dirty="0"/>
              <a:t>(1)</a:t>
            </a:r>
            <a:endParaRPr lang="ko-KR" altLang="en-US" sz="30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635000" y="1597152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8200" y="1597152"/>
            <a:ext cx="10515600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문자열에서 한 글자를 가져오는 것을 인덱싱이라고 부름</a:t>
            </a:r>
            <a:r>
              <a:rPr lang="en-US" altLang="ko-KR" sz="2000" dirty="0"/>
              <a:t>. 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인덱싱은 </a:t>
            </a:r>
            <a:r>
              <a:rPr lang="en-US" altLang="ko-KR" sz="2000" dirty="0"/>
              <a:t>0</a:t>
            </a:r>
            <a:r>
              <a:rPr lang="ko-KR" altLang="en-US" sz="2000" dirty="0"/>
              <a:t>부터 시작</a:t>
            </a:r>
            <a:r>
              <a:rPr lang="en-US" altLang="ko-KR" sz="2000" dirty="0"/>
              <a:t>.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endParaRPr lang="en-US" altLang="ko-KR" sz="2000" dirty="0"/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&gt;&gt; movie = “Ocean’s Eleven”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&gt;&gt; print(movie[0], movie[5])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O ’</a:t>
            </a:r>
          </a:p>
        </p:txBody>
      </p:sp>
    </p:spTree>
    <p:extLst>
      <p:ext uri="{BB962C8B-B14F-4D97-AF65-F5344CB8AC3E}">
        <p14:creationId xmlns:p14="http://schemas.microsoft.com/office/powerpoint/2010/main" val="157789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/>
              <a:t>문자열 다루기</a:t>
            </a:r>
            <a:r>
              <a:rPr lang="en-US" altLang="ko-KR" sz="3200" u="sng" dirty="0"/>
              <a:t>:  </a:t>
            </a:r>
            <a:r>
              <a:rPr lang="ko-KR" altLang="en-US" sz="3200" b="1" u="sng" dirty="0"/>
              <a:t>인덱싱 </a:t>
            </a:r>
            <a:r>
              <a:rPr lang="en-US" altLang="ko-KR" sz="3200" b="1" u="sng" dirty="0"/>
              <a:t>&amp; </a:t>
            </a:r>
            <a:r>
              <a:rPr lang="ko-KR" altLang="en-US" sz="3200" b="1" u="sng" dirty="0" err="1"/>
              <a:t>슬라이싱</a:t>
            </a:r>
            <a:r>
              <a:rPr lang="ko-KR" altLang="en-US" sz="3200" b="1" u="sng" dirty="0"/>
              <a:t> </a:t>
            </a:r>
            <a:r>
              <a:rPr lang="en-US" altLang="ko-KR" sz="3200" b="1" u="sng" dirty="0"/>
              <a:t>(2)</a:t>
            </a:r>
            <a:endParaRPr lang="ko-KR" altLang="en-US" sz="30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635000" y="1597152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8200" y="1458415"/>
            <a:ext cx="10515600" cy="5068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문자열에서 한 글자를 가져오는 것을 인덱싱이라고 부름</a:t>
            </a:r>
            <a:r>
              <a:rPr lang="en-US" altLang="ko-KR" sz="2000" dirty="0"/>
              <a:t>. 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특정 문자열을 </a:t>
            </a:r>
            <a:r>
              <a:rPr lang="ko-KR" altLang="en-US" sz="2000" b="1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시작인덱스</a:t>
            </a:r>
            <a:r>
              <a:rPr lang="ko-KR" altLang="en-US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: </a:t>
            </a:r>
            <a:r>
              <a:rPr lang="ko-KR" altLang="en-US" sz="2000" b="1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끝인덱스</a:t>
            </a: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방법으로 뽑아낼 수 있음</a:t>
            </a:r>
            <a:r>
              <a:rPr lang="en-US" altLang="ko-KR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.</a:t>
            </a:r>
            <a:endParaRPr lang="en-US" altLang="ko-KR" sz="2000" b="1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&gt;&gt; movie = “Ocean’s Eleven”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&gt;&gt; print(movie[0 : 1])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O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&gt;&gt; print(movie[0 : 5])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Ocean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&gt;&gt; print(movie[1 : 7])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cean’s</a:t>
            </a:r>
            <a:endParaRPr lang="en-US" altLang="ko-KR" sz="2000" b="1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53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/>
              <a:t>문자열 다루기</a:t>
            </a:r>
            <a:r>
              <a:rPr lang="en-US" altLang="ko-KR" sz="3200" u="sng" dirty="0"/>
              <a:t>:  </a:t>
            </a:r>
            <a:r>
              <a:rPr lang="ko-KR" altLang="en-US" sz="3200" b="1" u="sng" dirty="0"/>
              <a:t>인덱싱 </a:t>
            </a:r>
            <a:r>
              <a:rPr lang="en-US" altLang="ko-KR" sz="3200" b="1" u="sng" dirty="0"/>
              <a:t>&amp; </a:t>
            </a:r>
            <a:r>
              <a:rPr lang="ko-KR" altLang="en-US" sz="3200" b="1" u="sng" dirty="0" err="1"/>
              <a:t>슬라이싱</a:t>
            </a:r>
            <a:r>
              <a:rPr lang="ko-KR" altLang="en-US" sz="3200" b="1" u="sng" dirty="0"/>
              <a:t> </a:t>
            </a:r>
            <a:r>
              <a:rPr lang="en-US" altLang="ko-KR" sz="3200" b="1" u="sng" dirty="0"/>
              <a:t>(3)</a:t>
            </a:r>
            <a:endParaRPr lang="ko-KR" altLang="en-US" sz="30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635000" y="1597152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8200" y="1597152"/>
            <a:ext cx="105156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특정 문자열을 뽑아낼 때 </a:t>
            </a:r>
            <a:r>
              <a:rPr lang="ko-KR" altLang="en-US" sz="2000" b="1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시작인덱스</a:t>
            </a: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:</a:t>
            </a:r>
            <a:r>
              <a:rPr lang="ko-KR" altLang="en-US" sz="2000" b="1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끝인덱스</a:t>
            </a: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:</a:t>
            </a:r>
            <a:r>
              <a:rPr lang="ko-KR" altLang="en-US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오프셋 </a:t>
            </a:r>
            <a:r>
              <a:rPr lang="ko-KR" altLang="en-US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을 지정할 수 있습니다</a:t>
            </a: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.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endParaRPr lang="en-US" altLang="ko-KR" sz="2000" dirty="0"/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b="1" dirty="0"/>
              <a:t>예제</a:t>
            </a:r>
            <a:r>
              <a:rPr lang="en-US" altLang="ko-KR" sz="2000" b="1" dirty="0"/>
              <a:t>) </a:t>
            </a:r>
            <a:r>
              <a:rPr lang="ko-KR" altLang="en-US" sz="2000" dirty="0"/>
              <a:t>아래 문자열에서 </a:t>
            </a:r>
            <a:r>
              <a:rPr lang="en-US" altLang="ko-KR" sz="2000" dirty="0"/>
              <a:t>‘</a:t>
            </a:r>
            <a:r>
              <a:rPr lang="ko-KR" altLang="en-US" sz="2000" dirty="0"/>
              <a:t>홀</a:t>
            </a:r>
            <a:r>
              <a:rPr lang="en-US" altLang="ko-KR" sz="2000" dirty="0"/>
              <a:t>＇</a:t>
            </a:r>
            <a:r>
              <a:rPr lang="ko-KR" altLang="en-US" sz="2000" dirty="0"/>
              <a:t>만 출력하세요</a:t>
            </a:r>
            <a:endParaRPr lang="en-US" altLang="ko-KR" sz="2000" dirty="0"/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&gt;&gt; string = “</a:t>
            </a:r>
            <a:r>
              <a:rPr lang="ko-KR" altLang="en-US" sz="2000" b="1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홀짝홀짝홀짝</a:t>
            </a: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“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&gt;&gt; print(string[: : 2])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b="1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홀홀홀</a:t>
            </a:r>
            <a:endParaRPr lang="en-US" altLang="ko-KR" sz="2000" b="1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endParaRPr lang="en-US" altLang="ko-KR" sz="2000" b="1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31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/>
              <a:t>문자열 다루기</a:t>
            </a:r>
            <a:r>
              <a:rPr lang="en-US" altLang="ko-KR" sz="3200" u="sng" dirty="0"/>
              <a:t>:  </a:t>
            </a:r>
            <a:r>
              <a:rPr lang="ko-KR" altLang="en-US" sz="3200" b="1" u="sng" dirty="0"/>
              <a:t>인덱싱 </a:t>
            </a:r>
            <a:r>
              <a:rPr lang="en-US" altLang="ko-KR" sz="3200" b="1" u="sng" dirty="0"/>
              <a:t>&amp; </a:t>
            </a:r>
            <a:r>
              <a:rPr lang="ko-KR" altLang="en-US" sz="3200" b="1" u="sng" dirty="0" err="1"/>
              <a:t>슬라이싱</a:t>
            </a:r>
            <a:r>
              <a:rPr lang="ko-KR" altLang="en-US" sz="3200" b="1" u="sng" dirty="0"/>
              <a:t> </a:t>
            </a:r>
            <a:r>
              <a:rPr lang="en-US" altLang="ko-KR" sz="3200" b="1" u="sng" dirty="0"/>
              <a:t>(4)</a:t>
            </a:r>
            <a:endParaRPr lang="ko-KR" altLang="en-US" sz="30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635000" y="1597152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5000" y="1597152"/>
            <a:ext cx="11266268" cy="4298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문자열에서 여러 글자를 가져오는 것을 </a:t>
            </a:r>
            <a:r>
              <a:rPr lang="en-US" altLang="ko-KR" sz="2000" dirty="0"/>
              <a:t>‘</a:t>
            </a:r>
            <a:r>
              <a:rPr lang="ko-KR" altLang="en-US" sz="2000" dirty="0" err="1"/>
              <a:t>슬라이싱</a:t>
            </a:r>
            <a:r>
              <a:rPr lang="en-US" altLang="ko-KR" sz="2000" dirty="0"/>
              <a:t>’</a:t>
            </a:r>
            <a:r>
              <a:rPr lang="ko-KR" altLang="en-US" sz="2000" dirty="0"/>
              <a:t>이라고 부름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음수 값은 문자열의 뒤에서부터 인덱싱 또는 </a:t>
            </a:r>
            <a:r>
              <a:rPr lang="ko-KR" altLang="en-US" sz="2000" dirty="0" err="1"/>
              <a:t>슬라이싱을</a:t>
            </a:r>
            <a:r>
              <a:rPr lang="ko-KR" altLang="en-US" sz="2000" dirty="0"/>
              <a:t> 의미함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슬라이싱에서</a:t>
            </a:r>
            <a:r>
              <a:rPr lang="ko-KR" altLang="en-US" sz="2000" dirty="0"/>
              <a:t> 시작 인덱스를 </a:t>
            </a:r>
            <a:r>
              <a:rPr lang="ko-KR" altLang="en-US" sz="2000" dirty="0" err="1"/>
              <a:t>생락하면</a:t>
            </a:r>
            <a:r>
              <a:rPr lang="ko-KR" altLang="en-US" sz="2000" dirty="0"/>
              <a:t> </a:t>
            </a:r>
            <a:r>
              <a:rPr lang="en-US" altLang="ko-KR" sz="2000" dirty="0"/>
              <a:t>0</a:t>
            </a:r>
            <a:r>
              <a:rPr lang="ko-KR" altLang="en-US" sz="2000" dirty="0"/>
              <a:t>으로 간주하고 끝 인덱스를 생략하면 문자열의 끝을 의미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예제</a:t>
            </a:r>
            <a:r>
              <a:rPr lang="en-US" altLang="ko-KR" sz="2000" b="1" dirty="0"/>
              <a:t>) </a:t>
            </a:r>
            <a:r>
              <a:rPr lang="ko-KR" altLang="en-US" sz="2000" dirty="0"/>
              <a:t>자동차 번호가 다음과 같을 때 뒤에 </a:t>
            </a:r>
            <a:r>
              <a:rPr lang="en-US" altLang="ko-KR" sz="2000" dirty="0"/>
              <a:t>4</a:t>
            </a:r>
            <a:r>
              <a:rPr lang="ko-KR" altLang="en-US" sz="2000" dirty="0"/>
              <a:t>자리만 출력하세요</a:t>
            </a:r>
            <a:endParaRPr lang="en-US" altLang="ko-KR" sz="2000" dirty="0"/>
          </a:p>
          <a:p>
            <a:endParaRPr lang="en-US" altLang="ko-KR" sz="2000" dirty="0"/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&gt;&gt;</a:t>
            </a:r>
            <a:r>
              <a:rPr lang="en-US" altLang="ko-KR" sz="2000" b="1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license_plate</a:t>
            </a: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= “48</a:t>
            </a:r>
            <a:r>
              <a:rPr lang="ko-KR" altLang="en-US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구 </a:t>
            </a: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4446”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&gt;&gt;print(</a:t>
            </a:r>
            <a:r>
              <a:rPr lang="en-US" altLang="ko-KR" sz="2000" b="1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license_place</a:t>
            </a: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[-4 :])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4446</a:t>
            </a:r>
          </a:p>
        </p:txBody>
      </p:sp>
    </p:spTree>
    <p:extLst>
      <p:ext uri="{BB962C8B-B14F-4D97-AF65-F5344CB8AC3E}">
        <p14:creationId xmlns:p14="http://schemas.microsoft.com/office/powerpoint/2010/main" val="134128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/>
              <a:t>문자열 다루기</a:t>
            </a:r>
            <a:r>
              <a:rPr lang="en-US" altLang="ko-KR" sz="3200" u="sng" dirty="0"/>
              <a:t>:  </a:t>
            </a:r>
            <a:r>
              <a:rPr lang="ko-KR" altLang="en-US" sz="3200" b="1" u="sng" dirty="0"/>
              <a:t>인덱싱 </a:t>
            </a:r>
            <a:r>
              <a:rPr lang="en-US" altLang="ko-KR" sz="3200" b="1" u="sng" dirty="0"/>
              <a:t>&amp; </a:t>
            </a:r>
            <a:r>
              <a:rPr lang="ko-KR" altLang="en-US" sz="3200" b="1" u="sng" dirty="0" err="1"/>
              <a:t>슬라이싱</a:t>
            </a:r>
            <a:r>
              <a:rPr lang="ko-KR" altLang="en-US" sz="3200" b="1" u="sng" dirty="0"/>
              <a:t> </a:t>
            </a:r>
            <a:r>
              <a:rPr lang="en-US" altLang="ko-KR" sz="3200" b="1" u="sng" dirty="0"/>
              <a:t>(5)</a:t>
            </a:r>
            <a:endParaRPr lang="ko-KR" altLang="en-US" sz="30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635000" y="1597152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5000" y="1597152"/>
            <a:ext cx="112662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음수 값은 문자열의 뒤에서부터 인덱싱 또는 </a:t>
            </a:r>
            <a:r>
              <a:rPr lang="ko-KR" altLang="en-US" sz="2000" dirty="0" err="1"/>
              <a:t>슬라이싱을</a:t>
            </a:r>
            <a:r>
              <a:rPr lang="ko-KR" altLang="en-US" sz="2000" dirty="0"/>
              <a:t> 의미함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이를 응용하면 문자열을 뒤에서부터 출력하는 것도 가능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예제</a:t>
            </a:r>
            <a:r>
              <a:rPr lang="en-US" altLang="ko-KR" sz="2000" b="1" dirty="0"/>
              <a:t>) </a:t>
            </a:r>
            <a:r>
              <a:rPr lang="ko-KR" altLang="en-US" sz="2000" dirty="0"/>
              <a:t>자동차 번호를 뒤집어서 </a:t>
            </a:r>
            <a:r>
              <a:rPr lang="en-US" altLang="ko-KR" sz="2000" dirty="0"/>
              <a:t>(</a:t>
            </a:r>
            <a:r>
              <a:rPr lang="ko-KR" altLang="en-US" sz="2000" dirty="0"/>
              <a:t>뒤에서부터</a:t>
            </a:r>
            <a:r>
              <a:rPr lang="en-US" altLang="ko-KR" sz="2000" dirty="0"/>
              <a:t>) </a:t>
            </a:r>
            <a:r>
              <a:rPr lang="ko-KR" altLang="en-US" sz="2000" dirty="0"/>
              <a:t>출력 해보세요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&gt;&gt;</a:t>
            </a:r>
            <a:r>
              <a:rPr lang="en-US" altLang="ko-KR" sz="2000" b="1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license_plate</a:t>
            </a: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= “48</a:t>
            </a:r>
            <a:r>
              <a:rPr lang="ko-KR" altLang="en-US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구 </a:t>
            </a: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4446”</a:t>
            </a:r>
          </a:p>
        </p:txBody>
      </p:sp>
    </p:spTree>
    <p:extLst>
      <p:ext uri="{BB962C8B-B14F-4D97-AF65-F5344CB8AC3E}">
        <p14:creationId xmlns:p14="http://schemas.microsoft.com/office/powerpoint/2010/main" val="266291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/>
              <a:t>문자열 다루기</a:t>
            </a:r>
            <a:r>
              <a:rPr lang="en-US" altLang="ko-KR" sz="3200" u="sng" dirty="0"/>
              <a:t>:  </a:t>
            </a:r>
            <a:r>
              <a:rPr lang="ko-KR" altLang="en-US" sz="3200" b="1" u="sng" dirty="0"/>
              <a:t>인덱싱 </a:t>
            </a:r>
            <a:r>
              <a:rPr lang="en-US" altLang="ko-KR" sz="3200" b="1" u="sng" dirty="0"/>
              <a:t>&amp; </a:t>
            </a:r>
            <a:r>
              <a:rPr lang="ko-KR" altLang="en-US" sz="3200" b="1" u="sng" dirty="0" err="1"/>
              <a:t>슬라이싱</a:t>
            </a:r>
            <a:r>
              <a:rPr lang="ko-KR" altLang="en-US" sz="3200" b="1" u="sng" dirty="0"/>
              <a:t> </a:t>
            </a:r>
            <a:r>
              <a:rPr lang="en-US" altLang="ko-KR" sz="3200" b="1" u="sng" dirty="0"/>
              <a:t>(5)</a:t>
            </a:r>
            <a:endParaRPr lang="ko-KR" altLang="en-US" sz="30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635000" y="1597152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5000" y="1477230"/>
            <a:ext cx="11266268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음수 값은 문자열의 뒤에서부터 인덱싱 또는 </a:t>
            </a:r>
            <a:r>
              <a:rPr lang="ko-KR" altLang="en-US" sz="2000" dirty="0" err="1"/>
              <a:t>슬라이싱을</a:t>
            </a:r>
            <a:r>
              <a:rPr lang="ko-KR" altLang="en-US" sz="2000" dirty="0"/>
              <a:t> 의미함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이를 응용하면 문자열을 뒤에서부터 출력하는 것도 가능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예제</a:t>
            </a:r>
            <a:r>
              <a:rPr lang="en-US" altLang="ko-KR" sz="2000" b="1" dirty="0"/>
              <a:t>) </a:t>
            </a:r>
            <a:r>
              <a:rPr lang="ko-KR" altLang="en-US" sz="2000" dirty="0"/>
              <a:t>자동차 번호를 뒤집어서 </a:t>
            </a:r>
            <a:r>
              <a:rPr lang="en-US" altLang="ko-KR" sz="2000" dirty="0"/>
              <a:t>(</a:t>
            </a:r>
            <a:r>
              <a:rPr lang="ko-KR" altLang="en-US" sz="2000" dirty="0"/>
              <a:t>뒤에서부터</a:t>
            </a:r>
            <a:r>
              <a:rPr lang="en-US" altLang="ko-KR" sz="2000" dirty="0"/>
              <a:t>) </a:t>
            </a:r>
            <a:r>
              <a:rPr lang="ko-KR" altLang="en-US" sz="2000" dirty="0"/>
              <a:t>출력 해보세요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&gt;&gt;</a:t>
            </a:r>
            <a:r>
              <a:rPr lang="en-US" altLang="ko-KR" sz="2000" b="1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license_plate</a:t>
            </a: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= “48</a:t>
            </a:r>
            <a:r>
              <a:rPr lang="ko-KR" altLang="en-US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구 </a:t>
            </a: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4446”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endParaRPr lang="en-US" altLang="ko-KR" sz="2000" b="1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힌트</a:t>
            </a:r>
            <a:r>
              <a:rPr lang="en-US" altLang="ko-KR" sz="20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:</a:t>
            </a:r>
            <a:r>
              <a:rPr lang="en-US" altLang="ko-KR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특정 문자열을 뽑아낼 때 </a:t>
            </a:r>
            <a:r>
              <a:rPr lang="ko-KR" altLang="en-US" sz="2000" b="1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시작인덱스</a:t>
            </a: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: </a:t>
            </a:r>
            <a:r>
              <a:rPr lang="ko-KR" altLang="en-US" sz="2000" b="1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끝인덱스</a:t>
            </a: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: </a:t>
            </a:r>
            <a:r>
              <a:rPr lang="ko-KR" altLang="en-US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오프셋 </a:t>
            </a:r>
            <a:r>
              <a:rPr lang="ko-KR" altLang="en-US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을 지정할 수 있음</a:t>
            </a: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.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endParaRPr lang="en-US" altLang="ko-KR" sz="2000" b="1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96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/>
              <a:t>문자열 다루기</a:t>
            </a:r>
            <a:r>
              <a:rPr lang="en-US" altLang="ko-KR" sz="3200" u="sng" dirty="0"/>
              <a:t>:  </a:t>
            </a:r>
            <a:r>
              <a:rPr lang="ko-KR" altLang="en-US" sz="3200" b="1" u="sng" dirty="0"/>
              <a:t>인덱싱 </a:t>
            </a:r>
            <a:r>
              <a:rPr lang="en-US" altLang="ko-KR" sz="3200" b="1" u="sng" dirty="0"/>
              <a:t>&amp; </a:t>
            </a:r>
            <a:r>
              <a:rPr lang="ko-KR" altLang="en-US" sz="3200" b="1" u="sng" dirty="0" err="1"/>
              <a:t>슬라이싱</a:t>
            </a:r>
            <a:r>
              <a:rPr lang="ko-KR" altLang="en-US" sz="3200" b="1" u="sng" dirty="0"/>
              <a:t> </a:t>
            </a:r>
            <a:r>
              <a:rPr lang="en-US" altLang="ko-KR" sz="3200" b="1" u="sng" dirty="0"/>
              <a:t>(5)</a:t>
            </a:r>
            <a:endParaRPr lang="ko-KR" altLang="en-US" sz="30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635000" y="1597152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5000" y="1597152"/>
            <a:ext cx="11266268" cy="3990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음수 값은 문자열의 뒤에서부터 인덱싱 또는 </a:t>
            </a:r>
            <a:r>
              <a:rPr lang="ko-KR" altLang="en-US" sz="2000" dirty="0" err="1"/>
              <a:t>슬라이싱을</a:t>
            </a:r>
            <a:r>
              <a:rPr lang="ko-KR" altLang="en-US" sz="2000" dirty="0"/>
              <a:t> 의미함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이를 응용하면 문자열을 뒤에서부터 출력하는 것도 가능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예제</a:t>
            </a:r>
            <a:r>
              <a:rPr lang="en-US" altLang="ko-KR" sz="2000" b="1" dirty="0"/>
              <a:t>) </a:t>
            </a:r>
            <a:r>
              <a:rPr lang="ko-KR" altLang="en-US" sz="2000" dirty="0"/>
              <a:t>자동차 번호를 뒤집어서 </a:t>
            </a:r>
            <a:r>
              <a:rPr lang="en-US" altLang="ko-KR" sz="2000" dirty="0"/>
              <a:t>(</a:t>
            </a:r>
            <a:r>
              <a:rPr lang="ko-KR" altLang="en-US" sz="2000" dirty="0"/>
              <a:t>뒤에서부터</a:t>
            </a:r>
            <a:r>
              <a:rPr lang="en-US" altLang="ko-KR" sz="2000" dirty="0"/>
              <a:t>) </a:t>
            </a:r>
            <a:r>
              <a:rPr lang="ko-KR" altLang="en-US" sz="2000" dirty="0"/>
              <a:t>출력 해보세요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&gt;&gt;</a:t>
            </a:r>
            <a:r>
              <a:rPr lang="en-US" altLang="ko-KR" sz="2000" b="1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license_plate</a:t>
            </a: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= “48</a:t>
            </a:r>
            <a:r>
              <a:rPr lang="ko-KR" altLang="en-US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구 </a:t>
            </a: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4446”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&gt;&gt;print(</a:t>
            </a:r>
            <a:r>
              <a:rPr lang="en-US" altLang="ko-KR" sz="2000" b="1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license_place</a:t>
            </a: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[: : -1])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6444 </a:t>
            </a:r>
            <a:r>
              <a:rPr lang="ko-KR" altLang="en-US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구</a:t>
            </a: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84</a:t>
            </a:r>
          </a:p>
        </p:txBody>
      </p:sp>
    </p:spTree>
    <p:extLst>
      <p:ext uri="{BB962C8B-B14F-4D97-AF65-F5344CB8AC3E}">
        <p14:creationId xmlns:p14="http://schemas.microsoft.com/office/powerpoint/2010/main" val="238340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3245</TotalTime>
  <Words>842</Words>
  <Application>Microsoft Office PowerPoint</Application>
  <PresentationFormat>와이드스크린</PresentationFormat>
  <Paragraphs>184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Courier New</vt:lpstr>
      <vt:lpstr>Times New Roman</vt:lpstr>
      <vt:lpstr>Office 테마</vt:lpstr>
      <vt:lpstr>해양데이터 분석 실습 9월 10일 (수요일) 실습</vt:lpstr>
      <vt:lpstr>문자열 다루기:  인덱싱 &amp; 슬라이싱 (1)</vt:lpstr>
      <vt:lpstr>문자열 다루기:  인덱싱 &amp; 슬라이싱 (1)</vt:lpstr>
      <vt:lpstr>문자열 다루기:  인덱싱 &amp; 슬라이싱 (2)</vt:lpstr>
      <vt:lpstr>문자열 다루기:  인덱싱 &amp; 슬라이싱 (3)</vt:lpstr>
      <vt:lpstr>문자열 다루기:  인덱싱 &amp; 슬라이싱 (4)</vt:lpstr>
      <vt:lpstr>문자열 다루기:  인덱싱 &amp; 슬라이싱 (5)</vt:lpstr>
      <vt:lpstr>문자열 다루기:  인덱싱 &amp; 슬라이싱 (5)</vt:lpstr>
      <vt:lpstr>문자열 다루기:  인덱싱 &amp; 슬라이싱 (5)</vt:lpstr>
      <vt:lpstr>문자열 메소드:  문자열 치환 (.replace)</vt:lpstr>
      <vt:lpstr>문자열 메소드:   문자열 분리 (.split)</vt:lpstr>
      <vt:lpstr>문자열 메소드:   문자열 분리 (.split)</vt:lpstr>
      <vt:lpstr>문자열 메소드:  문자열 치환 (.replace)</vt:lpstr>
      <vt:lpstr>문자열 포맷팅</vt:lpstr>
      <vt:lpstr>문자열 포맷팅 (float 처리) </vt:lpstr>
      <vt:lpstr>문자열 더하기</vt:lpstr>
      <vt:lpstr>문자열 더하기:   앞으로 다룰 해양데이터</vt:lpstr>
      <vt:lpstr>문자열 더하기:   앞으로 다룰 해양데이터</vt:lpstr>
      <vt:lpstr>문자열 더하기:   앞으로 다룰 해양데이터</vt:lpstr>
      <vt:lpstr>문자열 더하기:   앞으로 다룰 해양데이터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기초해양통계 및 실습  (2020년 1학기)</dc:title>
  <dc:creator>HyoSeok Park</dc:creator>
  <cp:lastModifiedBy>HyoSeok Park</cp:lastModifiedBy>
  <cp:revision>323</cp:revision>
  <dcterms:created xsi:type="dcterms:W3CDTF">2020-03-02T03:00:47Z</dcterms:created>
  <dcterms:modified xsi:type="dcterms:W3CDTF">2020-09-09T04:14:52Z</dcterms:modified>
</cp:coreProperties>
</file>