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88" r:id="rId3"/>
    <p:sldId id="381" r:id="rId4"/>
    <p:sldId id="391" r:id="rId5"/>
    <p:sldId id="392" r:id="rId6"/>
    <p:sldId id="390" r:id="rId7"/>
    <p:sldId id="404" r:id="rId8"/>
    <p:sldId id="360" r:id="rId9"/>
    <p:sldId id="361" r:id="rId10"/>
    <p:sldId id="363" r:id="rId11"/>
    <p:sldId id="362" r:id="rId12"/>
    <p:sldId id="364" r:id="rId13"/>
    <p:sldId id="395" r:id="rId14"/>
    <p:sldId id="367" r:id="rId15"/>
    <p:sldId id="394" r:id="rId16"/>
    <p:sldId id="365" r:id="rId17"/>
    <p:sldId id="366" r:id="rId18"/>
    <p:sldId id="368" r:id="rId19"/>
    <p:sldId id="405" r:id="rId20"/>
    <p:sldId id="389" r:id="rId21"/>
    <p:sldId id="369" r:id="rId22"/>
    <p:sldId id="370" r:id="rId23"/>
    <p:sldId id="378" r:id="rId24"/>
    <p:sldId id="384" r:id="rId25"/>
    <p:sldId id="371" r:id="rId26"/>
    <p:sldId id="385" r:id="rId27"/>
    <p:sldId id="372" r:id="rId28"/>
    <p:sldId id="402" r:id="rId29"/>
    <p:sldId id="403" r:id="rId30"/>
    <p:sldId id="387" r:id="rId31"/>
    <p:sldId id="396" r:id="rId32"/>
    <p:sldId id="397" r:id="rId33"/>
    <p:sldId id="398" r:id="rId34"/>
    <p:sldId id="400" r:id="rId35"/>
    <p:sldId id="40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222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해양데이터 분석 실습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800" b="1" dirty="0"/>
              <a:t>9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14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월요일</a:t>
            </a:r>
            <a:r>
              <a:rPr lang="en-US" altLang="ko-KR" sz="2800" b="1" dirty="0"/>
              <a:t>) </a:t>
            </a:r>
            <a:r>
              <a:rPr lang="en-US" altLang="ko-KR" sz="2800" dirty="0"/>
              <a:t>~ 9</a:t>
            </a:r>
            <a:r>
              <a:rPr lang="ko-KR" altLang="en-US" sz="2800" dirty="0"/>
              <a:t>월 </a:t>
            </a:r>
            <a:r>
              <a:rPr lang="en-US" altLang="ko-KR" sz="2800" dirty="0"/>
              <a:t>16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수요일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5777" y="2291644"/>
            <a:ext cx="9144000" cy="41373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200" b="1" u="sng" dirty="0"/>
              <a:t>리스트 </a:t>
            </a:r>
            <a:endParaRPr lang="en-US" altLang="ko-KR" sz="2200" b="1" u="sng" dirty="0"/>
          </a:p>
          <a:p>
            <a:r>
              <a:rPr lang="en-US" altLang="ko-KR" sz="2000" b="1" dirty="0"/>
              <a:t>1.1 </a:t>
            </a:r>
            <a:r>
              <a:rPr lang="ko-KR" altLang="en-US" sz="2000" b="1" dirty="0"/>
              <a:t>리스트 만들기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활용</a:t>
            </a:r>
            <a:endParaRPr lang="en-US" altLang="ko-KR" sz="2000" b="1" dirty="0"/>
          </a:p>
          <a:p>
            <a:r>
              <a:rPr lang="en-US" altLang="ko-KR" sz="2000" b="1" dirty="0"/>
              <a:t>1.2 </a:t>
            </a:r>
            <a:r>
              <a:rPr lang="ko-KR" altLang="en-US" sz="2000" b="1" dirty="0"/>
              <a:t>리스트 객체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r>
              <a:rPr lang="en-US" altLang="ko-KR" sz="2000" b="1" dirty="0">
                <a:sym typeface="Wingdings" panose="05000000000000000000" pitchFamily="2" charset="2"/>
              </a:rPr>
              <a:t>1.3 </a:t>
            </a:r>
            <a:r>
              <a:rPr lang="en-US" altLang="ko-KR" sz="2000" b="1" dirty="0" err="1">
                <a:sym typeface="Wingdings" panose="05000000000000000000" pitchFamily="2" charset="2"/>
              </a:rPr>
              <a:t>np.array</a:t>
            </a:r>
            <a:r>
              <a:rPr lang="en-US" altLang="ko-KR" sz="2000" b="1" dirty="0">
                <a:sym typeface="Wingdings" panose="05000000000000000000" pitchFamily="2" charset="2"/>
              </a:rPr>
              <a:t> (</a:t>
            </a:r>
            <a:r>
              <a:rPr lang="en-US" altLang="ko-KR" sz="2000" b="1" dirty="0" err="1">
                <a:sym typeface="Wingdings" panose="05000000000000000000" pitchFamily="2" charset="2"/>
              </a:rPr>
              <a:t>numpy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모듈 활용</a:t>
            </a:r>
            <a:r>
              <a:rPr lang="en-US" altLang="ko-KR" sz="2000" b="1" dirty="0">
                <a:sym typeface="Wingdings" panose="05000000000000000000" pitchFamily="2" charset="2"/>
              </a:rPr>
              <a:t>)</a:t>
            </a:r>
            <a:endParaRPr lang="en-US" altLang="ko-KR" sz="2000" b="1" dirty="0"/>
          </a:p>
          <a:p>
            <a:r>
              <a:rPr lang="en-US" altLang="ko-KR" sz="2000" dirty="0"/>
              <a:t>1.4 </a:t>
            </a:r>
            <a:r>
              <a:rPr lang="ko-KR" altLang="en-US" sz="2000" dirty="0"/>
              <a:t>리스트 복사</a:t>
            </a:r>
            <a:endParaRPr lang="en-US" altLang="ko-KR" sz="2000" dirty="0"/>
          </a:p>
          <a:p>
            <a:pPr marL="457200" indent="-457200">
              <a:buAutoNum type="arabicPeriod" startAt="2"/>
            </a:pPr>
            <a:endParaRPr lang="en-US" altLang="ko-KR" dirty="0"/>
          </a:p>
          <a:p>
            <a:pPr marL="457200" indent="-457200">
              <a:buAutoNum type="arabicPeriod" startAt="2"/>
            </a:pPr>
            <a:r>
              <a:rPr lang="ko-KR" altLang="en-US" sz="2200" u="sng" dirty="0" err="1"/>
              <a:t>제어문</a:t>
            </a:r>
            <a:r>
              <a:rPr lang="ko-KR" altLang="en-US" sz="2200" u="sng" dirty="0"/>
              <a:t> </a:t>
            </a:r>
            <a:r>
              <a:rPr lang="en-US" altLang="ko-KR" sz="2200" u="sng" dirty="0"/>
              <a:t>(</a:t>
            </a:r>
            <a:r>
              <a:rPr lang="ko-KR" altLang="en-US" sz="2200" u="sng" dirty="0"/>
              <a:t>흐름 제어</a:t>
            </a:r>
            <a:r>
              <a:rPr lang="en-US" altLang="ko-KR" sz="2200" u="sng" dirty="0"/>
              <a:t>)</a:t>
            </a:r>
          </a:p>
          <a:p>
            <a:r>
              <a:rPr lang="en-US" altLang="ko-KR" sz="2000" dirty="0"/>
              <a:t>2.1 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r>
              <a:rPr lang="en-US" altLang="ko-KR" sz="2000" dirty="0"/>
              <a:t>2.2 while </a:t>
            </a:r>
            <a:r>
              <a:rPr lang="ko-KR" altLang="en-US" sz="2000" dirty="0"/>
              <a:t>문</a:t>
            </a:r>
          </a:p>
          <a:p>
            <a:r>
              <a:rPr lang="en-US" altLang="ko-KR" sz="2000" dirty="0"/>
              <a:t>2.3 if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marL="457200" indent="-45720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84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리스트 </a:t>
            </a:r>
            <a:r>
              <a:rPr lang="en-US" altLang="ko-KR" sz="2800" b="1" u="sng" dirty="0"/>
              <a:t>(List)</a:t>
            </a:r>
            <a:endParaRPr lang="ko-KR" altLang="en-US" sz="2800" b="1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3435" y="1273483"/>
            <a:ext cx="9922611" cy="546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리스트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데이터의 목록을 다루는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자료형</a:t>
            </a:r>
            <a:endParaRPr lang="ko-KR" altLang="en-US" dirty="0">
              <a:solidFill>
                <a:sysClr val="windowText" lastClr="000000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단일 데이터가 명함이라면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리스트는 명함을 모아두는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명함집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cs typeface="Times New Roman" panose="02020603050405020304" pitchFamily="18" charset="0"/>
              </a:rPr>
              <a:t>지금까지 우리는 숫자와 문자열에 대해서 알아보았다</a:t>
            </a:r>
            <a:r>
              <a:rPr lang="en-US" altLang="ko-KR" sz="1800" kern="100" dirty="0"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cs typeface="Times New Roman" panose="02020603050405020304" pitchFamily="18" charset="0"/>
              </a:rPr>
              <a:t>하지만 숫자와 문자열만으로 프로그래밍을 하기엔 부족한 점이 많다</a:t>
            </a:r>
            <a:r>
              <a:rPr lang="en-US" altLang="ko-KR" sz="1800" kern="100" dirty="0"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cs typeface="Times New Roman" panose="02020603050405020304" pitchFamily="18" charset="0"/>
              </a:rPr>
              <a:t>예를 들어</a:t>
            </a:r>
            <a:r>
              <a:rPr lang="en-US" altLang="ko-KR" sz="1800" kern="100" dirty="0">
                <a:cs typeface="Times New Roman" panose="02020603050405020304" pitchFamily="18" charset="0"/>
              </a:rPr>
              <a:t> 1</a:t>
            </a:r>
            <a:r>
              <a:rPr lang="ko-KR" altLang="ko-KR" sz="1800" kern="100" dirty="0">
                <a:cs typeface="Times New Roman" panose="02020603050405020304" pitchFamily="18" charset="0"/>
              </a:rPr>
              <a:t>부터</a:t>
            </a:r>
            <a:r>
              <a:rPr lang="en-US" altLang="ko-KR" sz="1800" kern="100" dirty="0">
                <a:cs typeface="Times New Roman" panose="02020603050405020304" pitchFamily="18" charset="0"/>
              </a:rPr>
              <a:t> 10</a:t>
            </a:r>
            <a:r>
              <a:rPr lang="ko-KR" altLang="ko-KR" sz="1800" kern="100" dirty="0">
                <a:cs typeface="Times New Roman" panose="02020603050405020304" pitchFamily="18" charset="0"/>
              </a:rPr>
              <a:t>까지의 숫자 중 홀수 모음인</a:t>
            </a:r>
            <a:r>
              <a:rPr lang="en-US" altLang="ko-KR" sz="1800" kern="100" dirty="0">
                <a:cs typeface="Times New Roman" panose="02020603050405020304" pitchFamily="18" charset="0"/>
              </a:rPr>
              <a:t> 1, 3, 5, 7, 9</a:t>
            </a:r>
            <a:r>
              <a:rPr lang="ko-KR" altLang="ko-KR" sz="1800" kern="100" dirty="0">
                <a:cs typeface="Times New Roman" panose="02020603050405020304" pitchFamily="18" charset="0"/>
              </a:rPr>
              <a:t>의 집합을 생각해 보자</a:t>
            </a:r>
            <a:r>
              <a:rPr lang="en-US" altLang="ko-KR" sz="1800" kern="100" dirty="0"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cs typeface="Times New Roman" panose="02020603050405020304" pitchFamily="18" charset="0"/>
              </a:rPr>
              <a:t>이런 숫자 모음을 숫자나 문자열로 표현하기는 쉽지 않다</a:t>
            </a:r>
            <a:r>
              <a:rPr lang="en-US" altLang="ko-KR" sz="1800" kern="100" dirty="0">
                <a:cs typeface="Times New Roman" panose="02020603050405020304" pitchFamily="18" charset="0"/>
              </a:rPr>
              <a:t>. </a:t>
            </a:r>
          </a:p>
          <a:p>
            <a:pPr marL="0" indent="0" algn="just" latinLnBrk="1">
              <a:lnSpc>
                <a:spcPct val="150000"/>
              </a:lnSpc>
              <a:spcAft>
                <a:spcPts val="800"/>
              </a:spcAft>
              <a:buNone/>
            </a:pPr>
            <a:r>
              <a:rPr lang="ko-KR" altLang="ko-KR" sz="1800" kern="100" dirty="0" err="1">
                <a:cs typeface="Times New Roman" panose="02020603050405020304" pitchFamily="18" charset="0"/>
              </a:rPr>
              <a:t>파이썬에는</a:t>
            </a:r>
            <a:r>
              <a:rPr lang="ko-KR" altLang="ko-KR" sz="1800" kern="100" dirty="0">
                <a:cs typeface="Times New Roman" panose="02020603050405020304" pitchFamily="18" charset="0"/>
              </a:rPr>
              <a:t> 이러한 불편함을 해소할 수 있는 </a:t>
            </a:r>
            <a:r>
              <a:rPr lang="ko-KR" altLang="ko-KR" sz="1800" kern="100" dirty="0" err="1">
                <a:cs typeface="Times New Roman" panose="02020603050405020304" pitchFamily="18" charset="0"/>
              </a:rPr>
              <a:t>자료형이</a:t>
            </a:r>
            <a:r>
              <a:rPr lang="ko-KR" altLang="ko-KR" sz="1800" kern="100" dirty="0">
                <a:cs typeface="Times New Roman" panose="02020603050405020304" pitchFamily="18" charset="0"/>
              </a:rPr>
              <a:t> 존재한다</a:t>
            </a:r>
            <a:r>
              <a:rPr lang="en-US" altLang="ko-KR" sz="1800" kern="100" dirty="0"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cs typeface="Times New Roman" panose="02020603050405020304" pitchFamily="18" charset="0"/>
              </a:rPr>
              <a:t>그것이 바로 여기에서 공부할 리스트</a:t>
            </a:r>
            <a:r>
              <a:rPr lang="en-US" altLang="ko-KR" sz="1800" kern="100" dirty="0">
                <a:cs typeface="Times New Roman" panose="02020603050405020304" pitchFamily="18" charset="0"/>
              </a:rPr>
              <a:t>(List)</a:t>
            </a:r>
            <a:r>
              <a:rPr lang="ko-KR" altLang="ko-KR" sz="1800" kern="100" dirty="0">
                <a:cs typeface="Times New Roman" panose="02020603050405020304" pitchFamily="18" charset="0"/>
              </a:rPr>
              <a:t>이다</a:t>
            </a:r>
            <a:r>
              <a:rPr lang="en-US" altLang="ko-KR" sz="1800" kern="100" dirty="0"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6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만드는 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1867" y="1320800"/>
            <a:ext cx="11408832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리스트를 만들 때는 대괄호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[ ]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안에 요소를 넣음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148" name="그림 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47" b="-12825"/>
          <a:stretch/>
        </p:blipFill>
        <p:spPr bwMode="auto">
          <a:xfrm>
            <a:off x="646176" y="2969617"/>
            <a:ext cx="5415393" cy="4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2110" y="2210203"/>
            <a:ext cx="9608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리스트를 사용하면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1, 3, 5, 7, 9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 모음을 다음과 같이 간단하게 표현할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785" y="3928376"/>
            <a:ext cx="1102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리스트를 만들 때는 위에서 보는 것과 같이 대괄호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([ ])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감싸 주고 각 </a:t>
            </a:r>
            <a:r>
              <a:rPr lang="ko-KR" altLang="en-US" sz="20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요솟값은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쉼표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(,)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구분해 준다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5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만드는 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0" y="1320800"/>
            <a:ext cx="11428589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5620" y="3757688"/>
            <a:ext cx="11021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리스트는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처럼 아무것도 포함하지 않아 비어 있는 리스트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([ ])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 수도 있고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처럼 숫자를 요소의 값으로 가질 수도 있고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처럼 문자열을 값으로 가질 수도 있다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처럼 숫자와 문자열을 함께 값으로 가질 수도 있으며 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ko-KR" altLang="en-US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처럼 리스트 자체를 요소 값으로 가질 수도 있다</a:t>
            </a:r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3"/>
          <a:stretch/>
        </p:blipFill>
        <p:spPr>
          <a:xfrm>
            <a:off x="730884" y="1433588"/>
            <a:ext cx="7791324" cy="16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만드는 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0" y="1320800"/>
            <a:ext cx="11428589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2110" y="1114425"/>
            <a:ext cx="11428590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리스트를 만들 때는 대괄호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[ ]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안에 요소를 넣음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981200" y="1726883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a[1]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951892" y="5257801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90868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만드는 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0" y="1320800"/>
            <a:ext cx="11428589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2110" y="1114425"/>
            <a:ext cx="11428590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리스트를 만들 때는 대괄호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[ ]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안에 요소를 넣음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981200" y="1726883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a[1]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7239000" y="1600200"/>
            <a:ext cx="3124200" cy="1028700"/>
          </a:xfrm>
          <a:prstGeom prst="wedgeRectCallout">
            <a:avLst>
              <a:gd name="adj1" fmla="val -64325"/>
              <a:gd name="adj2" fmla="val -19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리스트를 만들 때는 대괄호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[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사이에 데이터 또는 변수 목록을 입력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각 데이터는 콤마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 , )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로 구분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951892" y="5257801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71792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만드는 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0" y="1320800"/>
            <a:ext cx="11428589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2110" y="1114425"/>
            <a:ext cx="11428590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리스트를 만들 때는 대괄호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[ ]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안에 요소를 넣음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981200" y="1726883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＇, 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뽀로로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a[1]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크롱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</a:t>
            </a:r>
          </a:p>
          <a:p>
            <a:pPr algn="just"/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＇</a:t>
            </a:r>
            <a:r>
              <a:rPr lang="ko-KR" altLang="en-US" dirty="0" err="1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루피</a:t>
            </a:r>
            <a:r>
              <a:rPr lang="en-US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7239000" y="1600200"/>
            <a:ext cx="3124200" cy="1028700"/>
          </a:xfrm>
          <a:prstGeom prst="wedgeRectCallout">
            <a:avLst>
              <a:gd name="adj1" fmla="val -64325"/>
              <a:gd name="adj2" fmla="val -19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리스트를 만들 때는 대괄호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[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사이에 데이터 또는 변수 목록을 입력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각 데이터는 콤마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 , )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로 구분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962400" y="3260334"/>
            <a:ext cx="4191000" cy="1146884"/>
          </a:xfrm>
          <a:prstGeom prst="wedgeRectCallout">
            <a:avLst>
              <a:gd name="adj1" fmla="val -68854"/>
              <a:gd name="adj2" fmla="val -76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리스트는 문자열처럼 참조 연산이 가능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리스트 이름 뒤에 대괄호를 붙이고 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사이에 참조하고자 하는 첨자를 입력</a:t>
            </a:r>
            <a:r>
              <a:rPr lang="en-US" altLang="ko-KR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951892" y="5257801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09170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223" y="221721"/>
            <a:ext cx="10221487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기본 기능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0695" y="1344565"/>
            <a:ext cx="10407016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리스트도 문자열처럼 인덱싱과 </a:t>
            </a:r>
            <a:r>
              <a:rPr lang="ko-KR" altLang="ko-KR" sz="2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슬라이싱이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가능하다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변수에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[1, 2, 3]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설정한다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6" y="1905407"/>
            <a:ext cx="9242171" cy="9476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16225" y="3245101"/>
            <a:ext cx="539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a[0]</a:t>
            </a:r>
            <a:r>
              <a:rPr lang="ko-KR" altLang="ko-KR" sz="2000" dirty="0">
                <a:cs typeface="Times New Roman" panose="02020603050405020304" pitchFamily="18" charset="0"/>
              </a:rPr>
              <a:t>는 리스트 </a:t>
            </a:r>
            <a:r>
              <a:rPr lang="en-US" altLang="ko-KR" sz="2000" dirty="0">
                <a:cs typeface="Times New Roman" panose="02020603050405020304" pitchFamily="18" charset="0"/>
              </a:rPr>
              <a:t>a</a:t>
            </a:r>
            <a:r>
              <a:rPr lang="ko-KR" altLang="ko-KR" sz="2000" dirty="0">
                <a:cs typeface="Times New Roman" panose="02020603050405020304" pitchFamily="18" charset="0"/>
              </a:rPr>
              <a:t>의 첫 번째 </a:t>
            </a:r>
            <a:r>
              <a:rPr lang="ko-KR" altLang="ko-KR" sz="2000" dirty="0" err="1">
                <a:cs typeface="Times New Roman" panose="02020603050405020304" pitchFamily="18" charset="0"/>
              </a:rPr>
              <a:t>요솟값을</a:t>
            </a:r>
            <a:r>
              <a:rPr lang="ko-KR" altLang="ko-KR" sz="2000" dirty="0">
                <a:cs typeface="Times New Roman" panose="02020603050405020304" pitchFamily="18" charset="0"/>
              </a:rPr>
              <a:t> 나타낸다</a:t>
            </a:r>
            <a:endParaRPr lang="ko-KR" altLang="en-US" sz="2000" dirty="0"/>
          </a:p>
        </p:txBody>
      </p:sp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5" y="3778492"/>
            <a:ext cx="9242171" cy="6058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6224" y="4827345"/>
            <a:ext cx="9961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다음은 리스트의 첫 번째 요소인 </a:t>
            </a:r>
            <a:r>
              <a:rPr lang="en-US" altLang="ko-KR" sz="2000" dirty="0"/>
              <a:t>a[0]</a:t>
            </a:r>
            <a:r>
              <a:rPr lang="ko-KR" altLang="en-US" sz="2000" dirty="0"/>
              <a:t>와 세 번째 요소인 </a:t>
            </a:r>
            <a:r>
              <a:rPr lang="en-US" altLang="ko-KR" sz="2000" dirty="0"/>
              <a:t>a[2]</a:t>
            </a:r>
            <a:r>
              <a:rPr lang="ko-KR" altLang="en-US" sz="2000" dirty="0"/>
              <a:t>의 값을 더한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4" name="그림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4" y="5348512"/>
            <a:ext cx="9242172" cy="5920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6224" y="6110418"/>
            <a:ext cx="5229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이것은 </a:t>
            </a:r>
            <a:r>
              <a:rPr lang="en-US" altLang="ko-KR" sz="2000" dirty="0"/>
              <a:t>1+3 </a:t>
            </a:r>
            <a:r>
              <a:rPr lang="ko-KR" altLang="en-US" sz="2000" dirty="0"/>
              <a:t>으로 해석되어 값 </a:t>
            </a:r>
            <a:r>
              <a:rPr lang="en-US" altLang="ko-KR" sz="2000" dirty="0"/>
              <a:t>4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264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775" y="221721"/>
            <a:ext cx="10139936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 기본 기능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2110" y="1320800"/>
            <a:ext cx="11428589" cy="541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8368" y="1114425"/>
            <a:ext cx="11292332" cy="56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 바꾸기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크기 알아보기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981200" y="1590676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</a:t>
            </a:r>
            <a:r>
              <a:rPr lang="pt-BR" altLang="ko-KR" dirty="0" smtClean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3, </a:t>
            </a:r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4, 5]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 = </a:t>
            </a:r>
            <a:r>
              <a:rPr lang="pt-BR" altLang="ko-KR" dirty="0" smtClean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30</a:t>
            </a:r>
            <a:endParaRPr lang="pt-BR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4, 5]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a[3] = 40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40, 5]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1981200" y="4901947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len(a)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221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021" y="221721"/>
            <a:ext cx="10239689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</a:t>
            </a:r>
            <a:r>
              <a:rPr lang="en-US" altLang="ko-KR" sz="2800" u="sng" dirty="0"/>
              <a:t> </a:t>
            </a:r>
            <a:r>
              <a:rPr lang="ko-KR" altLang="en-US" sz="2800" u="sng" dirty="0" smtClean="0"/>
              <a:t>활용법 </a:t>
            </a:r>
            <a:r>
              <a:rPr lang="en-US" altLang="ko-KR" sz="2800" u="sng" dirty="0" smtClean="0"/>
              <a:t>(</a:t>
            </a:r>
            <a:r>
              <a:rPr lang="ko-KR" altLang="en-US" sz="2800" u="sng" dirty="0" smtClean="0"/>
              <a:t>자르기</a:t>
            </a:r>
            <a:r>
              <a:rPr lang="en-US" altLang="ko-KR" sz="2800" u="sng" dirty="0" smtClean="0"/>
              <a:t>, </a:t>
            </a:r>
            <a:r>
              <a:rPr lang="ko-KR" altLang="en-US" sz="2800" u="sng" dirty="0" smtClean="0"/>
              <a:t>합치기</a:t>
            </a:r>
            <a:r>
              <a:rPr lang="en-US" altLang="ko-KR" sz="2800" u="sng" dirty="0" smtClean="0"/>
              <a:t>)</a:t>
            </a:r>
            <a:endParaRPr lang="ko-KR" altLang="en-US" sz="2800" u="sng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30694" y="1158240"/>
            <a:ext cx="11320005" cy="5575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자르기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합치기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1505712" y="1699438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4, 5, 6, 7, 8, 9, 10]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a[0:5]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a[5:]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[6, 7, 8, 9, 10]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a[:3]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3]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505712" y="5071492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[5, 6, 7]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+ b</a:t>
            </a: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395128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021" y="221721"/>
            <a:ext cx="10239689" cy="739775"/>
          </a:xfrm>
        </p:spPr>
        <p:txBody>
          <a:bodyPr>
            <a:normAutofit/>
          </a:bodyPr>
          <a:lstStyle/>
          <a:p>
            <a:r>
              <a:rPr lang="en-US" altLang="ko-KR" sz="2800" u="sng" dirty="0"/>
              <a:t>1 </a:t>
            </a:r>
            <a:r>
              <a:rPr lang="ko-KR" altLang="en-US" sz="2800" u="sng" dirty="0"/>
              <a:t>리스트</a:t>
            </a:r>
            <a:r>
              <a:rPr lang="en-US" altLang="ko-KR" sz="2800" u="sng" dirty="0"/>
              <a:t> </a:t>
            </a:r>
            <a:r>
              <a:rPr lang="ko-KR" altLang="en-US" sz="2800" u="sng" dirty="0" smtClean="0"/>
              <a:t>활용법 </a:t>
            </a:r>
            <a:r>
              <a:rPr lang="en-US" altLang="ko-KR" sz="2800" u="sng" dirty="0" smtClean="0"/>
              <a:t>(</a:t>
            </a:r>
            <a:r>
              <a:rPr lang="ko-KR" altLang="en-US" sz="2800" u="sng" dirty="0" smtClean="0"/>
              <a:t>리스트 요소 삭제</a:t>
            </a:r>
            <a:r>
              <a:rPr lang="en-US" altLang="ko-KR" sz="2800" u="sng" dirty="0" smtClean="0"/>
              <a:t>: del </a:t>
            </a:r>
            <a:r>
              <a:rPr lang="ko-KR" altLang="en-US" sz="2800" u="sng" dirty="0" smtClean="0"/>
              <a:t>함수</a:t>
            </a:r>
            <a:r>
              <a:rPr lang="en-US" altLang="ko-KR" sz="2800" u="sng" dirty="0" smtClean="0"/>
              <a:t>)</a:t>
            </a:r>
            <a:endParaRPr lang="ko-KR" altLang="en-US" sz="2800" u="sng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80109" y="1245870"/>
            <a:ext cx="10241281" cy="548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요소 삭제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(del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함수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174242" y="2545462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[1, 2, 3, 4, 5, 6, 7, 8, 8</a:t>
            </a:r>
            <a:r>
              <a:rPr lang="pt-BR" altLang="ko-KR" dirty="0" smtClean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9, </a:t>
            </a:r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10]</a:t>
            </a:r>
          </a:p>
          <a:p>
            <a:pPr algn="just"/>
            <a:endParaRPr lang="pt-BR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smtClean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del </a:t>
            </a:r>
            <a:r>
              <a:rPr lang="pt-BR" altLang="ko-KR" dirty="0" smtClean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a[8]</a:t>
            </a:r>
            <a:endParaRPr lang="pt-BR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5, 6, 7, 8, 9, 10]</a:t>
            </a:r>
            <a:endParaRPr lang="pt-BR" altLang="ko-KR" dirty="0">
              <a:solidFill>
                <a:prstClr val="white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29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0" y="21764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err="1"/>
              <a:t>저번시간</a:t>
            </a:r>
            <a:r>
              <a:rPr lang="ko-KR" altLang="en-US" sz="3200" u="sng" dirty="0"/>
              <a:t> 복습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인덱싱 </a:t>
            </a:r>
            <a:r>
              <a:rPr lang="en-US" altLang="ko-KR" sz="3200" b="1" u="sng" dirty="0"/>
              <a:t>&amp; </a:t>
            </a:r>
            <a:r>
              <a:rPr lang="ko-KR" altLang="en-US" sz="3200" b="1" u="sng" dirty="0" err="1"/>
              <a:t>슬라이싱</a:t>
            </a:r>
            <a:endParaRPr lang="ko-KR" altLang="en-US" sz="30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635000" y="1125204"/>
            <a:ext cx="11266268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license_plate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“48</a:t>
            </a:r>
            <a:r>
              <a:rPr kumimoji="0" lang="ko-KR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구 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4446”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print(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license_plate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[0 : 2])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48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&gt;&gt;print(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license_place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[-4 :])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4446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&gt;&gt;print(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license_place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[: : 2])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kumimoji="0" lang="ko-KR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구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44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&gt;&gt;print(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license_place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[: : -1])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6444 </a:t>
            </a:r>
            <a:r>
              <a:rPr kumimoji="0" lang="ko-KR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구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366957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820141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</a:t>
            </a:r>
            <a:r>
              <a:rPr lang="ko-KR" altLang="en-US" sz="2800" b="1" u="sng" dirty="0" smtClean="0"/>
              <a:t>예</a:t>
            </a:r>
            <a:r>
              <a:rPr lang="ko-KR" altLang="en-US" sz="2800" b="1" u="sng" dirty="0"/>
              <a:t>제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798022" y="1615040"/>
            <a:ext cx="109188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</a:t>
            </a:r>
            <a: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기후 데이터에서 주로 나오는 </a:t>
            </a:r>
            <a: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</a:t>
            </a:r>
            <a: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＇</a:t>
            </a:r>
            <a:r>
              <a:rPr kumimoji="0" lang="ko-KR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관련된 문제</a:t>
            </a:r>
            <a:r>
              <a:rPr kumimoji="0" lang="en-US" altLang="ko-KR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시부터 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시까지 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시간마다 관측한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온도 관측데이터는 아래와 같다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temp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[ '2020.09.14', 20, 18, 17.5, 22.5, 24, 22</a:t>
            </a:r>
            <a:r>
              <a:rPr kumimoji="0" lang="en-US" altLang="ko-KR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 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데이터에서 날짜 정보를 제외하고 온도 정보만 출력하려면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어떻게 해야할까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28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3" y="221721"/>
            <a:ext cx="10173187" cy="739775"/>
          </a:xfrm>
        </p:spPr>
        <p:txBody>
          <a:bodyPr>
            <a:normAutofit/>
          </a:bodyPr>
          <a:lstStyle/>
          <a:p>
            <a:r>
              <a:rPr lang="en-US" altLang="ko-KR" sz="3000" u="sng" dirty="0"/>
              <a:t>2. </a:t>
            </a:r>
            <a:r>
              <a:rPr lang="ko-KR" altLang="en-US" sz="3000" u="sng" dirty="0"/>
              <a:t>리스트 관련 함수</a:t>
            </a:r>
            <a:r>
              <a:rPr lang="en-US" altLang="ko-KR" sz="3000" u="sng" dirty="0"/>
              <a:t>:   </a:t>
            </a:r>
            <a:r>
              <a:rPr lang="ko-KR" altLang="en-US" sz="3000" b="1" u="sng" dirty="0"/>
              <a:t>객체와 </a:t>
            </a:r>
            <a:r>
              <a:rPr lang="ko-KR" altLang="en-US" sz="3000" b="1" u="sng" dirty="0" err="1"/>
              <a:t>메소드</a:t>
            </a:r>
            <a:r>
              <a:rPr lang="ko-KR" altLang="en-US" sz="3000" b="1" u="sng" dirty="0"/>
              <a:t>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62000" y="1497330"/>
            <a:ext cx="4672203" cy="509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객체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존재하는 모든 것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(object,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오브젝트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이름을 가지고 있음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행동을 할 수 있음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메소드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객체가 하는 행동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누가 하는 행동인지 객체 이름 필요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49" y="1229760"/>
            <a:ext cx="2792539" cy="32274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41489" y="4725519"/>
            <a:ext cx="3474720" cy="1352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200" dirty="0" err="1">
                <a:solidFill>
                  <a:prstClr val="black"/>
                </a:solidFill>
              </a:rPr>
              <a:t>크롱이</a:t>
            </a:r>
            <a:r>
              <a:rPr lang="en-US" altLang="ko-KR" sz="2200" dirty="0">
                <a:solidFill>
                  <a:prstClr val="black"/>
                </a:solidFill>
              </a:rPr>
              <a:t>.</a:t>
            </a:r>
            <a:r>
              <a:rPr lang="ko-KR" altLang="en-US" sz="2200" dirty="0">
                <a:solidFill>
                  <a:prstClr val="black"/>
                </a:solidFill>
              </a:rPr>
              <a:t>달려</a:t>
            </a:r>
            <a:r>
              <a:rPr lang="en-US" altLang="ko-KR" sz="2200" dirty="0">
                <a:solidFill>
                  <a:prstClr val="black"/>
                </a:solidFill>
              </a:rPr>
              <a:t>()</a:t>
            </a:r>
          </a:p>
          <a:p>
            <a:pPr algn="just"/>
            <a:r>
              <a:rPr lang="ko-KR" altLang="en-US" sz="2200" dirty="0" err="1">
                <a:solidFill>
                  <a:prstClr val="black"/>
                </a:solidFill>
              </a:rPr>
              <a:t>크롱이</a:t>
            </a:r>
            <a:r>
              <a:rPr lang="en-US" altLang="ko-KR" sz="2200" dirty="0">
                <a:solidFill>
                  <a:prstClr val="black"/>
                </a:solidFill>
              </a:rPr>
              <a:t>.</a:t>
            </a:r>
            <a:r>
              <a:rPr lang="ko-KR" altLang="en-US" sz="2200" dirty="0">
                <a:solidFill>
                  <a:prstClr val="black"/>
                </a:solidFill>
              </a:rPr>
              <a:t>멈춰</a:t>
            </a:r>
            <a:r>
              <a:rPr lang="en-US" altLang="ko-KR" sz="2200" dirty="0">
                <a:solidFill>
                  <a:prstClr val="black"/>
                </a:solidFill>
              </a:rPr>
              <a:t>()</a:t>
            </a:r>
          </a:p>
          <a:p>
            <a:pPr algn="just"/>
            <a:r>
              <a:rPr lang="ko-KR" altLang="en-US" sz="2200" dirty="0" err="1">
                <a:solidFill>
                  <a:prstClr val="black"/>
                </a:solidFill>
              </a:rPr>
              <a:t>크롱이</a:t>
            </a:r>
            <a:r>
              <a:rPr lang="en-US" altLang="ko-KR" sz="2200" dirty="0">
                <a:solidFill>
                  <a:prstClr val="black"/>
                </a:solidFill>
              </a:rPr>
              <a:t>.</a:t>
            </a:r>
            <a:r>
              <a:rPr lang="ko-KR" altLang="en-US" sz="2200" dirty="0">
                <a:solidFill>
                  <a:prstClr val="black"/>
                </a:solidFill>
              </a:rPr>
              <a:t>달려</a:t>
            </a:r>
            <a:r>
              <a:rPr lang="en-US" altLang="ko-KR" sz="2200" dirty="0">
                <a:solidFill>
                  <a:prstClr val="black"/>
                </a:solidFill>
              </a:rPr>
              <a:t>(100m)</a:t>
            </a:r>
            <a:endParaRPr lang="ko-KR" alt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3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423" y="160761"/>
            <a:ext cx="10407016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 ‘</a:t>
            </a:r>
            <a:r>
              <a:rPr lang="ko-KR" altLang="en-US" sz="2800" b="1" u="sng" dirty="0"/>
              <a:t>리스트</a:t>
            </a:r>
            <a:r>
              <a:rPr lang="en-US" altLang="ko-KR" sz="2800" b="1" u="sng" dirty="0"/>
              <a:t>’</a:t>
            </a:r>
            <a:r>
              <a:rPr lang="ko-KR" altLang="en-US" sz="2800" b="1" u="sng" dirty="0"/>
              <a:t>라는 객체가  사용할 수 있는 </a:t>
            </a:r>
            <a:r>
              <a:rPr lang="ko-KR" altLang="en-US" sz="2800" b="1" u="sng" dirty="0" err="1"/>
              <a:t>메소드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(1)</a:t>
            </a:r>
            <a:endParaRPr lang="ko-KR" altLang="en-US" sz="2800" b="1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78604"/>
              </p:ext>
            </p:extLst>
          </p:nvPr>
        </p:nvGraphicFramePr>
        <p:xfrm>
          <a:off x="740423" y="1651378"/>
          <a:ext cx="9951720" cy="16734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6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34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append()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리스트의 끝에 새 요소를 </a:t>
                      </a:r>
                      <a:r>
                        <a:rPr lang="ko-KR" altLang="en-US" sz="1600" kern="100" dirty="0">
                          <a:effectLst/>
                        </a:rPr>
                        <a:t>추가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 = [1, 2, 3]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a.append</a:t>
                      </a:r>
                      <a:r>
                        <a:rPr lang="en-US" sz="1600" kern="100" dirty="0">
                          <a:effectLst/>
                        </a:rPr>
                        <a:t>(4)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3, 4]</a:t>
                      </a:r>
                      <a:endParaRPr lang="ko-KR" sz="16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40422" y="1091291"/>
            <a:ext cx="854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append(x) </a:t>
            </a:r>
            <a:r>
              <a:rPr lang="ko-KR" altLang="en-US" sz="2000" dirty="0"/>
              <a:t>는 리스트의 맨 마지막에 새 요소</a:t>
            </a:r>
            <a:r>
              <a:rPr lang="en-US" altLang="ko-KR" sz="2000" dirty="0"/>
              <a:t> x </a:t>
            </a:r>
            <a:r>
              <a:rPr lang="ko-KR" altLang="en-US" sz="2000" dirty="0"/>
              <a:t>를 추가하는 함수이다</a:t>
            </a:r>
          </a:p>
        </p:txBody>
      </p:sp>
    </p:spTree>
    <p:extLst>
      <p:ext uri="{BB962C8B-B14F-4D97-AF65-F5344CB8AC3E}">
        <p14:creationId xmlns:p14="http://schemas.microsoft.com/office/powerpoint/2010/main" val="15648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423" y="90423"/>
            <a:ext cx="10407016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 ‘</a:t>
            </a:r>
            <a:r>
              <a:rPr lang="ko-KR" altLang="en-US" sz="2800" b="1" u="sng" dirty="0"/>
              <a:t>리스트</a:t>
            </a:r>
            <a:r>
              <a:rPr lang="en-US" altLang="ko-KR" sz="2800" b="1" u="sng" dirty="0"/>
              <a:t>’</a:t>
            </a:r>
            <a:r>
              <a:rPr lang="ko-KR" altLang="en-US" sz="2800" b="1" u="sng" dirty="0"/>
              <a:t>라는 객체가  사용할 수 있는 </a:t>
            </a:r>
            <a:r>
              <a:rPr lang="ko-KR" altLang="en-US" sz="2800" b="1" u="sng" dirty="0" err="1"/>
              <a:t>메소드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(1)</a:t>
            </a:r>
            <a:endParaRPr lang="ko-KR" altLang="en-US" sz="2800" b="1" u="sng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38484"/>
              </p:ext>
            </p:extLst>
          </p:nvPr>
        </p:nvGraphicFramePr>
        <p:xfrm>
          <a:off x="740423" y="900536"/>
          <a:ext cx="9376841" cy="57909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6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1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3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append()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리스트의 끝에 새 요소를 </a:t>
                      </a:r>
                      <a:r>
                        <a:rPr lang="ko-KR" altLang="en-US" sz="1600" kern="100" dirty="0">
                          <a:effectLst/>
                        </a:rPr>
                        <a:t>추가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 = [1, 2, 3]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a.append</a:t>
                      </a:r>
                      <a:r>
                        <a:rPr lang="en-US" sz="1600" kern="100" dirty="0">
                          <a:effectLst/>
                        </a:rPr>
                        <a:t>(4)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3, 4]</a:t>
                      </a:r>
                      <a:endParaRPr lang="ko-KR" sz="16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extend()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기존 리스트에 다른 리스트를 이어 붙</a:t>
                      </a:r>
                      <a:r>
                        <a:rPr lang="ko-KR" altLang="en-US" sz="1600" kern="100" dirty="0">
                          <a:effectLst/>
                        </a:rPr>
                        <a:t>임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&gt;&gt;&gt; a = [1, 2, 3]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a.extend</a:t>
                      </a:r>
                      <a:r>
                        <a:rPr lang="en-US" sz="1600" kern="100" dirty="0">
                          <a:effectLst/>
                        </a:rPr>
                        <a:t>([4, 5, 6])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3, 4, 5, 6]</a:t>
                      </a:r>
                      <a:endParaRPr lang="ko-KR" sz="16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2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insert()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첨자로 명시한 리스트 내의 위치에 새 요소를 </a:t>
                      </a:r>
                      <a:r>
                        <a:rPr lang="ko-KR" altLang="en-US" sz="1600" kern="100" dirty="0">
                          <a:effectLst/>
                        </a:rPr>
                        <a:t>삽입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 = [2, 4, 5]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a.insert</a:t>
                      </a:r>
                      <a:r>
                        <a:rPr lang="en-US" sz="1600" kern="100" dirty="0">
                          <a:effectLst/>
                        </a:rPr>
                        <a:t>(0, 1)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4, 5]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a.insert</a:t>
                      </a:r>
                      <a:r>
                        <a:rPr lang="en-US" sz="1600" kern="100" dirty="0">
                          <a:effectLst/>
                        </a:rPr>
                        <a:t>(2, 3)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3, 4, 5]</a:t>
                      </a:r>
                      <a:endParaRPr lang="ko-KR" sz="16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2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820141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  .insert(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1230283" y="1448785"/>
            <a:ext cx="90774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/>
              <a:t>해양</a:t>
            </a:r>
            <a:r>
              <a:rPr lang="en-US" altLang="ko-KR" sz="2200" dirty="0"/>
              <a:t>/</a:t>
            </a:r>
            <a:r>
              <a:rPr lang="ko-KR" altLang="en-US" sz="2200" dirty="0"/>
              <a:t>기후 데이터에서 주로 나오는 </a:t>
            </a:r>
            <a:r>
              <a:rPr lang="en-US" altLang="ko-KR" sz="2200" dirty="0"/>
              <a:t>‘</a:t>
            </a:r>
            <a:r>
              <a:rPr lang="ko-KR" altLang="en-US" sz="2200" dirty="0"/>
              <a:t>시간</a:t>
            </a:r>
            <a:r>
              <a:rPr lang="en-US" altLang="ko-KR" sz="2200" dirty="0"/>
              <a:t>＇</a:t>
            </a:r>
            <a:r>
              <a:rPr lang="ko-KR" altLang="en-US" sz="2200" dirty="0"/>
              <a:t>과 관련된 문제</a:t>
            </a:r>
            <a:r>
              <a:rPr lang="en-US" altLang="ko-KR" sz="2200" dirty="0"/>
              <a:t>. </a:t>
            </a:r>
          </a:p>
          <a:p>
            <a:r>
              <a:rPr lang="en-US" altLang="ko-KR" sz="2200" dirty="0"/>
              <a:t>2020</a:t>
            </a:r>
            <a:r>
              <a:rPr lang="ko-KR" altLang="en-US" sz="2200" dirty="0"/>
              <a:t>년 </a:t>
            </a:r>
            <a:r>
              <a:rPr lang="en-US" altLang="ko-KR" sz="2200" dirty="0"/>
              <a:t>2</a:t>
            </a:r>
            <a:r>
              <a:rPr lang="ko-KR" altLang="en-US" sz="2200" dirty="0"/>
              <a:t>월은 </a:t>
            </a:r>
            <a:r>
              <a:rPr lang="en-US" altLang="ko-KR" sz="2200" dirty="0"/>
              <a:t>28</a:t>
            </a:r>
            <a:r>
              <a:rPr lang="ko-KR" altLang="en-US" sz="2200" dirty="0"/>
              <a:t>일이 아니라 </a:t>
            </a:r>
            <a:r>
              <a:rPr lang="en-US" altLang="ko-KR" sz="2200" dirty="0"/>
              <a:t>29</a:t>
            </a:r>
            <a:r>
              <a:rPr lang="ko-KR" altLang="en-US" sz="2200" dirty="0"/>
              <a:t>일 이었다</a:t>
            </a:r>
            <a:r>
              <a:rPr lang="en-US" altLang="ko-KR" sz="2200" dirty="0"/>
              <a:t> (</a:t>
            </a:r>
            <a:r>
              <a:rPr lang="ko-KR" altLang="en-US" sz="2200" dirty="0"/>
              <a:t>왜냐면 </a:t>
            </a:r>
            <a:r>
              <a:rPr lang="en-US" altLang="ko-KR" sz="2200" dirty="0"/>
              <a:t>2020</a:t>
            </a:r>
            <a:r>
              <a:rPr lang="ko-KR" altLang="en-US" sz="2200" dirty="0"/>
              <a:t>을 </a:t>
            </a:r>
            <a:r>
              <a:rPr lang="en-US" altLang="ko-KR" sz="2200" dirty="0"/>
              <a:t>4</a:t>
            </a:r>
            <a:r>
              <a:rPr lang="ko-KR" altLang="en-US" sz="2200" dirty="0"/>
              <a:t>로 나누면 떨어지기 때문에</a:t>
            </a:r>
            <a:r>
              <a:rPr lang="en-US" altLang="ko-KR" sz="2200" dirty="0"/>
              <a:t>). </a:t>
            </a:r>
          </a:p>
          <a:p>
            <a:r>
              <a:rPr lang="ko-KR" altLang="en-US" sz="2200" dirty="0"/>
              <a:t>그런데</a:t>
            </a:r>
            <a:r>
              <a:rPr lang="en-US" altLang="ko-KR" sz="2200" dirty="0"/>
              <a:t>, 2020</a:t>
            </a:r>
            <a:r>
              <a:rPr lang="ko-KR" altLang="en-US" sz="2200" dirty="0"/>
              <a:t>년 </a:t>
            </a:r>
            <a:r>
              <a:rPr lang="en-US" altLang="ko-KR" sz="2200" dirty="0"/>
              <a:t>2</a:t>
            </a:r>
            <a:r>
              <a:rPr lang="ko-KR" altLang="en-US" sz="2200" dirty="0"/>
              <a:t>월 </a:t>
            </a:r>
            <a:r>
              <a:rPr lang="en-US" altLang="ko-KR" sz="2200" dirty="0"/>
              <a:t>29</a:t>
            </a:r>
            <a:r>
              <a:rPr lang="ko-KR" altLang="en-US" sz="2200" dirty="0"/>
              <a:t>일을 넣는 것을 실수로 빼먹었다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date2020 = ['2020.02.27', '2020.02.28', '2020.03.01']</a:t>
            </a:r>
          </a:p>
          <a:p>
            <a:endParaRPr lang="en-US" altLang="ko-KR" sz="2400" b="1" dirty="0"/>
          </a:p>
          <a:p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>
                <a:solidFill>
                  <a:srgbClr val="FF0000"/>
                </a:solidFill>
              </a:rPr>
              <a:t>위 </a:t>
            </a:r>
            <a:r>
              <a:rPr lang="en-US" altLang="ko-KR" sz="2200" dirty="0">
                <a:solidFill>
                  <a:srgbClr val="FF0000"/>
                </a:solidFill>
              </a:rPr>
              <a:t>‘</a:t>
            </a:r>
            <a:r>
              <a:rPr lang="ko-KR" altLang="en-US" sz="2200" dirty="0">
                <a:solidFill>
                  <a:srgbClr val="FF0000"/>
                </a:solidFill>
              </a:rPr>
              <a:t>시간</a:t>
            </a:r>
            <a:r>
              <a:rPr lang="en-US" altLang="ko-KR" sz="2200" dirty="0">
                <a:solidFill>
                  <a:srgbClr val="FF0000"/>
                </a:solidFill>
              </a:rPr>
              <a:t>’ </a:t>
            </a:r>
            <a:r>
              <a:rPr lang="ko-KR" altLang="en-US" sz="2200" dirty="0">
                <a:solidFill>
                  <a:srgbClr val="FF0000"/>
                </a:solidFill>
              </a:rPr>
              <a:t>데이터에서 </a:t>
            </a:r>
            <a:r>
              <a:rPr lang="en-US" altLang="ko-KR" sz="2200" dirty="0">
                <a:solidFill>
                  <a:srgbClr val="FF0000"/>
                </a:solidFill>
              </a:rPr>
              <a:t>2020.02.29</a:t>
            </a:r>
            <a:r>
              <a:rPr lang="ko-KR" altLang="en-US" sz="2200" dirty="0">
                <a:solidFill>
                  <a:srgbClr val="FF0000"/>
                </a:solidFill>
              </a:rPr>
              <a:t>를 넣으려면 어떻게 해야할까</a:t>
            </a:r>
            <a:r>
              <a:rPr lang="en-US" altLang="ko-KR" sz="22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힌트</a:t>
            </a:r>
            <a:r>
              <a:rPr lang="en-US" altLang="ko-KR" sz="2200" b="1" dirty="0"/>
              <a:t>) </a:t>
            </a:r>
            <a:r>
              <a:rPr lang="en-US" altLang="ko-KR" sz="2200" dirty="0"/>
              <a:t>.insert() </a:t>
            </a:r>
            <a:r>
              <a:rPr lang="ko-KR" altLang="en-US" sz="2200" dirty="0"/>
              <a:t>를 이용하세요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1129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395" y="35169"/>
            <a:ext cx="10407016" cy="579669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 ‘</a:t>
            </a:r>
            <a:r>
              <a:rPr lang="ko-KR" altLang="en-US" sz="2800" b="1" u="sng" dirty="0"/>
              <a:t>리스트</a:t>
            </a:r>
            <a:r>
              <a:rPr lang="en-US" altLang="ko-KR" sz="2800" b="1" u="sng" dirty="0"/>
              <a:t>’</a:t>
            </a:r>
            <a:r>
              <a:rPr lang="ko-KR" altLang="en-US" sz="2800" b="1" u="sng" dirty="0"/>
              <a:t>라는 객체가  사용할 수 있는 </a:t>
            </a:r>
            <a:r>
              <a:rPr lang="ko-KR" altLang="en-US" sz="2800" b="1" u="sng" dirty="0" err="1"/>
              <a:t>메소드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(2)</a:t>
            </a:r>
            <a:endParaRPr lang="ko-KR" altLang="en-US" sz="2800" b="1" u="sng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34487"/>
              </p:ext>
            </p:extLst>
          </p:nvPr>
        </p:nvGraphicFramePr>
        <p:xfrm>
          <a:off x="922606" y="775594"/>
          <a:ext cx="8671560" cy="605494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3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5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1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remove()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매개 변수로 입력한 데이터를 리스트에서 찾아 발견한 첫 번째 요소를 제거</a:t>
                      </a: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['BMW', 'BENZ', 'VOLKSWAGEN', 'AUDI']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a.remove</a:t>
                      </a:r>
                      <a:r>
                        <a:rPr lang="en-US" sz="1400" kern="100" dirty="0">
                          <a:effectLst/>
                        </a:rPr>
                        <a:t>('BMW')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['BENZ', 'VOLKSWAGEN', 'AUDI']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8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pop()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리스트의 마지막 요소를 뽑아내어 리스트에서 제거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 = [1, 2, 3, 4, 5]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a.pop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3, 4]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a.pop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3]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 = [1, 2, 3, 4, 5]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</a:t>
                      </a:r>
                      <a:r>
                        <a:rPr lang="en-US" sz="1600" kern="100" dirty="0" err="1">
                          <a:effectLst/>
                        </a:rPr>
                        <a:t>a.pop</a:t>
                      </a:r>
                      <a:r>
                        <a:rPr lang="en-US" sz="1600" kern="100" dirty="0">
                          <a:effectLst/>
                        </a:rPr>
                        <a:t>(2)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&gt;&gt;&gt; a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[1, 2, 4, 5]</a:t>
                      </a:r>
                      <a:endParaRPr lang="ko-KR" sz="16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820141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.remove( )   .pop(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1230283" y="1448785"/>
            <a:ext cx="90774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200" dirty="0"/>
          </a:p>
          <a:p>
            <a:r>
              <a:rPr lang="en-US" altLang="ko-KR" sz="2200" dirty="0"/>
              <a:t>2020</a:t>
            </a:r>
            <a:r>
              <a:rPr lang="ko-KR" altLang="en-US" sz="2200" dirty="0"/>
              <a:t>년 </a:t>
            </a:r>
            <a:r>
              <a:rPr lang="en-US" altLang="ko-KR" sz="2200" dirty="0"/>
              <a:t>2</a:t>
            </a:r>
            <a:r>
              <a:rPr lang="ko-KR" altLang="en-US" sz="2200" dirty="0"/>
              <a:t>월은 </a:t>
            </a:r>
            <a:r>
              <a:rPr lang="en-US" altLang="ko-KR" sz="2200" dirty="0"/>
              <a:t>29</a:t>
            </a:r>
            <a:r>
              <a:rPr lang="ko-KR" altLang="en-US" sz="2200" dirty="0"/>
              <a:t>일까지 하루가 더 있었던 반면</a:t>
            </a:r>
            <a:r>
              <a:rPr lang="en-US" altLang="ko-KR" sz="2200" dirty="0"/>
              <a:t>, </a:t>
            </a:r>
            <a:r>
              <a:rPr lang="ko-KR" altLang="en-US" sz="2200" dirty="0"/>
              <a:t>작년 </a:t>
            </a:r>
            <a:r>
              <a:rPr lang="en-US" altLang="ko-KR" sz="2200" dirty="0"/>
              <a:t>2019</a:t>
            </a:r>
            <a:r>
              <a:rPr lang="ko-KR" altLang="en-US" sz="2200" dirty="0"/>
              <a:t>년은 </a:t>
            </a:r>
            <a:r>
              <a:rPr lang="en-US" altLang="ko-KR" sz="2200" dirty="0"/>
              <a:t>2</a:t>
            </a:r>
            <a:r>
              <a:rPr lang="ko-KR" altLang="en-US" sz="2200" dirty="0"/>
              <a:t>월 </a:t>
            </a:r>
            <a:r>
              <a:rPr lang="en-US" altLang="ko-KR" sz="2200" dirty="0"/>
              <a:t>28</a:t>
            </a:r>
            <a:r>
              <a:rPr lang="ko-KR" altLang="en-US" sz="2200" dirty="0"/>
              <a:t>일 까지 있었다</a:t>
            </a:r>
            <a:r>
              <a:rPr lang="en-US" altLang="ko-KR" sz="2200" dirty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date2019 = ['2019.02.28', ‘2019.02.29’, '2019.03.01']</a:t>
            </a:r>
          </a:p>
          <a:p>
            <a:endParaRPr lang="en-US" altLang="ko-KR" sz="2400" b="1" dirty="0"/>
          </a:p>
          <a:p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>
                <a:solidFill>
                  <a:srgbClr val="FF0000"/>
                </a:solidFill>
              </a:rPr>
              <a:t>위 </a:t>
            </a:r>
            <a:r>
              <a:rPr lang="en-US" altLang="ko-KR" sz="2200" dirty="0">
                <a:solidFill>
                  <a:srgbClr val="FF0000"/>
                </a:solidFill>
              </a:rPr>
              <a:t>‘</a:t>
            </a:r>
            <a:r>
              <a:rPr lang="ko-KR" altLang="en-US" sz="2200" dirty="0">
                <a:solidFill>
                  <a:srgbClr val="FF0000"/>
                </a:solidFill>
              </a:rPr>
              <a:t>시간</a:t>
            </a:r>
            <a:r>
              <a:rPr lang="en-US" altLang="ko-KR" sz="2200" dirty="0">
                <a:solidFill>
                  <a:srgbClr val="FF0000"/>
                </a:solidFill>
              </a:rPr>
              <a:t>’ </a:t>
            </a:r>
            <a:r>
              <a:rPr lang="ko-KR" altLang="en-US" sz="2200" dirty="0">
                <a:solidFill>
                  <a:srgbClr val="FF0000"/>
                </a:solidFill>
              </a:rPr>
              <a:t>데이터에서 </a:t>
            </a:r>
            <a:r>
              <a:rPr lang="en-US" altLang="ko-KR" sz="2200" dirty="0">
                <a:solidFill>
                  <a:srgbClr val="FF0000"/>
                </a:solidFill>
              </a:rPr>
              <a:t>2019.02.29</a:t>
            </a:r>
            <a:r>
              <a:rPr lang="ko-KR" altLang="en-US" sz="2200" dirty="0">
                <a:solidFill>
                  <a:srgbClr val="FF0000"/>
                </a:solidFill>
              </a:rPr>
              <a:t>를 빼려면 어떻게 해야할까</a:t>
            </a:r>
            <a:r>
              <a:rPr lang="en-US" altLang="ko-KR" sz="22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200" dirty="0"/>
          </a:p>
          <a:p>
            <a:r>
              <a:rPr lang="ko-KR" altLang="en-US" sz="2200" b="1" dirty="0"/>
              <a:t>힌트</a:t>
            </a:r>
            <a:r>
              <a:rPr lang="en-US" altLang="ko-KR" sz="2200" b="1" dirty="0"/>
              <a:t>) </a:t>
            </a:r>
            <a:r>
              <a:rPr lang="en-US" altLang="ko-KR" sz="2200" dirty="0"/>
              <a:t>.remove( ) </a:t>
            </a:r>
            <a:r>
              <a:rPr lang="ko-KR" altLang="en-US" sz="2200" dirty="0"/>
              <a:t>또는 </a:t>
            </a:r>
            <a:r>
              <a:rPr lang="en-US" altLang="ko-KR" sz="2200" dirty="0"/>
              <a:t>.pop( ) </a:t>
            </a:r>
            <a:r>
              <a:rPr lang="ko-KR" altLang="en-US" sz="2200" dirty="0"/>
              <a:t>을 이용하세요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5647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695" y="221721"/>
            <a:ext cx="10407016" cy="739775"/>
          </a:xfrm>
        </p:spPr>
        <p:txBody>
          <a:bodyPr>
            <a:normAutofit/>
          </a:bodyPr>
          <a:lstStyle/>
          <a:p>
            <a:r>
              <a:rPr lang="en-US" altLang="ko-KR" sz="2800" b="1" u="sng" dirty="0"/>
              <a:t>2. ‘</a:t>
            </a:r>
            <a:r>
              <a:rPr lang="ko-KR" altLang="en-US" sz="2800" b="1" u="sng" dirty="0"/>
              <a:t>리스트</a:t>
            </a:r>
            <a:r>
              <a:rPr lang="en-US" altLang="ko-KR" sz="2800" b="1" u="sng" dirty="0"/>
              <a:t>’</a:t>
            </a:r>
            <a:r>
              <a:rPr lang="ko-KR" altLang="en-US" sz="2800" b="1" u="sng" dirty="0"/>
              <a:t>라는 객체가  사용할 수 있는 </a:t>
            </a:r>
            <a:r>
              <a:rPr lang="ko-KR" altLang="en-US" sz="2800" b="1" u="sng" dirty="0" err="1"/>
              <a:t>메소드</a:t>
            </a:r>
            <a:r>
              <a:rPr lang="ko-KR" altLang="en-US" sz="2800" b="1" u="sng" dirty="0"/>
              <a:t> </a:t>
            </a:r>
            <a:r>
              <a:rPr lang="en-US" altLang="ko-KR" sz="2800" b="1" u="sng" dirty="0"/>
              <a:t>(3)</a:t>
            </a:r>
            <a:endParaRPr lang="ko-KR" altLang="en-US" sz="2800" b="1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86518"/>
              </p:ext>
            </p:extLst>
          </p:nvPr>
        </p:nvGraphicFramePr>
        <p:xfrm>
          <a:off x="743712" y="912728"/>
          <a:ext cx="9851136" cy="57441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4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6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0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index()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700" kern="100" dirty="0">
                          <a:effectLst/>
                        </a:rPr>
                        <a:t>리스트 내에서 매개변수로 입력한 데이터와 일치하는 첫번째 요소의 </a:t>
                      </a:r>
                      <a:r>
                        <a:rPr lang="ko-KR" altLang="en-US" sz="1700" kern="100" dirty="0">
                          <a:effectLst/>
                        </a:rPr>
                        <a:t>위치 반환</a:t>
                      </a:r>
                      <a:r>
                        <a:rPr lang="ko-KR" sz="1700" kern="100" dirty="0">
                          <a:effectLst/>
                        </a:rPr>
                        <a:t> 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&gt;&gt;&gt; a = ['</a:t>
                      </a:r>
                      <a:r>
                        <a:rPr lang="en-US" sz="1800" kern="100" dirty="0" err="1">
                          <a:effectLst/>
                        </a:rPr>
                        <a:t>abc</a:t>
                      </a:r>
                      <a:r>
                        <a:rPr lang="en-US" sz="1800" kern="100" dirty="0">
                          <a:effectLst/>
                        </a:rPr>
                        <a:t>', '</a:t>
                      </a:r>
                      <a:r>
                        <a:rPr lang="en-US" sz="1800" kern="100" dirty="0" err="1">
                          <a:effectLst/>
                        </a:rPr>
                        <a:t>def</a:t>
                      </a:r>
                      <a:r>
                        <a:rPr lang="en-US" sz="1800" kern="100" dirty="0">
                          <a:effectLst/>
                        </a:rPr>
                        <a:t>', '</a:t>
                      </a:r>
                      <a:r>
                        <a:rPr lang="en-US" sz="1800" kern="100" dirty="0" err="1">
                          <a:effectLst/>
                        </a:rPr>
                        <a:t>ghi</a:t>
                      </a:r>
                      <a:r>
                        <a:rPr lang="en-US" sz="1800" kern="100" dirty="0">
                          <a:effectLst/>
                        </a:rPr>
                        <a:t>']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&gt;&gt;&gt; </a:t>
                      </a:r>
                      <a:r>
                        <a:rPr lang="en-US" sz="1800" kern="100" dirty="0" err="1">
                          <a:effectLst/>
                        </a:rPr>
                        <a:t>a.index</a:t>
                      </a:r>
                      <a:r>
                        <a:rPr lang="en-US" sz="1800" kern="100" dirty="0">
                          <a:effectLst/>
                        </a:rPr>
                        <a:t>('</a:t>
                      </a:r>
                      <a:r>
                        <a:rPr lang="en-US" sz="1800" kern="100" dirty="0" err="1">
                          <a:effectLst/>
                        </a:rPr>
                        <a:t>def</a:t>
                      </a:r>
                      <a:r>
                        <a:rPr lang="en-US" sz="1800" kern="100" dirty="0">
                          <a:effectLst/>
                        </a:rPr>
                        <a:t>')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ko-KR" sz="18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46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count()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매개변수로 입력한 데이터와 일치하는 요소</a:t>
                      </a:r>
                      <a:r>
                        <a:rPr lang="ko-KR" altLang="en-US" sz="1800" kern="100" dirty="0">
                          <a:effectLst/>
                        </a:rPr>
                        <a:t>의 개수 반환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&gt;&gt;&gt; a = [1, 100, 2, 100, 3, 100]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&gt;&gt;&gt; </a:t>
                      </a:r>
                      <a:r>
                        <a:rPr lang="en-US" sz="1800" kern="100" dirty="0" err="1">
                          <a:effectLst/>
                        </a:rPr>
                        <a:t>a.count</a:t>
                      </a:r>
                      <a:r>
                        <a:rPr lang="en-US" sz="1800" kern="100" dirty="0">
                          <a:effectLst/>
                        </a:rPr>
                        <a:t>(100)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&gt;&gt;&gt; </a:t>
                      </a:r>
                      <a:r>
                        <a:rPr lang="en-US" sz="1800" kern="100" dirty="0" err="1">
                          <a:effectLst/>
                        </a:rPr>
                        <a:t>a.count</a:t>
                      </a:r>
                      <a:r>
                        <a:rPr lang="en-US" sz="1800" kern="100" dirty="0">
                          <a:effectLst/>
                        </a:rPr>
                        <a:t>(200)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3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969770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.index(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39408" y="1315781"/>
            <a:ext cx="105820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해양데이터에는 많은 </a:t>
            </a:r>
            <a:r>
              <a:rPr lang="ko-KR" altLang="en-US" sz="2000" dirty="0" err="1"/>
              <a:t>결측값</a:t>
            </a:r>
            <a:r>
              <a:rPr lang="ko-KR" altLang="en-US" sz="2000" dirty="0"/>
              <a:t> </a:t>
            </a:r>
            <a:r>
              <a:rPr lang="en-US" altLang="ko-KR" sz="2000" dirty="0"/>
              <a:t>(missing value) </a:t>
            </a:r>
            <a:r>
              <a:rPr lang="ko-KR" altLang="en-US" sz="2000" dirty="0"/>
              <a:t>들이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매일</a:t>
            </a:r>
            <a:r>
              <a:rPr lang="en-US" altLang="ko-KR" sz="2000" dirty="0"/>
              <a:t>, </a:t>
            </a:r>
            <a:r>
              <a:rPr lang="ko-KR" altLang="en-US" sz="2000" dirty="0"/>
              <a:t>몇 십년에 걸쳐서 꾸준히 관측을 할 수 있다면 좋겠지만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여러가지 이유로 연속성 있는 관측을 수행하는 것은 쉽지 않다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결측값은</a:t>
            </a:r>
            <a:r>
              <a:rPr lang="ko-KR" altLang="en-US" sz="2000" dirty="0"/>
              <a:t> 보통 </a:t>
            </a:r>
            <a:r>
              <a:rPr lang="en-US" altLang="ko-KR" sz="2000" dirty="0"/>
              <a:t>-9999 </a:t>
            </a:r>
            <a:r>
              <a:rPr lang="ko-KR" altLang="en-US" sz="2000" dirty="0"/>
              <a:t>또는 </a:t>
            </a:r>
            <a:r>
              <a:rPr lang="en-US" altLang="ko-KR" sz="2000" dirty="0"/>
              <a:t>-999 </a:t>
            </a:r>
            <a:r>
              <a:rPr lang="ko-KR" altLang="en-US" sz="2000" dirty="0"/>
              <a:t>로 표현하는 경우가 많다</a:t>
            </a:r>
            <a:r>
              <a:rPr lang="en-US" altLang="ko-KR" sz="20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temperature=[22, 22.5, 23, 22, -999, 22.5, 24, 26, 27, 26.5]</a:t>
            </a:r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>
                <a:solidFill>
                  <a:srgbClr val="FF0000"/>
                </a:solidFill>
              </a:rPr>
              <a:t>위 </a:t>
            </a:r>
            <a:r>
              <a:rPr lang="en-US" altLang="ko-KR" sz="2200" dirty="0">
                <a:solidFill>
                  <a:srgbClr val="FF0000"/>
                </a:solidFill>
              </a:rPr>
              <a:t>‘temperature’ </a:t>
            </a:r>
            <a:r>
              <a:rPr lang="ko-KR" altLang="en-US" sz="2200" dirty="0">
                <a:solidFill>
                  <a:srgbClr val="FF0000"/>
                </a:solidFill>
              </a:rPr>
              <a:t>데이터에서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 을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99131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969770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.index(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39408" y="1315781"/>
            <a:ext cx="10582032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temperature</a:t>
            </a:r>
            <a:r>
              <a:rPr lang="en-US" altLang="ko-KR" sz="2400" b="1" dirty="0"/>
              <a:t>=[22, 22.5, 23, 22, -999, 22.5, 24, 26, 27, 26.5]</a:t>
            </a:r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>
                <a:solidFill>
                  <a:srgbClr val="FF0000"/>
                </a:solidFill>
              </a:rPr>
              <a:t>위 </a:t>
            </a:r>
            <a:r>
              <a:rPr lang="en-US" altLang="ko-KR" sz="2200" dirty="0">
                <a:solidFill>
                  <a:srgbClr val="FF0000"/>
                </a:solidFill>
              </a:rPr>
              <a:t>‘temperature’ </a:t>
            </a:r>
            <a:r>
              <a:rPr lang="ko-KR" altLang="en-US" sz="2200" dirty="0">
                <a:solidFill>
                  <a:srgbClr val="FF0000"/>
                </a:solidFill>
              </a:rPr>
              <a:t>데이터에서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 을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FF0000"/>
              </a:solidFill>
            </a:endParaRPr>
          </a:p>
          <a:p>
            <a:r>
              <a:rPr lang="en-US" altLang="ko-KR" sz="2200" dirty="0"/>
              <a:t>&gt;&gt; </a:t>
            </a:r>
            <a:r>
              <a:rPr lang="en-US" altLang="ko-KR" sz="2200" dirty="0" err="1"/>
              <a:t>temperature.index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-999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&gt;&gt; 4</a:t>
            </a:r>
          </a:p>
          <a:p>
            <a:r>
              <a:rPr lang="en-US" altLang="ko-KR" sz="2200" dirty="0"/>
              <a:t>&gt;&gt; </a:t>
            </a:r>
            <a:r>
              <a:rPr lang="en-US" altLang="ko-KR" sz="2200" dirty="0" err="1"/>
              <a:t>temperature.pop</a:t>
            </a:r>
            <a:r>
              <a:rPr lang="en-US" altLang="ko-KR" sz="2200" dirty="0"/>
              <a:t>(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200" dirty="0" smtClean="0"/>
              <a:t>)</a:t>
            </a:r>
          </a:p>
          <a:p>
            <a:r>
              <a:rPr lang="en-US" altLang="ko-KR" sz="2200" dirty="0" smtClean="0"/>
              <a:t>&gt;&gt; -999</a:t>
            </a:r>
          </a:p>
          <a:p>
            <a:endParaRPr lang="en-US" altLang="ko-KR" sz="2200" dirty="0" smtClean="0"/>
          </a:p>
          <a:p>
            <a:r>
              <a:rPr lang="en-US" altLang="ko-KR" sz="2200" dirty="0"/>
              <a:t>&gt;&gt; </a:t>
            </a:r>
            <a:r>
              <a:rPr lang="en-US" altLang="ko-KR" sz="2200" dirty="0">
                <a:solidFill>
                  <a:srgbClr val="FF0000"/>
                </a:solidFill>
              </a:rPr>
              <a:t>import</a:t>
            </a:r>
            <a:r>
              <a:rPr lang="en-US" altLang="ko-KR" sz="2200" dirty="0"/>
              <a:t> </a:t>
            </a:r>
            <a:r>
              <a:rPr lang="en-US" altLang="ko-KR" sz="2200" dirty="0" err="1"/>
              <a:t>numpy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as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np</a:t>
            </a:r>
          </a:p>
          <a:p>
            <a:r>
              <a:rPr lang="en-US" altLang="ko-KR" sz="2200" dirty="0"/>
              <a:t>&gt;&gt; </a:t>
            </a:r>
            <a:r>
              <a:rPr lang="en-US" altLang="ko-KR" sz="2200" dirty="0" err="1"/>
              <a:t>np.mean</a:t>
            </a:r>
            <a:r>
              <a:rPr lang="en-US" altLang="ko-KR" sz="2200" dirty="0"/>
              <a:t>(temperature)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17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err="1"/>
              <a:t>저번시간</a:t>
            </a:r>
            <a:r>
              <a:rPr lang="ko-KR" altLang="en-US" sz="3200" u="sng" dirty="0"/>
              <a:t> 복습</a:t>
            </a:r>
            <a:r>
              <a:rPr lang="en-US" altLang="ko-KR" sz="3200" u="sng" dirty="0"/>
              <a:t>:  </a:t>
            </a:r>
            <a:r>
              <a:rPr lang="ko-KR" altLang="en-US" sz="3200" b="1" u="sng" dirty="0"/>
              <a:t>문자열 치환 </a:t>
            </a:r>
            <a:r>
              <a:rPr lang="en-US" altLang="ko-KR" sz="3200" b="1" u="sng" dirty="0"/>
              <a:t>(.replace)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4966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문자열에서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메서드를 사용하면 문자열을 일부를 치환할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문자열은 수정할 수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이므로 기존 문자열은 그대로 두고 치환된 새로운 문자열이 리턴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 = “031-400-5538”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 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031 400 5538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0314005538</a:t>
            </a:r>
          </a:p>
        </p:txBody>
      </p:sp>
    </p:spTree>
    <p:extLst>
      <p:ext uri="{BB962C8B-B14F-4D97-AF65-F5344CB8AC3E}">
        <p14:creationId xmlns:p14="http://schemas.microsoft.com/office/powerpoint/2010/main" val="409279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969770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:     </a:t>
            </a:r>
            <a:r>
              <a:rPr lang="ko-KR" altLang="en-US" sz="2800" b="1" u="sng" dirty="0" err="1"/>
              <a:t>결측값이</a:t>
            </a:r>
            <a:r>
              <a:rPr lang="ko-KR" altLang="en-US" sz="2800" b="1" u="sng" dirty="0"/>
              <a:t> 여러 개인 경우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39408" y="1315781"/>
            <a:ext cx="10582032" cy="353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해양데이터에는 많은 </a:t>
            </a:r>
            <a:r>
              <a:rPr lang="ko-KR" altLang="en-US" sz="2000" dirty="0" err="1"/>
              <a:t>결측값</a:t>
            </a:r>
            <a:r>
              <a:rPr lang="ko-KR" altLang="en-US" sz="2000" dirty="0"/>
              <a:t> </a:t>
            </a:r>
            <a:r>
              <a:rPr lang="en-US" altLang="ko-KR" sz="2000" dirty="0"/>
              <a:t>(missing value) </a:t>
            </a:r>
            <a:r>
              <a:rPr lang="ko-KR" altLang="en-US" sz="2000" dirty="0"/>
              <a:t>들이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매일</a:t>
            </a:r>
            <a:r>
              <a:rPr lang="en-US" altLang="ko-KR" sz="2000" dirty="0"/>
              <a:t>, </a:t>
            </a:r>
            <a:r>
              <a:rPr lang="ko-KR" altLang="en-US" sz="2000" dirty="0"/>
              <a:t>몇 십년에 걸쳐서 꾸준히 관측을 할 수 있다면 좋겠지만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여러가지 이유로 연속성 있는 관측을 수행하는 것은 쉽지 않다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결측값은</a:t>
            </a:r>
            <a:r>
              <a:rPr lang="ko-KR" altLang="en-US" sz="2000" dirty="0"/>
              <a:t> 보통 </a:t>
            </a:r>
            <a:r>
              <a:rPr lang="en-US" altLang="ko-KR" sz="2000" dirty="0"/>
              <a:t>-9999 </a:t>
            </a:r>
            <a:r>
              <a:rPr lang="ko-KR" altLang="en-US" sz="2000" dirty="0"/>
              <a:t>로 표현하는 경우가 많다</a:t>
            </a:r>
            <a:r>
              <a:rPr lang="en-US" altLang="ko-KR" sz="20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temperature=[22, 22.5, 23, 22, -999, 22.5, -999, 24, 26, 27, -999, 26.5]</a:t>
            </a:r>
          </a:p>
          <a:p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>
                <a:solidFill>
                  <a:srgbClr val="FF0000"/>
                </a:solidFill>
              </a:rPr>
              <a:t>위 </a:t>
            </a:r>
            <a:r>
              <a:rPr lang="en-US" altLang="ko-KR" sz="2200" dirty="0">
                <a:solidFill>
                  <a:srgbClr val="FF0000"/>
                </a:solidFill>
              </a:rPr>
              <a:t>‘temperature’ </a:t>
            </a:r>
            <a:r>
              <a:rPr lang="ko-KR" altLang="en-US" sz="2200" dirty="0">
                <a:solidFill>
                  <a:srgbClr val="FF0000"/>
                </a:solidFill>
              </a:rPr>
              <a:t>데이터에서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의 위치를 찾아내고</a:t>
            </a:r>
            <a:r>
              <a:rPr lang="en-US" altLang="ko-KR" sz="2200" dirty="0">
                <a:solidFill>
                  <a:srgbClr val="FF0000"/>
                </a:solidFill>
              </a:rPr>
              <a:t>,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 을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362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969770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</a:t>
            </a:r>
            <a:r>
              <a:rPr lang="en-US" altLang="ko-KR" sz="2800" b="1" u="sng" dirty="0" err="1"/>
              <a:t>np.array</a:t>
            </a:r>
            <a:r>
              <a:rPr lang="en-US" altLang="ko-KR" sz="2800" b="1" u="sng" dirty="0"/>
              <a:t>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39408" y="1215034"/>
            <a:ext cx="10582032" cy="2058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문제</a:t>
            </a:r>
            <a:r>
              <a:rPr lang="en-US" altLang="ko-KR" sz="2200" b="1" dirty="0"/>
              <a:t>) </a:t>
            </a:r>
            <a:r>
              <a:rPr lang="ko-KR" altLang="en-US" sz="2200" dirty="0"/>
              <a:t>위 </a:t>
            </a:r>
            <a:r>
              <a:rPr lang="en-US" altLang="ko-KR" sz="2200" dirty="0"/>
              <a:t>‘temperature’ </a:t>
            </a:r>
            <a:r>
              <a:rPr lang="ko-KR" altLang="en-US" sz="2200" dirty="0"/>
              <a:t>데이터에서 </a:t>
            </a:r>
            <a:r>
              <a:rPr lang="ko-KR" altLang="en-US" sz="2200" dirty="0" err="1"/>
              <a:t>결측값</a:t>
            </a:r>
            <a:r>
              <a:rPr lang="ko-KR" altLang="en-US" sz="2200" dirty="0"/>
              <a:t> </a:t>
            </a:r>
            <a:r>
              <a:rPr lang="en-US" altLang="ko-KR" sz="2200" dirty="0"/>
              <a:t>(-999)</a:t>
            </a:r>
            <a:r>
              <a:rPr lang="ko-KR" altLang="en-US" sz="2200" dirty="0"/>
              <a:t>의 위치를 찾아내고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결측값</a:t>
            </a:r>
            <a:r>
              <a:rPr lang="ko-KR" altLang="en-US" sz="2200" dirty="0"/>
              <a:t> </a:t>
            </a:r>
            <a:r>
              <a:rPr lang="en-US" altLang="ko-KR" sz="2200" dirty="0"/>
              <a:t>(-999)</a:t>
            </a:r>
            <a:r>
              <a:rPr lang="ko-KR" altLang="en-US" sz="2200" dirty="0"/>
              <a:t> 을</a:t>
            </a:r>
            <a:r>
              <a:rPr lang="en-US" altLang="ko-KR" sz="2200" dirty="0"/>
              <a:t> </a:t>
            </a:r>
            <a:r>
              <a:rPr lang="ko-KR" altLang="en-US" sz="2200" dirty="0"/>
              <a:t>제외한 온도의 평균값을 구해보세요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기존의 파이썬 리스트를 수학적 계산이 용이한 배열 </a:t>
            </a: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</a:rPr>
              <a:t>numpy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배열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  <a:r>
              <a:rPr lang="ko-KR" altLang="en-US" sz="2200" dirty="0">
                <a:solidFill>
                  <a:srgbClr val="FF0000"/>
                </a:solidFill>
              </a:rPr>
              <a:t>로 변환한다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8" y="3755621"/>
            <a:ext cx="10451403" cy="18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8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0283" y="160761"/>
            <a:ext cx="9917155" cy="969770"/>
          </a:xfrm>
        </p:spPr>
        <p:txBody>
          <a:bodyPr>
            <a:normAutofit/>
          </a:bodyPr>
          <a:lstStyle/>
          <a:p>
            <a:r>
              <a:rPr lang="ko-KR" altLang="en-US" sz="2800" b="1" u="sng" dirty="0"/>
              <a:t>실습 예제</a:t>
            </a:r>
            <a:r>
              <a:rPr lang="en-US" altLang="ko-KR" sz="2800" b="1" u="sng" dirty="0"/>
              <a:t>     </a:t>
            </a:r>
            <a:r>
              <a:rPr lang="en-US" altLang="ko-KR" sz="2800" b="1" u="sng" dirty="0" err="1"/>
              <a:t>np.array</a:t>
            </a:r>
            <a:r>
              <a:rPr lang="en-US" altLang="ko-KR" sz="2800" b="1" u="sng" dirty="0"/>
              <a:t>( )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39408" y="1215034"/>
            <a:ext cx="10582032" cy="2058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문제</a:t>
            </a:r>
            <a:r>
              <a:rPr lang="en-US" altLang="ko-KR" sz="2200" b="1" dirty="0"/>
              <a:t>) </a:t>
            </a:r>
            <a:r>
              <a:rPr lang="ko-KR" altLang="en-US" sz="2200" dirty="0"/>
              <a:t>위 </a:t>
            </a:r>
            <a:r>
              <a:rPr lang="en-US" altLang="ko-KR" sz="2200" dirty="0"/>
              <a:t>‘temperature’ </a:t>
            </a:r>
            <a:r>
              <a:rPr lang="ko-KR" altLang="en-US" sz="2200" dirty="0"/>
              <a:t>데이터에서 </a:t>
            </a:r>
            <a:r>
              <a:rPr lang="ko-KR" altLang="en-US" sz="2200" dirty="0" err="1"/>
              <a:t>결측값</a:t>
            </a:r>
            <a:r>
              <a:rPr lang="ko-KR" altLang="en-US" sz="2200" dirty="0"/>
              <a:t> </a:t>
            </a:r>
            <a:r>
              <a:rPr lang="en-US" altLang="ko-KR" sz="2200" dirty="0"/>
              <a:t>(-999)</a:t>
            </a:r>
            <a:r>
              <a:rPr lang="ko-KR" altLang="en-US" sz="2200" dirty="0"/>
              <a:t>의 위치를 찾아내고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결측값</a:t>
            </a:r>
            <a:r>
              <a:rPr lang="ko-KR" altLang="en-US" sz="2200" dirty="0"/>
              <a:t> </a:t>
            </a:r>
            <a:r>
              <a:rPr lang="en-US" altLang="ko-KR" sz="2200" dirty="0"/>
              <a:t>(-999)</a:t>
            </a:r>
            <a:r>
              <a:rPr lang="ko-KR" altLang="en-US" sz="2200" dirty="0"/>
              <a:t> 을</a:t>
            </a:r>
            <a:r>
              <a:rPr lang="en-US" altLang="ko-KR" sz="2200" dirty="0"/>
              <a:t> </a:t>
            </a:r>
            <a:r>
              <a:rPr lang="ko-KR" altLang="en-US" sz="2200" dirty="0"/>
              <a:t>제외한 온도의 평균값을 구해보세요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</a:rPr>
              <a:t>** </a:t>
            </a:r>
            <a:r>
              <a:rPr lang="ko-KR" altLang="en-US" sz="2200" dirty="0">
                <a:solidFill>
                  <a:srgbClr val="FF0000"/>
                </a:solidFill>
              </a:rPr>
              <a:t>기존의 파이썬 리스트를 수학적 계산이 용이한 배열 </a:t>
            </a: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</a:rPr>
              <a:t>numpy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배열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  <a:r>
              <a:rPr lang="ko-KR" altLang="en-US" sz="2200" dirty="0">
                <a:solidFill>
                  <a:srgbClr val="FF0000"/>
                </a:solidFill>
              </a:rPr>
              <a:t>로 변환한다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2" y="3429000"/>
            <a:ext cx="10451403" cy="1887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FEACE-0F7D-487E-982E-7AE154D37B6B}"/>
              </a:ext>
            </a:extLst>
          </p:cNvPr>
          <p:cNvSpPr txBox="1"/>
          <p:nvPr/>
        </p:nvSpPr>
        <p:spPr>
          <a:xfrm>
            <a:off x="939408" y="5711151"/>
            <a:ext cx="1020803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위와</a:t>
            </a:r>
            <a:r>
              <a:rPr lang="ko-KR" altLang="en-US" dirty="0">
                <a:solidFill>
                  <a:srgbClr val="FF0000"/>
                </a:solidFill>
              </a:rPr>
              <a:t> 같이 작성하면 </a:t>
            </a:r>
            <a:r>
              <a:rPr lang="en-US" altLang="ko-KR" dirty="0">
                <a:solidFill>
                  <a:srgbClr val="FF0000"/>
                </a:solidFill>
              </a:rPr>
              <a:t>temperature</a:t>
            </a:r>
            <a:r>
              <a:rPr lang="ko-KR" altLang="en-US" dirty="0">
                <a:solidFill>
                  <a:srgbClr val="FF0000"/>
                </a:solidFill>
              </a:rPr>
              <a:t>라는 파이썬 </a:t>
            </a:r>
            <a:r>
              <a:rPr lang="en-US" altLang="ko-KR" dirty="0">
                <a:solidFill>
                  <a:srgbClr val="FF0000"/>
                </a:solidFill>
              </a:rPr>
              <a:t>array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 err="1">
                <a:solidFill>
                  <a:srgbClr val="FF0000"/>
                </a:solidFill>
              </a:rPr>
              <a:t>numpy.array</a:t>
            </a:r>
            <a:r>
              <a:rPr lang="ko-KR" altLang="en-US" dirty="0">
                <a:solidFill>
                  <a:srgbClr val="FF0000"/>
                </a:solidFill>
              </a:rPr>
              <a:t>라는 함수를 통해 새로운 </a:t>
            </a:r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rgbClr val="FF0000"/>
                </a:solidFill>
              </a:rPr>
              <a:t> array</a:t>
            </a:r>
            <a:r>
              <a:rPr lang="ko-KR" altLang="en-US" dirty="0">
                <a:solidFill>
                  <a:srgbClr val="FF0000"/>
                </a:solidFill>
              </a:rPr>
              <a:t>로 변환 </a:t>
            </a:r>
            <a:r>
              <a:rPr lang="en-US" altLang="ko-KR" dirty="0">
                <a:solidFill>
                  <a:srgbClr val="FF0000"/>
                </a:solidFill>
              </a:rPr>
              <a:t>(temp)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89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id="{8DC7CBA9-636D-4856-88FB-8CB126AC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1" y="215587"/>
            <a:ext cx="9397108" cy="169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B5600-9B85-44B8-AA69-C29102707EFC}"/>
              </a:ext>
            </a:extLst>
          </p:cNvPr>
          <p:cNvSpPr txBox="1"/>
          <p:nvPr/>
        </p:nvSpPr>
        <p:spPr>
          <a:xfrm>
            <a:off x="935615" y="2485910"/>
            <a:ext cx="973674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-999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가 들어있는 인덱스들을 뽑고 싶으면 아래와 같이 작성하면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;</a:t>
            </a:r>
          </a:p>
        </p:txBody>
      </p:sp>
      <p:pic>
        <p:nvPicPr>
          <p:cNvPr id="10" name="그림 9" descr="시계, 방이(가) 표시된 사진&#10;&#10;자동 생성된 설명">
            <a:extLst>
              <a:ext uri="{FF2B5EF4-FFF2-40B4-BE49-F238E27FC236}">
                <a16:creationId xmlns:a16="http://schemas.microsoft.com/office/drawing/2014/main" id="{58386669-0B04-4AE7-ADC8-9293D3701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58" y="3167742"/>
            <a:ext cx="6146620" cy="1223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2AFD1-D32E-44CB-B1B0-AEBD4F1875FB}"/>
              </a:ext>
            </a:extLst>
          </p:cNvPr>
          <p:cNvSpPr txBox="1"/>
          <p:nvPr/>
        </p:nvSpPr>
        <p:spPr>
          <a:xfrm>
            <a:off x="935615" y="5048809"/>
            <a:ext cx="99979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위의 코드에서 </a:t>
            </a:r>
            <a:r>
              <a:rPr lang="en-US" altLang="ko-KR" dirty="0" err="1"/>
              <a:t>invalid_idx</a:t>
            </a:r>
            <a:r>
              <a:rPr lang="ko-KR" altLang="en-US" dirty="0"/>
              <a:t>는 </a:t>
            </a:r>
            <a:r>
              <a:rPr lang="en-US" altLang="ko-KR" dirty="0"/>
              <a:t>temp</a:t>
            </a:r>
            <a:r>
              <a:rPr lang="ko-KR" altLang="en-US" dirty="0"/>
              <a:t>라는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에서 </a:t>
            </a:r>
            <a:r>
              <a:rPr lang="en-US" altLang="ko-KR" dirty="0"/>
              <a:t>-999</a:t>
            </a:r>
            <a:r>
              <a:rPr lang="ko-KR" altLang="en-US" dirty="0"/>
              <a:t>인 값들을 찾아내 해당 인덱스에 </a:t>
            </a:r>
            <a:r>
              <a:rPr lang="en-US" altLang="ko-KR" dirty="0"/>
              <a:t>True </a:t>
            </a:r>
            <a:r>
              <a:rPr lang="ko-KR" altLang="en-US" dirty="0"/>
              <a:t>값들을 반환해줍니다</a:t>
            </a:r>
            <a:r>
              <a:rPr lang="en-US" altLang="ko-KR" dirty="0"/>
              <a:t>. (</a:t>
            </a:r>
            <a:r>
              <a:rPr lang="ko-KR" altLang="en-US" dirty="0"/>
              <a:t>반대로 </a:t>
            </a:r>
            <a:r>
              <a:rPr lang="en-US" altLang="ko-KR" dirty="0" err="1"/>
              <a:t>valid_idx</a:t>
            </a:r>
            <a:r>
              <a:rPr lang="ko-KR" altLang="en-US" dirty="0"/>
              <a:t>는 </a:t>
            </a:r>
            <a:r>
              <a:rPr lang="en-US" altLang="ko-KR" dirty="0"/>
              <a:t>-999</a:t>
            </a:r>
            <a:r>
              <a:rPr lang="ko-KR" altLang="en-US" dirty="0"/>
              <a:t>가 아닌 값들을 </a:t>
            </a:r>
            <a:r>
              <a:rPr lang="en-US" altLang="ko-KR" dirty="0"/>
              <a:t>True</a:t>
            </a:r>
            <a:r>
              <a:rPr lang="ko-KR" altLang="en-US" dirty="0"/>
              <a:t>로 반환합니다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2308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D4E05871-B2C2-4FE8-818A-8C9219723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5" y="889230"/>
            <a:ext cx="8175597" cy="1136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828B58-9C6F-4E17-AB0C-7D37FCA3891B}"/>
              </a:ext>
            </a:extLst>
          </p:cNvPr>
          <p:cNvSpPr txBox="1"/>
          <p:nvPr/>
        </p:nvSpPr>
        <p:spPr>
          <a:xfrm>
            <a:off x="653541" y="316468"/>
            <a:ext cx="1058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이제 이렇게 뽑은 </a:t>
            </a:r>
            <a:r>
              <a:rPr lang="en-US" altLang="ko-KR" b="1" dirty="0" err="1"/>
              <a:t>invalid_idx</a:t>
            </a:r>
            <a:r>
              <a:rPr lang="ko-KR" altLang="en-US" b="1" dirty="0"/>
              <a:t>를 이용해서 </a:t>
            </a:r>
            <a:r>
              <a:rPr lang="ko-KR" altLang="en-US" b="1" dirty="0" err="1"/>
              <a:t>결측값을</a:t>
            </a:r>
            <a:r>
              <a:rPr lang="ko-KR" altLang="en-US" b="1" dirty="0"/>
              <a:t> 제외한 값들을 </a:t>
            </a:r>
            <a:r>
              <a:rPr lang="en-US" altLang="ko-KR" b="1" dirty="0"/>
              <a:t>temp </a:t>
            </a:r>
            <a:r>
              <a:rPr lang="ko-KR" altLang="en-US" b="1" dirty="0"/>
              <a:t>배열에서 뽑아낼 수 있음</a:t>
            </a:r>
            <a:r>
              <a:rPr lang="en-US" altLang="ko-KR" b="1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D1F50-989B-4F03-AF00-D10DA1D6861F}"/>
              </a:ext>
            </a:extLst>
          </p:cNvPr>
          <p:cNvSpPr txBox="1"/>
          <p:nvPr/>
        </p:nvSpPr>
        <p:spPr>
          <a:xfrm>
            <a:off x="514204" y="2415804"/>
            <a:ext cx="11312036" cy="109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유효한 값들만 </a:t>
            </a:r>
            <a:r>
              <a:rPr lang="ko-KR" altLang="en-US" dirty="0" err="1"/>
              <a:t>뽑아내기</a:t>
            </a:r>
            <a:r>
              <a:rPr lang="ko-KR" altLang="en-US" dirty="0"/>
              <a:t> 위해서 위에서 정의한 </a:t>
            </a:r>
            <a:r>
              <a:rPr lang="en-US" altLang="ko-KR" dirty="0" err="1"/>
              <a:t>valid_idx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temp </a:t>
            </a:r>
            <a:r>
              <a:rPr lang="ko-KR" altLang="en-US" dirty="0"/>
              <a:t>배열에 </a:t>
            </a:r>
            <a:r>
              <a:rPr lang="en-US" altLang="ko-KR" dirty="0" err="1"/>
              <a:t>valid_idx</a:t>
            </a:r>
            <a:r>
              <a:rPr lang="ko-KR" altLang="en-US" dirty="0"/>
              <a:t>를 적용시키면 </a:t>
            </a:r>
            <a:r>
              <a:rPr lang="en-US" altLang="ko-KR" dirty="0" err="1"/>
              <a:t>valid_idx</a:t>
            </a:r>
            <a:r>
              <a:rPr lang="ko-KR" altLang="en-US" dirty="0"/>
              <a:t>에서 </a:t>
            </a:r>
            <a:r>
              <a:rPr lang="en-US" altLang="ko-KR" dirty="0"/>
              <a:t>True</a:t>
            </a:r>
            <a:r>
              <a:rPr lang="ko-KR" altLang="en-US" dirty="0"/>
              <a:t>에 해당하는 </a:t>
            </a:r>
            <a:r>
              <a:rPr lang="en-US" altLang="ko-KR" dirty="0"/>
              <a:t>index</a:t>
            </a:r>
            <a:r>
              <a:rPr lang="ko-KR" altLang="en-US" dirty="0"/>
              <a:t>들 </a:t>
            </a:r>
            <a:r>
              <a:rPr lang="en-US" altLang="ko-KR" dirty="0"/>
              <a:t>(-999</a:t>
            </a:r>
            <a:r>
              <a:rPr lang="ko-KR" altLang="en-US" dirty="0"/>
              <a:t>가 아닌 </a:t>
            </a:r>
            <a:r>
              <a:rPr lang="en-US" altLang="ko-KR" dirty="0"/>
              <a:t>index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만 </a:t>
            </a:r>
            <a:r>
              <a:rPr lang="en-US" altLang="ko-KR" dirty="0"/>
              <a:t>temp</a:t>
            </a:r>
            <a:r>
              <a:rPr lang="ko-KR" altLang="en-US" dirty="0"/>
              <a:t>에 적용이 되어서 </a:t>
            </a:r>
            <a:r>
              <a:rPr lang="en-US" altLang="ko-KR" dirty="0" err="1"/>
              <a:t>temp_wo_invalid</a:t>
            </a:r>
            <a:r>
              <a:rPr lang="ko-KR" altLang="en-US" dirty="0"/>
              <a:t>라는 배열에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DC0CDD38-5828-4FAC-8C77-D1A10AD3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" y="4118201"/>
            <a:ext cx="10551095" cy="832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02BC9-B11A-4AF5-9C4B-BC2FC5B425A3}"/>
              </a:ext>
            </a:extLst>
          </p:cNvPr>
          <p:cNvSpPr txBox="1"/>
          <p:nvPr/>
        </p:nvSpPr>
        <p:spPr>
          <a:xfrm>
            <a:off x="653342" y="5512619"/>
            <a:ext cx="10885316" cy="45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와 같이 전체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-999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제외된 값들이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temp_wo_invalid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배열에 저장된 것을 확인할 수 있음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1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8828B58-9C6F-4E17-AB0C-7D37FCA3891B}"/>
              </a:ext>
            </a:extLst>
          </p:cNvPr>
          <p:cNvSpPr txBox="1"/>
          <p:nvPr/>
        </p:nvSpPr>
        <p:spPr>
          <a:xfrm>
            <a:off x="749614" y="2778765"/>
            <a:ext cx="921734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FF0000"/>
                </a:solidFill>
              </a:rPr>
              <a:t>문제</a:t>
            </a:r>
            <a:r>
              <a:rPr lang="en-US" altLang="ko-KR" sz="2200" b="1" dirty="0">
                <a:solidFill>
                  <a:srgbClr val="FF0000"/>
                </a:solidFill>
              </a:rPr>
              <a:t>) </a:t>
            </a:r>
            <a:r>
              <a:rPr lang="ko-KR" altLang="en-US" sz="2200" dirty="0" err="1">
                <a:solidFill>
                  <a:srgbClr val="FF0000"/>
                </a:solidFill>
              </a:rPr>
              <a:t>결측값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(-999)</a:t>
            </a:r>
            <a:r>
              <a:rPr lang="ko-KR" altLang="en-US" sz="2200" dirty="0">
                <a:solidFill>
                  <a:srgbClr val="FF0000"/>
                </a:solidFill>
              </a:rPr>
              <a:t> 을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제외한 온도의 평균값을 구해보세요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DC0CDD38-5828-4FAC-8C77-D1A10AD3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1" y="552042"/>
            <a:ext cx="10551095" cy="832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02BC9-B11A-4AF5-9C4B-BC2FC5B425A3}"/>
              </a:ext>
            </a:extLst>
          </p:cNvPr>
          <p:cNvSpPr txBox="1"/>
          <p:nvPr/>
        </p:nvSpPr>
        <p:spPr>
          <a:xfrm>
            <a:off x="653342" y="1722605"/>
            <a:ext cx="10885316" cy="45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와 같이 전체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-999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제외된 값들이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temp_wo_invalid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배열에 저장된 것을 확인할 수 있음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5A3A0-9C2E-4B96-AA69-0FBC4844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76" y="3740695"/>
            <a:ext cx="6911237" cy="906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C003A-A404-4D5A-B96E-390DE6DCA9F7}"/>
              </a:ext>
            </a:extLst>
          </p:cNvPr>
          <p:cNvSpPr txBox="1"/>
          <p:nvPr/>
        </p:nvSpPr>
        <p:spPr>
          <a:xfrm>
            <a:off x="870176" y="5074649"/>
            <a:ext cx="10334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/>
              <a:t>temp_wo_invalid</a:t>
            </a:r>
            <a:r>
              <a:rPr lang="ko-KR" altLang="en-US" sz="2000" dirty="0"/>
              <a:t>의 평균을 구하면 </a:t>
            </a:r>
            <a:r>
              <a:rPr lang="en-US" altLang="ko-KR" sz="2000" dirty="0"/>
              <a:t>-999</a:t>
            </a:r>
            <a:r>
              <a:rPr lang="ko-KR" altLang="en-US" sz="2000" dirty="0"/>
              <a:t>를 제외한 평균값 </a:t>
            </a:r>
            <a:r>
              <a:rPr lang="en-US" altLang="ko-KR" sz="2000" dirty="0"/>
              <a:t>(23.944..)</a:t>
            </a:r>
            <a:r>
              <a:rPr lang="ko-KR" altLang="en-US" sz="2000" dirty="0"/>
              <a:t>을 구할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58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/>
              <a:t>문자열 </a:t>
            </a:r>
            <a:r>
              <a:rPr lang="ko-KR" altLang="en-US" sz="3200" u="sng" dirty="0" err="1"/>
              <a:t>포맷팅</a:t>
            </a:r>
            <a:r>
              <a:rPr lang="ko-KR" altLang="en-US" sz="3200" u="sng" dirty="0"/>
              <a:t> </a:t>
            </a:r>
            <a:r>
              <a:rPr lang="en-US" altLang="ko-KR" sz="3200" u="sng" dirty="0"/>
              <a:t>(float </a:t>
            </a:r>
            <a:r>
              <a:rPr lang="ko-KR" altLang="en-US" sz="3200" u="sng" dirty="0"/>
              <a:t>처리</a:t>
            </a:r>
            <a:r>
              <a:rPr lang="en-US" altLang="ko-KR" sz="3200" u="sng" dirty="0"/>
              <a:t>)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2661487"/>
            <a:ext cx="11087100" cy="386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609" y="1421529"/>
            <a:ext cx="9943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데이터를 분석하는데 있어서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float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형태를 제일 많이 사용한다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float </a:t>
            </a:r>
            <a:r>
              <a:rPr lang="ko-KR" altLang="en-US" dirty="0">
                <a:solidFill>
                  <a:prstClr val="black"/>
                </a:solidFill>
              </a:rPr>
              <a:t>포맷은 </a:t>
            </a:r>
            <a:r>
              <a:rPr lang="en-US" altLang="ko-KR" dirty="0">
                <a:solidFill>
                  <a:prstClr val="black"/>
                </a:solidFill>
              </a:rPr>
              <a:t>%f </a:t>
            </a:r>
            <a:r>
              <a:rPr lang="ko-KR" altLang="en-US" dirty="0">
                <a:solidFill>
                  <a:prstClr val="black"/>
                </a:solidFill>
              </a:rPr>
              <a:t>이며</a:t>
            </a:r>
            <a:r>
              <a:rPr lang="en-US" altLang="ko-KR" dirty="0">
                <a:solidFill>
                  <a:prstClr val="black"/>
                </a:solidFill>
              </a:rPr>
              <a:t>, float </a:t>
            </a:r>
            <a:r>
              <a:rPr lang="ko-KR" altLang="en-US" dirty="0">
                <a:solidFill>
                  <a:prstClr val="black"/>
                </a:solidFill>
              </a:rPr>
              <a:t>은 실수를 의미</a:t>
            </a:r>
            <a:r>
              <a:rPr lang="en-US" altLang="ko-KR" dirty="0">
                <a:solidFill>
                  <a:prstClr val="black"/>
                </a:solidFill>
              </a:rPr>
              <a:t>.  %.1f  =&gt; </a:t>
            </a:r>
            <a:r>
              <a:rPr lang="ko-KR" altLang="en-US" dirty="0">
                <a:solidFill>
                  <a:prstClr val="black"/>
                </a:solidFill>
              </a:rPr>
              <a:t>소수점</a:t>
            </a:r>
            <a:r>
              <a:rPr lang="en-US" altLang="ko-KR" dirty="0">
                <a:solidFill>
                  <a:prstClr val="black"/>
                </a:solidFill>
              </a:rPr>
              <a:t> 1</a:t>
            </a:r>
            <a:r>
              <a:rPr lang="ko-KR" altLang="en-US" dirty="0">
                <a:solidFill>
                  <a:prstClr val="black"/>
                </a:solidFill>
              </a:rPr>
              <a:t>자리까지 출력 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9" y="2951018"/>
            <a:ext cx="10363200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7300" y="365125"/>
            <a:ext cx="88265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/>
              <a:t>문자열 더하기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9816" y="1406140"/>
            <a:ext cx="994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기후데이터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처리에서 많이 쓰이는 실전적인 방법이다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961983"/>
            <a:ext cx="7302512" cy="2033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6" y="4340841"/>
            <a:ext cx="8126667" cy="18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920" y="191958"/>
            <a:ext cx="10759440" cy="88321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ko-KR" sz="3200" dirty="0"/>
              <a:t>				</a:t>
            </a:r>
            <a:r>
              <a:rPr lang="ko-KR" altLang="en-US" sz="3200" dirty="0"/>
              <a:t>강의 계획서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020" y="1075173"/>
            <a:ext cx="105038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강의 소개 및 윈도우즈에서 아나콘다 설치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스파이더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환경설정 및 실행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2~3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수식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흐름제어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(if, while, for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4~5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및 모듈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불러오기 및 간단한 시각화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소개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7~8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해양데이터 분석 실습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불러들이기 및 시각화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9~11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기초 통계 적용 및 실습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12~13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심화된 프로그래밍 소개 및 실습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14~15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프로젝트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40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6" y="199663"/>
            <a:ext cx="8510954" cy="1026795"/>
          </a:xfrm>
        </p:spPr>
        <p:txBody>
          <a:bodyPr/>
          <a:lstStyle/>
          <a:p>
            <a:r>
              <a:rPr lang="ko-KR" altLang="en-US" sz="4000" dirty="0" smtClean="0"/>
              <a:t>교재</a:t>
            </a:r>
            <a:r>
              <a:rPr lang="en-US" altLang="ko-KR" dirty="0" smtClean="0"/>
              <a:t>:   </a:t>
            </a:r>
            <a:r>
              <a:rPr lang="ko-KR" altLang="en-US" sz="4000" dirty="0" smtClean="0"/>
              <a:t>점프 투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457950" y="2708925"/>
            <a:ext cx="5463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72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~84: 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리스트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85~106: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튜플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집합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(bool)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pp. 107~109: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리스트 복사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pp.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116~147: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제어문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5" y="1641161"/>
            <a:ext cx="5208841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 err="1"/>
              <a:t>묶음형</a:t>
            </a:r>
            <a:r>
              <a:rPr lang="ko-KR" altLang="en-US" sz="3200" b="1" u="sng" dirty="0"/>
              <a:t> 데이터 다루기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4" y="2080013"/>
            <a:ext cx="4876800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2" b="48963"/>
          <a:stretch/>
        </p:blipFill>
        <p:spPr>
          <a:xfrm>
            <a:off x="6272220" y="1469093"/>
            <a:ext cx="3969060" cy="39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 err="1"/>
              <a:t>묶음형</a:t>
            </a:r>
            <a:r>
              <a:rPr lang="ko-KR" altLang="en-US" sz="2800" u="sng" dirty="0"/>
              <a:t> 데이터 다루기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2110" y="1117600"/>
            <a:ext cx="11428589" cy="546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튜플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딕셔너리</a:t>
            </a:r>
            <a:r>
              <a:rPr lang="en-US" altLang="ko-KR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데이터의 목록을 다루는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자료형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단일 데이터가 명함이라면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리스트는 명함을 모아두는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명함집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08738"/>
              </p:ext>
            </p:extLst>
          </p:nvPr>
        </p:nvGraphicFramePr>
        <p:xfrm>
          <a:off x="3380377" y="3496381"/>
          <a:ext cx="5781202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Visio" r:id="rId3" imgW="5791080" imgH="2943305" progId="Visio.Drawing.15">
                  <p:embed/>
                </p:oleObj>
              </mc:Choice>
              <mc:Fallback>
                <p:oleObj name="Visio" r:id="rId3" imgW="5791080" imgH="294330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377" y="3496381"/>
                        <a:ext cx="5781202" cy="295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50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2194</Words>
  <Application>Microsoft Office PowerPoint</Application>
  <PresentationFormat>와이드스크린</PresentationFormat>
  <Paragraphs>346</Paragraphs>
  <Slides>35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돋움체</vt:lpstr>
      <vt:lpstr>맑은 고딕</vt:lpstr>
      <vt:lpstr>Arial</vt:lpstr>
      <vt:lpstr>Courier New</vt:lpstr>
      <vt:lpstr>Times New Roman</vt:lpstr>
      <vt:lpstr>Wingdings</vt:lpstr>
      <vt:lpstr>Office 테마</vt:lpstr>
      <vt:lpstr>Visio</vt:lpstr>
      <vt:lpstr>해양데이터 분석 실습 9월 14일 (월요일) ~ 9월 16일 (수요일)</vt:lpstr>
      <vt:lpstr>저번시간 복습:  인덱싱 &amp; 슬라이싱</vt:lpstr>
      <vt:lpstr>저번시간 복습:  문자열 치환 (.replace)</vt:lpstr>
      <vt:lpstr>문자열 포맷팅 (float 처리) </vt:lpstr>
      <vt:lpstr>문자열 더하기</vt:lpstr>
      <vt:lpstr>    강의 계획서</vt:lpstr>
      <vt:lpstr>교재:   점프 투 파이썬 </vt:lpstr>
      <vt:lpstr>묶음형 데이터 다루기 </vt:lpstr>
      <vt:lpstr>묶음형 데이터 다루기 </vt:lpstr>
      <vt:lpstr>리스트 (List)</vt:lpstr>
      <vt:lpstr>1 리스트 만드는 법</vt:lpstr>
      <vt:lpstr>1 리스트 만드는 법</vt:lpstr>
      <vt:lpstr>1 리스트 만드는 법</vt:lpstr>
      <vt:lpstr>1 리스트 만드는 법</vt:lpstr>
      <vt:lpstr>1 리스트 만드는 법</vt:lpstr>
      <vt:lpstr>1 리스트 기본 기능</vt:lpstr>
      <vt:lpstr>1 리스트 기본 기능</vt:lpstr>
      <vt:lpstr>1 리스트 활용법 (자르기, 합치기)</vt:lpstr>
      <vt:lpstr>1 리스트 활용법 (리스트 요소 삭제: del 함수)</vt:lpstr>
      <vt:lpstr>실습 예제</vt:lpstr>
      <vt:lpstr>2. 리스트 관련 함수:   객체와 메소드 </vt:lpstr>
      <vt:lpstr>2. ‘리스트’라는 객체가  사용할 수 있는 메소드 (1)</vt:lpstr>
      <vt:lpstr>2. ‘리스트’라는 객체가  사용할 수 있는 메소드 (1)</vt:lpstr>
      <vt:lpstr>실습 예제       .insert( )</vt:lpstr>
      <vt:lpstr>2. ‘리스트’라는 객체가  사용할 수 있는 메소드 (2)</vt:lpstr>
      <vt:lpstr>실습 예제     .remove( )   .pop( )</vt:lpstr>
      <vt:lpstr>2. ‘리스트’라는 객체가  사용할 수 있는 메소드 (3)</vt:lpstr>
      <vt:lpstr>실습 예제     .index( )</vt:lpstr>
      <vt:lpstr>실습 예제     .index( )</vt:lpstr>
      <vt:lpstr>실습 예제:     결측값이 여러 개인 경우</vt:lpstr>
      <vt:lpstr>실습 예제     np.array( )</vt:lpstr>
      <vt:lpstr>실습 예제     np.array( 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343</cp:revision>
  <dcterms:created xsi:type="dcterms:W3CDTF">2020-03-02T03:00:47Z</dcterms:created>
  <dcterms:modified xsi:type="dcterms:W3CDTF">2020-09-14T04:21:13Z</dcterms:modified>
</cp:coreProperties>
</file>