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62" r:id="rId2"/>
    <p:sldId id="361" r:id="rId3"/>
    <p:sldId id="418" r:id="rId4"/>
    <p:sldId id="419" r:id="rId5"/>
    <p:sldId id="424" r:id="rId6"/>
    <p:sldId id="425" r:id="rId7"/>
    <p:sldId id="413" r:id="rId8"/>
    <p:sldId id="375" r:id="rId9"/>
    <p:sldId id="414" r:id="rId10"/>
    <p:sldId id="415" r:id="rId11"/>
    <p:sldId id="363" r:id="rId12"/>
    <p:sldId id="426" r:id="rId13"/>
    <p:sldId id="364" r:id="rId14"/>
    <p:sldId id="371" r:id="rId15"/>
    <p:sldId id="372" r:id="rId16"/>
    <p:sldId id="376" r:id="rId17"/>
    <p:sldId id="369" r:id="rId18"/>
    <p:sldId id="370" r:id="rId19"/>
    <p:sldId id="374" r:id="rId20"/>
    <p:sldId id="427" r:id="rId21"/>
    <p:sldId id="373" r:id="rId22"/>
    <p:sldId id="379" r:id="rId23"/>
    <p:sldId id="377" r:id="rId24"/>
    <p:sldId id="380" r:id="rId25"/>
    <p:sldId id="378" r:id="rId26"/>
    <p:sldId id="381" r:id="rId27"/>
    <p:sldId id="383" r:id="rId28"/>
    <p:sldId id="385" r:id="rId29"/>
    <p:sldId id="387" r:id="rId30"/>
    <p:sldId id="38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01A2D-9572-4CBF-9CE1-8298A44D55EF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50874-B540-4538-9EAF-A79581001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2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6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7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7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2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8B4B-1288-4F89-860C-A8F2AB97DF81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222211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7725" y="264408"/>
            <a:ext cx="9144000" cy="16547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해양데이터 분석 실습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2800" dirty="0"/>
              <a:t>9</a:t>
            </a:r>
            <a:r>
              <a:rPr lang="ko-KR" altLang="en-US" sz="2800" dirty="0"/>
              <a:t>월 </a:t>
            </a:r>
            <a:r>
              <a:rPr lang="en-US" altLang="ko-KR" sz="2800" dirty="0"/>
              <a:t>14</a:t>
            </a:r>
            <a:r>
              <a:rPr lang="ko-KR" altLang="en-US" sz="2800" dirty="0"/>
              <a:t>일 </a:t>
            </a:r>
            <a:r>
              <a:rPr lang="en-US" altLang="ko-KR" sz="2800" dirty="0"/>
              <a:t>(</a:t>
            </a:r>
            <a:r>
              <a:rPr lang="ko-KR" altLang="en-US" sz="2800" dirty="0"/>
              <a:t>월요일</a:t>
            </a:r>
            <a:r>
              <a:rPr lang="en-US" altLang="ko-KR" sz="2800" dirty="0"/>
              <a:t>) ~ </a:t>
            </a:r>
            <a:r>
              <a:rPr lang="en-US" altLang="ko-KR" sz="2800" b="1" dirty="0"/>
              <a:t>9</a:t>
            </a:r>
            <a:r>
              <a:rPr lang="ko-KR" altLang="en-US" sz="2800" b="1" dirty="0"/>
              <a:t>월 </a:t>
            </a:r>
            <a:r>
              <a:rPr lang="en-US" altLang="ko-KR" sz="2800" b="1" dirty="0"/>
              <a:t>16</a:t>
            </a:r>
            <a:r>
              <a:rPr lang="ko-KR" altLang="en-US" sz="2800" b="1" dirty="0"/>
              <a:t>일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수요일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95777" y="2291644"/>
            <a:ext cx="9144000" cy="413737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200" u="sng" dirty="0"/>
              <a:t>리스트 </a:t>
            </a:r>
            <a:endParaRPr lang="en-US" altLang="ko-KR" sz="2200" u="sng" dirty="0"/>
          </a:p>
          <a:p>
            <a:r>
              <a:rPr lang="en-US" altLang="ko-KR" sz="2000" dirty="0"/>
              <a:t>1.1 </a:t>
            </a:r>
            <a:r>
              <a:rPr lang="ko-KR" altLang="en-US" sz="2000" dirty="0"/>
              <a:t>리스트 만들기</a:t>
            </a:r>
            <a:r>
              <a:rPr lang="en-US" altLang="ko-KR" sz="2000" dirty="0"/>
              <a:t>, </a:t>
            </a:r>
            <a:r>
              <a:rPr lang="ko-KR" altLang="en-US" sz="2000" dirty="0"/>
              <a:t>활용</a:t>
            </a:r>
            <a:endParaRPr lang="en-US" altLang="ko-KR" sz="2000" dirty="0"/>
          </a:p>
          <a:p>
            <a:r>
              <a:rPr lang="en-US" altLang="ko-KR" sz="2000" dirty="0"/>
              <a:t>1.2 </a:t>
            </a:r>
            <a:r>
              <a:rPr lang="ko-KR" altLang="en-US" sz="2000" dirty="0"/>
              <a:t>리스트 객체</a:t>
            </a:r>
            <a:r>
              <a:rPr lang="en-US" altLang="ko-KR" sz="2000" dirty="0"/>
              <a:t>-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  <a:p>
            <a:r>
              <a:rPr lang="en-US" altLang="ko-KR" sz="2000" dirty="0">
                <a:sym typeface="Wingdings" panose="05000000000000000000" pitchFamily="2" charset="2"/>
              </a:rPr>
              <a:t>1.3 </a:t>
            </a:r>
            <a:r>
              <a:rPr lang="en-US" altLang="ko-KR" sz="2000" dirty="0" err="1">
                <a:sym typeface="Wingdings" panose="05000000000000000000" pitchFamily="2" charset="2"/>
              </a:rPr>
              <a:t>np.array</a:t>
            </a:r>
            <a:r>
              <a:rPr lang="en-US" altLang="ko-KR" sz="2000" dirty="0">
                <a:sym typeface="Wingdings" panose="05000000000000000000" pitchFamily="2" charset="2"/>
              </a:rPr>
              <a:t> (</a:t>
            </a:r>
            <a:r>
              <a:rPr lang="en-US" altLang="ko-KR" sz="2000" dirty="0" err="1">
                <a:sym typeface="Wingdings" panose="05000000000000000000" pitchFamily="2" charset="2"/>
              </a:rPr>
              <a:t>numpy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모듈 활용</a:t>
            </a:r>
            <a:r>
              <a:rPr lang="en-US" altLang="ko-KR" sz="2000" dirty="0" smtClean="0">
                <a:sym typeface="Wingdings" panose="05000000000000000000" pitchFamily="2" charset="2"/>
              </a:rPr>
              <a:t>)</a:t>
            </a:r>
            <a:endParaRPr lang="en-US" altLang="ko-KR" sz="2000" dirty="0"/>
          </a:p>
          <a:p>
            <a:r>
              <a:rPr lang="en-US" altLang="ko-KR" sz="2000" b="1" dirty="0" smtClean="0"/>
              <a:t>1.4 </a:t>
            </a:r>
            <a:r>
              <a:rPr lang="ko-KR" altLang="en-US" sz="2000" b="1" dirty="0"/>
              <a:t>리스트 복사</a:t>
            </a:r>
            <a:endParaRPr lang="en-US" altLang="ko-KR" sz="2000" b="1" dirty="0"/>
          </a:p>
          <a:p>
            <a:pPr marL="457200" indent="-457200">
              <a:buAutoNum type="arabicPeriod" startAt="2"/>
            </a:pPr>
            <a:endParaRPr lang="en-US" altLang="ko-KR" dirty="0"/>
          </a:p>
          <a:p>
            <a:pPr marL="457200" indent="-457200">
              <a:buAutoNum type="arabicPeriod" startAt="2"/>
            </a:pPr>
            <a:r>
              <a:rPr lang="ko-KR" altLang="en-US" sz="2200" b="1" u="sng" dirty="0" err="1"/>
              <a:t>제어문</a:t>
            </a:r>
            <a:r>
              <a:rPr lang="ko-KR" altLang="en-US" sz="2200" b="1" u="sng" dirty="0"/>
              <a:t> </a:t>
            </a:r>
            <a:r>
              <a:rPr lang="en-US" altLang="ko-KR" sz="2200" b="1" u="sng" dirty="0"/>
              <a:t>(</a:t>
            </a:r>
            <a:r>
              <a:rPr lang="ko-KR" altLang="en-US" sz="2200" b="1" u="sng" dirty="0"/>
              <a:t>흐름 제어</a:t>
            </a:r>
            <a:r>
              <a:rPr lang="en-US" altLang="ko-KR" sz="2200" b="1" u="sng" dirty="0"/>
              <a:t>)</a:t>
            </a:r>
          </a:p>
          <a:p>
            <a:r>
              <a:rPr lang="en-US" altLang="ko-KR" sz="2000" b="1" dirty="0"/>
              <a:t>2.1 if </a:t>
            </a:r>
            <a:r>
              <a:rPr lang="ko-KR" altLang="en-US" sz="2000" b="1" dirty="0"/>
              <a:t>문</a:t>
            </a:r>
            <a:endParaRPr lang="en-US" altLang="ko-KR" sz="2000" b="1" dirty="0"/>
          </a:p>
          <a:p>
            <a:r>
              <a:rPr lang="en-US" altLang="ko-KR" sz="2000" b="1" dirty="0"/>
              <a:t>2.2 while </a:t>
            </a:r>
            <a:r>
              <a:rPr lang="ko-KR" altLang="en-US" sz="2000" b="1" dirty="0"/>
              <a:t>문</a:t>
            </a:r>
          </a:p>
          <a:p>
            <a:r>
              <a:rPr lang="en-US" altLang="ko-KR" sz="2000" b="1" dirty="0"/>
              <a:t>2.3 for </a:t>
            </a:r>
            <a:r>
              <a:rPr lang="ko-KR" altLang="en-US" sz="2000" b="1" dirty="0"/>
              <a:t>문</a:t>
            </a:r>
            <a:endParaRPr lang="en-US" altLang="ko-KR" sz="2000" b="1" dirty="0"/>
          </a:p>
          <a:p>
            <a:pPr marL="457200" indent="-457200">
              <a:buAutoNum type="arabicPeriod" startAt="2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113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7551" y="160197"/>
            <a:ext cx="10050159" cy="739775"/>
          </a:xfrm>
        </p:spPr>
        <p:txBody>
          <a:bodyPr>
            <a:normAutofit/>
          </a:bodyPr>
          <a:lstStyle/>
          <a:p>
            <a:r>
              <a:rPr lang="en-US" altLang="ko-KR" sz="2800" b="1" u="sng" dirty="0"/>
              <a:t>1.3.  </a:t>
            </a:r>
            <a:r>
              <a:rPr lang="ko-KR" altLang="en-US" sz="2800" b="1" u="sng" dirty="0"/>
              <a:t>리스트 복사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23492" y="1165042"/>
            <a:ext cx="92659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Copy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모듈 이용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3166" y="1721574"/>
            <a:ext cx="10050159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두 번째는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copy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모듈을 사용하는 방법이다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다음 예를 보면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copy import copy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라는 처음 보는 형태의 문장이 나오는데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이것은 뒤에서 설명할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파이썬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모듈 부분에서 자세히 다룬다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여기에서는 단순히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copy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함수를 쓰기 위해서 사용하는 것이라고만 알아두자</a:t>
            </a:r>
          </a:p>
        </p:txBody>
      </p:sp>
      <p:pic>
        <p:nvPicPr>
          <p:cNvPr id="9" name="그림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92" y="3256623"/>
            <a:ext cx="9205595" cy="57871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63166" y="4145736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 예에서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= copy(a)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= a[:]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동일하다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63166" y="4715735"/>
            <a:ext cx="9424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두 변수가 같은 값을 가지면서 다른 객체를 제대로 생성했는지 다음과 같이 확인해 보자</a:t>
            </a:r>
          </a:p>
        </p:txBody>
      </p:sp>
      <p:pic>
        <p:nvPicPr>
          <p:cNvPr id="12" name="그림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68" y="5221419"/>
            <a:ext cx="9254364" cy="51323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63166" y="6045045"/>
            <a:ext cx="10119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 예에서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is a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False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돌려주므로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가리키는 객체는 서로 다르다는 것을 알 수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24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2959" y="221721"/>
            <a:ext cx="10214751" cy="739775"/>
          </a:xfrm>
        </p:spPr>
        <p:txBody>
          <a:bodyPr>
            <a:normAutofit/>
          </a:bodyPr>
          <a:lstStyle/>
          <a:p>
            <a:r>
              <a:rPr lang="en-US" altLang="ko-KR" sz="2800" b="1" u="sng" dirty="0"/>
              <a:t>2.</a:t>
            </a:r>
            <a:r>
              <a:rPr lang="ko-KR" altLang="en-US" sz="2800" b="1" u="sng" dirty="0"/>
              <a:t> 흐름 </a:t>
            </a:r>
            <a:r>
              <a:rPr lang="ko-KR" altLang="en-US" sz="2800" b="1" u="sng" dirty="0" err="1"/>
              <a:t>제어문</a:t>
            </a:r>
            <a:r>
              <a:rPr lang="ko-KR" altLang="en-US" sz="2800" b="1" u="sng" dirty="0"/>
              <a:t> </a:t>
            </a:r>
            <a:r>
              <a:rPr lang="en-US" altLang="ko-KR" sz="2800" b="1" u="sng" dirty="0"/>
              <a:t>(flow control statement)</a:t>
            </a:r>
            <a:r>
              <a:rPr lang="ko-KR" altLang="en-US" sz="2800" b="1" u="sng" dirty="0"/>
              <a:t>  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53143" y="1402080"/>
            <a:ext cx="11368564" cy="516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8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if,   while,   for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ysClr val="windowText" lastClr="000000"/>
                </a:solidFill>
              </a:rPr>
              <a:t>이번 시간에는 코드의 위부터 아래로 단순히 읽히는 프로그램이 아니라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조건에 따라 순서가 다르게 실행될 수 있는 프로그램을 만드는 방법을 배울 예정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ysClr val="windowText" lastClr="000000"/>
                </a:solidFill>
              </a:rPr>
              <a:t>If, for, while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이라는 세 종류의 흐름 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제어문을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 사용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180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2616" y="199663"/>
            <a:ext cx="8510954" cy="1026795"/>
          </a:xfrm>
        </p:spPr>
        <p:txBody>
          <a:bodyPr/>
          <a:lstStyle/>
          <a:p>
            <a:r>
              <a:rPr lang="ko-KR" altLang="en-US" sz="4000" dirty="0" smtClean="0"/>
              <a:t>교재</a:t>
            </a:r>
            <a:r>
              <a:rPr lang="en-US" altLang="ko-KR" dirty="0" smtClean="0"/>
              <a:t>:   </a:t>
            </a:r>
            <a:r>
              <a:rPr lang="ko-KR" altLang="en-US" sz="4000" dirty="0" smtClean="0"/>
              <a:t>점프 투 </a:t>
            </a:r>
            <a:r>
              <a:rPr lang="ko-KR" altLang="en-US" sz="4000" dirty="0" err="1" smtClean="0"/>
              <a:t>파이썬</a:t>
            </a:r>
            <a:r>
              <a:rPr lang="ko-KR" altLang="en-US" sz="4000" dirty="0" smtClean="0"/>
              <a:t> 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444095" y="2404125"/>
            <a:ext cx="5463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pp. 72</a:t>
            </a:r>
            <a:r>
              <a:rPr kumimoji="0" lang="en-US" altLang="ko-KR" sz="20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~84:  </a:t>
            </a:r>
            <a:r>
              <a:rPr kumimoji="0" lang="ko-KR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리스트</a:t>
            </a:r>
            <a:endParaRPr kumimoji="0" lang="en-US" altLang="ko-KR" sz="20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pp. 85~106: </a:t>
            </a:r>
            <a:r>
              <a:rPr lang="ko-KR" altLang="en-US" sz="20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튜플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딕셔너리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집합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불 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(bool)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pp. 107~109: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리스트 복사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</a:t>
            </a: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pp. </a:t>
            </a:r>
            <a:r>
              <a:rPr lang="en-US" altLang="ko-KR" sz="22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116~147: </a:t>
            </a:r>
            <a:r>
              <a:rPr lang="ko-KR" altLang="en-US" sz="2200" b="1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제어문</a:t>
            </a:r>
            <a:r>
              <a:rPr lang="ko-KR" altLang="en-US" sz="22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95" y="1641161"/>
            <a:ext cx="5208841" cy="444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519" y="221721"/>
            <a:ext cx="10306191" cy="739775"/>
          </a:xfrm>
        </p:spPr>
        <p:txBody>
          <a:bodyPr>
            <a:normAutofit/>
          </a:bodyPr>
          <a:lstStyle/>
          <a:p>
            <a:r>
              <a:rPr lang="en-US" altLang="ko-KR" sz="2800" b="1" u="sng" dirty="0"/>
              <a:t>2.1.</a:t>
            </a:r>
            <a:r>
              <a:rPr lang="ko-KR" altLang="en-US" sz="2800" b="1" u="sng" dirty="0"/>
              <a:t>    </a:t>
            </a:r>
            <a:r>
              <a:rPr lang="en-US" altLang="ko-KR" sz="2800" b="1" u="sng" dirty="0"/>
              <a:t>if</a:t>
            </a:r>
            <a:r>
              <a:rPr lang="ko-KR" altLang="en-US" sz="2800" b="1" u="sng" dirty="0"/>
              <a:t> 문  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31520" y="1146048"/>
            <a:ext cx="10911840" cy="516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altLang="ko-KR" sz="2000" dirty="0">
                <a:solidFill>
                  <a:sysClr val="windowText" lastClr="000000"/>
                </a:solidFill>
              </a:rPr>
              <a:t>if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문은 조건판별에 사용한다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대부분 프로그램에서 비슷하게 사용하는 함수인 만큼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다들 잘 알 것이다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파이썬에서는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if, </a:t>
            </a:r>
            <a:r>
              <a:rPr lang="en-US" altLang="ko-KR" sz="2000" dirty="0" err="1">
                <a:solidFill>
                  <a:sysClr val="windowText" lastClr="000000"/>
                </a:solidFill>
              </a:rPr>
              <a:t>elif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, else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블록을 사용하여 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조건문을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 만든다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 if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문에 들어가는 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조건문이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 참이면 바로 다음의 문장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(if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블록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들을 수행하고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조건문이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 거짓이면 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else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문에 들어가는 문장들을 수행하게 된다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</a:t>
            </a:r>
          </a:p>
          <a:p>
            <a:pPr marL="0" lvl="0" indent="0">
              <a:lnSpc>
                <a:spcPct val="150000"/>
              </a:lnSpc>
              <a:buNone/>
              <a:defRPr/>
            </a:pPr>
            <a:endParaRPr lang="en-US" altLang="ko-KR" sz="2000" dirty="0">
              <a:solidFill>
                <a:sysClr val="windowText" lastClr="000000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sysClr val="windowText" lastClr="000000"/>
                </a:solidFill>
              </a:rPr>
              <a:t>조건문이란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altLang="ko-KR" sz="2000" dirty="0">
                <a:solidFill>
                  <a:sysClr val="windowText" lastClr="000000"/>
                </a:solidFill>
              </a:rPr>
              <a:t>if 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조건문에서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조건문이란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참과 거짓을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판단하는 문장을 말한다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4011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111" y="221721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2800" b="1" u="sng" dirty="0"/>
              <a:t> </a:t>
            </a:r>
            <a:r>
              <a:rPr lang="ko-KR" altLang="en-US" sz="2800" b="1" u="sng" dirty="0" err="1"/>
              <a:t>조건문</a:t>
            </a:r>
            <a:r>
              <a:rPr lang="ko-KR" altLang="en-US" sz="2800" b="1" u="sng" dirty="0"/>
              <a:t> 정의 </a:t>
            </a:r>
            <a:r>
              <a:rPr lang="en-US" altLang="ko-KR" sz="2800" b="1" u="sng" dirty="0"/>
              <a:t>(if, else)</a:t>
            </a:r>
            <a:endParaRPr lang="ko-KR" altLang="en-US" sz="2800" b="1" u="sng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02336" y="1114425"/>
            <a:ext cx="11548364" cy="561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영어에서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if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문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“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만약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~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라면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＂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 뜻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예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 “</a:t>
            </a:r>
            <a:r>
              <a:rPr kumimoji="0" lang="ko-KR" altLang="ko-K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만약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입력받은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</a:t>
            </a:r>
            <a:r>
              <a:rPr kumimoji="0" lang="ko-KR" altLang="ko-K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라면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”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If 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문의 조건은 참 아니면 거짓으로 평가될 수 있어야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함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조건 뒤에 있는 콜론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은 해당 조건이 참일 경우에 실행할 코드 블록을 위치시키기 위함임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else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절로 코드가 흐르는 경우는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if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절의 조건이 거짓으로 평가되었을 때</a:t>
            </a:r>
            <a:endParaRPr kumimoji="0" lang="ko-KR" altLang="ko-KR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1493520" y="3772469"/>
            <a:ext cx="8260080" cy="255454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if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조건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명령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명령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….</a:t>
            </a: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else:</a:t>
            </a: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명령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명령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4</a:t>
            </a: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… 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3160396" y="3760746"/>
            <a:ext cx="4257675" cy="545123"/>
          </a:xfrm>
          <a:prstGeom prst="wedgeRectCallout">
            <a:avLst>
              <a:gd name="adj1" fmla="val -62977"/>
              <a:gd name="adj2" fmla="val 33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if </a:t>
            </a:r>
            <a:r>
              <a:rPr lang="ko-KR" altLang="en-US" sz="14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뒤에 흐름을 가를 조건이 위치하고</a:t>
            </a:r>
            <a:r>
              <a:rPr lang="en-US" sz="14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그 뒤에 콜론</a:t>
            </a:r>
            <a:r>
              <a:rPr lang="en-US" sz="14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en-US" sz="14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이 옵니다</a:t>
            </a:r>
            <a:r>
              <a:rPr lang="en-US" sz="14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400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3360420" y="4382068"/>
            <a:ext cx="4229100" cy="878206"/>
          </a:xfrm>
          <a:prstGeom prst="wedgeRectCallout">
            <a:avLst>
              <a:gd name="adj1" fmla="val -61125"/>
              <a:gd name="adj2" fmla="val -3532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뒤에는 들여쓰기로 이루어진 코드블록이 옵니다</a:t>
            </a:r>
            <a:r>
              <a:rPr lang="en-US" sz="14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4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이 코드블록은</a:t>
            </a:r>
            <a:r>
              <a:rPr lang="en-US" sz="14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if</a:t>
            </a:r>
            <a:r>
              <a:rPr lang="ko-KR" altLang="en-US" sz="14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문의 조건이</a:t>
            </a:r>
            <a:r>
              <a:rPr lang="en-US" sz="14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True</a:t>
            </a:r>
            <a:r>
              <a:rPr lang="ko-KR" altLang="en-US" sz="14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일 경우 실행됩니다</a:t>
            </a:r>
            <a:r>
              <a:rPr lang="en-US" sz="14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400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3398520" y="5372668"/>
            <a:ext cx="4248150" cy="1105474"/>
          </a:xfrm>
          <a:prstGeom prst="wedgeRectCallout">
            <a:avLst>
              <a:gd name="adj1" fmla="val -67329"/>
              <a:gd name="adj2" fmla="val -6034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if</a:t>
            </a:r>
            <a:r>
              <a:rPr lang="ko-KR" altLang="en-US" sz="14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문의 조건을 충족하지 않을 때</a:t>
            </a:r>
            <a:r>
              <a:rPr lang="en-US" sz="14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즉 조건 평가의 결과가</a:t>
            </a:r>
            <a:r>
              <a:rPr lang="en-US" sz="14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False</a:t>
            </a:r>
            <a:r>
              <a:rPr lang="ko-KR" altLang="en-US" sz="14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일 때의 흐름은</a:t>
            </a:r>
            <a:r>
              <a:rPr lang="en-US" sz="14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else</a:t>
            </a:r>
            <a:r>
              <a:rPr lang="ko-KR" altLang="en-US" sz="14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로 향합니다</a:t>
            </a:r>
            <a:r>
              <a:rPr lang="en-US" sz="14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. else </a:t>
            </a:r>
            <a:r>
              <a:rPr lang="ko-KR" altLang="en-US" sz="14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뒤에도 코드블록이 오므로 콜론</a:t>
            </a:r>
            <a:r>
              <a:rPr lang="en-US" sz="14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en-US" sz="14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이 위치해야 합니다</a:t>
            </a:r>
            <a:r>
              <a:rPr lang="en-US" sz="14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400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65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299" y="221721"/>
            <a:ext cx="10288411" cy="739775"/>
          </a:xfrm>
        </p:spPr>
        <p:txBody>
          <a:bodyPr>
            <a:normAutofit/>
          </a:bodyPr>
          <a:lstStyle/>
          <a:p>
            <a:r>
              <a:rPr lang="ko-KR" altLang="en-US" sz="2800" b="1" u="sng" dirty="0"/>
              <a:t> </a:t>
            </a:r>
            <a:r>
              <a:rPr lang="ko-KR" altLang="en-US" sz="2800" b="1" u="sng" dirty="0" err="1"/>
              <a:t>조건문</a:t>
            </a:r>
            <a:r>
              <a:rPr lang="ko-KR" altLang="en-US" sz="2800" b="1" u="sng" dirty="0"/>
              <a:t> 정의 </a:t>
            </a:r>
            <a:r>
              <a:rPr lang="en-US" altLang="ko-KR" sz="2800" b="1" u="sng" dirty="0"/>
              <a:t>(if, else)</a:t>
            </a:r>
            <a:endParaRPr lang="ko-KR" altLang="en-US" sz="2800" b="1" u="sng" dirty="0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1041400" y="1386034"/>
            <a:ext cx="7956296" cy="255454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if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조건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명령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명령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….</a:t>
            </a: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else:</a:t>
            </a: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명령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명령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4</a:t>
            </a: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…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00063" y="4670844"/>
            <a:ext cx="97596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위의 정의에서 명령</a:t>
            </a:r>
            <a:r>
              <a:rPr lang="en-US" altLang="ko-KR" sz="2000" dirty="0"/>
              <a:t>1, </a:t>
            </a:r>
            <a:r>
              <a:rPr lang="ko-KR" altLang="en-US" sz="2000" dirty="0"/>
              <a:t>명령</a:t>
            </a:r>
            <a:r>
              <a:rPr lang="en-US" altLang="ko-KR" sz="2000" dirty="0"/>
              <a:t>2</a:t>
            </a:r>
            <a:r>
              <a:rPr lang="ko-KR" altLang="en-US" sz="2000" dirty="0"/>
              <a:t>가 실행되면</a:t>
            </a:r>
            <a:r>
              <a:rPr lang="en-US" altLang="ko-KR" sz="2000" dirty="0"/>
              <a:t>, </a:t>
            </a:r>
            <a:r>
              <a:rPr lang="ko-KR" altLang="en-US" sz="2000" dirty="0"/>
              <a:t>명령</a:t>
            </a:r>
            <a:r>
              <a:rPr lang="en-US" altLang="ko-KR" sz="2000" dirty="0"/>
              <a:t>3, </a:t>
            </a:r>
            <a:r>
              <a:rPr lang="ko-KR" altLang="en-US" sz="2000" dirty="0"/>
              <a:t>명령</a:t>
            </a:r>
            <a:r>
              <a:rPr lang="en-US" altLang="ko-KR" sz="2000" dirty="0"/>
              <a:t>4</a:t>
            </a:r>
            <a:r>
              <a:rPr lang="ko-KR" altLang="en-US" sz="2000" dirty="0"/>
              <a:t>는 절대로 실행될 수 없고</a:t>
            </a:r>
            <a:r>
              <a:rPr lang="en-US" altLang="ko-KR" sz="20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그 반대로 명령</a:t>
            </a:r>
            <a:r>
              <a:rPr lang="en-US" altLang="ko-KR" sz="2000" dirty="0"/>
              <a:t>3, </a:t>
            </a:r>
            <a:r>
              <a:rPr lang="ko-KR" altLang="en-US" sz="2000" dirty="0"/>
              <a:t>명령</a:t>
            </a:r>
            <a:r>
              <a:rPr lang="en-US" altLang="ko-KR" sz="2000" dirty="0"/>
              <a:t>4</a:t>
            </a:r>
            <a:r>
              <a:rPr lang="ko-KR" altLang="en-US" sz="2000" dirty="0"/>
              <a:t>가 실행되면 명령</a:t>
            </a:r>
            <a:r>
              <a:rPr lang="en-US" altLang="ko-KR" sz="2000" dirty="0"/>
              <a:t>1, </a:t>
            </a:r>
            <a:r>
              <a:rPr lang="ko-KR" altLang="en-US" sz="2000" dirty="0"/>
              <a:t>명령</a:t>
            </a:r>
            <a:r>
              <a:rPr lang="en-US" altLang="ko-KR" sz="2000" dirty="0"/>
              <a:t>2</a:t>
            </a:r>
            <a:r>
              <a:rPr lang="ko-KR" altLang="en-US" sz="2000" dirty="0"/>
              <a:t>는 절대로 실행될 수 없다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5543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111" y="221721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2800" b="1" u="sng" dirty="0"/>
              <a:t> </a:t>
            </a:r>
            <a:r>
              <a:rPr lang="en-US" altLang="ko-KR" sz="2800" b="1" u="sng" dirty="0" err="1"/>
              <a:t>elif</a:t>
            </a:r>
            <a:r>
              <a:rPr lang="ko-KR" altLang="en-US" sz="2800" b="1" u="sng" dirty="0"/>
              <a:t>  </a:t>
            </a:r>
            <a:r>
              <a:rPr lang="en-US" altLang="ko-KR" sz="2800" b="1" u="sng" dirty="0"/>
              <a:t>(</a:t>
            </a:r>
            <a:r>
              <a:rPr lang="ko-KR" altLang="en-US" sz="2800" b="1" u="sng" dirty="0"/>
              <a:t>다양한 조건 판단</a:t>
            </a:r>
            <a:r>
              <a:rPr lang="en-US" altLang="ko-KR" sz="2800" b="1" u="sng" dirty="0"/>
              <a:t>)</a:t>
            </a:r>
            <a:r>
              <a:rPr lang="ko-KR" altLang="en-US" sz="2800" b="1" u="sng" dirty="0"/>
              <a:t> 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22111" y="961496"/>
            <a:ext cx="10801160" cy="1163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ko-KR" sz="2000" dirty="0"/>
              <a:t>위의 예시에서도 보여주었지만</a:t>
            </a:r>
            <a:r>
              <a:rPr lang="en-US" altLang="ko-KR" sz="2000" dirty="0"/>
              <a:t>, if </a:t>
            </a:r>
            <a:r>
              <a:rPr lang="ko-KR" altLang="ko-KR" sz="2000" dirty="0"/>
              <a:t>와 </a:t>
            </a:r>
            <a:r>
              <a:rPr lang="en-US" altLang="ko-KR" sz="2000" dirty="0"/>
              <a:t>else </a:t>
            </a:r>
            <a:r>
              <a:rPr lang="ko-KR" altLang="ko-KR" sz="2000" dirty="0"/>
              <a:t>만으로 조건을 판단하기 어려울 때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elif</a:t>
            </a:r>
            <a:r>
              <a:rPr lang="ko-KR" altLang="ko-KR" sz="2000" dirty="0"/>
              <a:t>를 사용할 수 있다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elif</a:t>
            </a:r>
            <a:r>
              <a:rPr lang="ko-KR" altLang="ko-KR" sz="2000" dirty="0"/>
              <a:t>는 이전 </a:t>
            </a:r>
            <a:r>
              <a:rPr lang="ko-KR" altLang="ko-KR" sz="2000" dirty="0" err="1"/>
              <a:t>조건문이</a:t>
            </a:r>
            <a:r>
              <a:rPr lang="ko-KR" altLang="ko-KR" sz="2000" dirty="0"/>
              <a:t> 거짓일 때 수행된다</a:t>
            </a:r>
            <a:r>
              <a:rPr lang="en-US" altLang="ko-KR" sz="2000" dirty="0"/>
              <a:t>. if, </a:t>
            </a:r>
            <a:r>
              <a:rPr lang="en-US" altLang="ko-KR" sz="2000" dirty="0" err="1"/>
              <a:t>elif</a:t>
            </a:r>
            <a:r>
              <a:rPr lang="en-US" altLang="ko-KR" sz="2000" dirty="0"/>
              <a:t>, else</a:t>
            </a:r>
            <a:r>
              <a:rPr lang="ko-KR" altLang="ko-KR" sz="2000" dirty="0"/>
              <a:t>를 모두 사용할 때 기본 구조는 다음과 같다</a:t>
            </a:r>
            <a:r>
              <a:rPr lang="en-US" altLang="ko-KR" sz="2000" dirty="0"/>
              <a:t>.</a:t>
            </a:r>
            <a:endParaRPr lang="ko-KR" altLang="ko-KR" sz="2000" dirty="0"/>
          </a:p>
        </p:txBody>
      </p:sp>
      <p:sp>
        <p:nvSpPr>
          <p:cNvPr id="7" name="Text Box 103"/>
          <p:cNvSpPr txBox="1"/>
          <p:nvPr/>
        </p:nvSpPr>
        <p:spPr>
          <a:xfrm>
            <a:off x="2841688" y="2264782"/>
            <a:ext cx="5704904" cy="4088107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if &lt;</a:t>
            </a:r>
            <a:r>
              <a:rPr lang="ko-KR" kern="10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조건문</a:t>
            </a:r>
            <a:r>
              <a:rPr lang="en-US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&gt;:</a:t>
            </a:r>
            <a:endParaRPr 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&lt;</a:t>
            </a:r>
            <a:r>
              <a:rPr lang="ko-KR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수행할</a:t>
            </a:r>
            <a:r>
              <a:rPr lang="ko-KR" kern="100" dirty="0"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문장</a:t>
            </a:r>
            <a:r>
              <a:rPr lang="en-US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kern="10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elif</a:t>
            </a:r>
            <a:r>
              <a:rPr lang="en-US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&lt;</a:t>
            </a:r>
            <a:r>
              <a:rPr lang="ko-KR" kern="10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조건문</a:t>
            </a:r>
            <a:r>
              <a:rPr lang="en-US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&gt;:</a:t>
            </a:r>
            <a:endParaRPr 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&lt;</a:t>
            </a:r>
            <a:r>
              <a:rPr lang="ko-KR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수행할</a:t>
            </a:r>
            <a:r>
              <a:rPr lang="ko-KR" kern="100" dirty="0"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문장</a:t>
            </a:r>
            <a:r>
              <a:rPr lang="en-US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kern="10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elif</a:t>
            </a:r>
            <a:r>
              <a:rPr lang="en-US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&lt;</a:t>
            </a:r>
            <a:r>
              <a:rPr lang="ko-KR" kern="10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조건문</a:t>
            </a:r>
            <a:r>
              <a:rPr lang="en-US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&gt;:</a:t>
            </a:r>
            <a:endParaRPr 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&lt;</a:t>
            </a:r>
            <a:r>
              <a:rPr lang="ko-KR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수행할</a:t>
            </a:r>
            <a:r>
              <a:rPr lang="ko-KR" kern="100" dirty="0"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문장</a:t>
            </a:r>
            <a:r>
              <a:rPr lang="en-US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else:</a:t>
            </a:r>
            <a:endParaRPr 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&lt;</a:t>
            </a:r>
            <a:r>
              <a:rPr lang="ko-KR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수행할</a:t>
            </a:r>
            <a:r>
              <a:rPr lang="ko-KR" kern="100" dirty="0"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문장</a:t>
            </a:r>
            <a:r>
              <a:rPr lang="en-US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70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111" y="221721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2800" b="1" u="sng" dirty="0"/>
              <a:t> </a:t>
            </a:r>
            <a:r>
              <a:rPr lang="en-US" altLang="ko-KR" sz="2800" b="1" u="sng" dirty="0"/>
              <a:t>if</a:t>
            </a:r>
            <a:r>
              <a:rPr lang="ko-KR" altLang="en-US" sz="2800" b="1" u="sng" dirty="0"/>
              <a:t> 문 </a:t>
            </a:r>
            <a:r>
              <a:rPr lang="ko-KR" altLang="en-US" sz="2800" b="1" u="sng" dirty="0" smtClean="0"/>
              <a:t>예제 </a:t>
            </a:r>
            <a:r>
              <a:rPr lang="en-US" altLang="ko-KR" sz="2800" b="1" u="sng" dirty="0" smtClean="0"/>
              <a:t>1</a:t>
            </a:r>
            <a:r>
              <a:rPr lang="ko-KR" altLang="en-US" sz="2800" b="1" u="sng" dirty="0" smtClean="0"/>
              <a:t>  </a:t>
            </a:r>
            <a:endParaRPr lang="ko-KR" altLang="en-US" sz="2800" b="1" u="sng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22111" y="1109472"/>
            <a:ext cx="11428589" cy="5471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으로 나누기를 해봅시다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나누기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이지만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3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나누기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은 불가능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0/3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3/0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만약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(if)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입력으로 받은 숫자가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처리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을 하고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/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그렇지 않으면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(else)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처리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를 해라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07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111" y="221721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2800" b="1" u="sng" dirty="0"/>
              <a:t> </a:t>
            </a:r>
            <a:r>
              <a:rPr lang="en-US" altLang="ko-KR" sz="2800" b="1" u="sng" dirty="0"/>
              <a:t>if</a:t>
            </a:r>
            <a:r>
              <a:rPr lang="ko-KR" altLang="en-US" sz="2800" b="1" u="sng" dirty="0"/>
              <a:t> 문 예제 </a:t>
            </a:r>
            <a:r>
              <a:rPr lang="en-US" altLang="ko-KR" sz="2800" b="1" u="sng" dirty="0"/>
              <a:t>1</a:t>
            </a:r>
            <a:r>
              <a:rPr lang="ko-KR" altLang="en-US" sz="2800" b="1" u="sng" dirty="0"/>
              <a:t>  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22111" y="961496"/>
            <a:ext cx="11428589" cy="5471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나누기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이지만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3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나누기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infinite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0/3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3/0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만약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(if)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입력으로 받은 숫자가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처리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을 하고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/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그렇지 않으면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(else)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처리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를 해라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905892" y="3808218"/>
            <a:ext cx="8077200" cy="24929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b="1" dirty="0" smtClean="0">
                <a:solidFill>
                  <a:srgbClr val="7030A0"/>
                </a:solidFill>
                <a:latin typeface="+mn-lt"/>
                <a:ea typeface="굴림" panose="020B0600000101010101" pitchFamily="50" charset="-127"/>
              </a:rPr>
              <a:t>print</a:t>
            </a:r>
            <a:r>
              <a:rPr lang="en-US" altLang="ko-KR" b="1" dirty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( </a:t>
            </a:r>
            <a:r>
              <a:rPr lang="en-US" altLang="ko-KR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‘</a:t>
            </a:r>
            <a:r>
              <a:rPr lang="ko-KR" altLang="en-US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수를 입력하세요</a:t>
            </a:r>
            <a:r>
              <a:rPr lang="en-US" altLang="ko-KR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: ’ </a:t>
            </a:r>
            <a:r>
              <a:rPr lang="en-US" altLang="ko-KR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)</a:t>
            </a:r>
            <a:endParaRPr lang="en-US" altLang="ko-KR" dirty="0">
              <a:solidFill>
                <a:prstClr val="black"/>
              </a:solidFill>
              <a:latin typeface="+mn-lt"/>
              <a:ea typeface="굴림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b="1" dirty="0" smtClean="0">
                <a:latin typeface="+mn-lt"/>
                <a:ea typeface="굴림" panose="020B0600000101010101" pitchFamily="50" charset="-127"/>
              </a:rPr>
              <a:t>a =</a:t>
            </a:r>
            <a:r>
              <a:rPr lang="en-US" altLang="ko-KR" b="1" dirty="0" smtClean="0">
                <a:solidFill>
                  <a:srgbClr val="FF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b="1" dirty="0" err="1" smtClean="0">
                <a:solidFill>
                  <a:srgbClr val="7030A0"/>
                </a:solidFill>
                <a:latin typeface="+mn-lt"/>
                <a:ea typeface="굴림" panose="020B0600000101010101" pitchFamily="50" charset="-127"/>
              </a:rPr>
              <a:t>int</a:t>
            </a:r>
            <a:r>
              <a:rPr lang="en-US" altLang="ko-KR" b="1" dirty="0" smtClean="0">
                <a:solidFill>
                  <a:srgbClr val="7030A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b="1" dirty="0" smtClean="0">
                <a:latin typeface="+mn-lt"/>
                <a:ea typeface="굴림" panose="020B0600000101010101" pitchFamily="50" charset="-127"/>
              </a:rPr>
              <a:t>( </a:t>
            </a:r>
            <a:r>
              <a:rPr lang="en-US" altLang="ko-KR" b="1" dirty="0" smtClean="0">
                <a:solidFill>
                  <a:srgbClr val="7030A0"/>
                </a:solidFill>
                <a:latin typeface="+mn-lt"/>
                <a:ea typeface="굴림" panose="020B0600000101010101" pitchFamily="50" charset="-127"/>
              </a:rPr>
              <a:t>input</a:t>
            </a:r>
            <a:r>
              <a:rPr lang="en-US" altLang="ko-KR" b="1" dirty="0" smtClean="0">
                <a:latin typeface="+mn-lt"/>
                <a:ea typeface="굴림" panose="020B0600000101010101" pitchFamily="50" charset="-127"/>
              </a:rPr>
              <a:t>() )</a:t>
            </a:r>
          </a:p>
          <a:p>
            <a:pPr>
              <a:lnSpc>
                <a:spcPct val="13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+mn-lt"/>
                <a:ea typeface="굴림" panose="020B0600000101010101" pitchFamily="50" charset="-127"/>
              </a:rPr>
              <a:t>if</a:t>
            </a:r>
            <a:r>
              <a:rPr lang="en-US" altLang="ko-KR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 a == 0 </a:t>
            </a:r>
            <a:r>
              <a:rPr lang="en-US" altLang="ko-KR" b="1" dirty="0" smtClean="0">
                <a:solidFill>
                  <a:srgbClr val="FF0000"/>
                </a:solidFill>
                <a:latin typeface="+mn-lt"/>
                <a:ea typeface="굴림" panose="020B0600000101010101" pitchFamily="50" charset="-127"/>
              </a:rPr>
              <a:t>:</a:t>
            </a:r>
            <a:endParaRPr lang="en-US" altLang="ko-KR" b="1" dirty="0">
              <a:solidFill>
                <a:srgbClr val="FF0000"/>
              </a:solidFill>
              <a:latin typeface="+mn-lt"/>
              <a:ea typeface="굴림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      </a:t>
            </a:r>
            <a:r>
              <a:rPr lang="en-US" altLang="ko-KR" b="1" dirty="0">
                <a:solidFill>
                  <a:srgbClr val="7030A0"/>
                </a:solidFill>
                <a:latin typeface="+mn-lt"/>
                <a:ea typeface="굴림" panose="020B0600000101010101" pitchFamily="50" charset="-127"/>
              </a:rPr>
              <a:t>print</a:t>
            </a:r>
            <a:r>
              <a:rPr lang="en-US" altLang="ko-KR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( </a:t>
            </a:r>
            <a:r>
              <a:rPr lang="en-US" altLang="ko-KR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‘0</a:t>
            </a:r>
            <a:r>
              <a:rPr lang="ko-KR" altLang="en-US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으로 나눌 수 없습니다</a:t>
            </a:r>
            <a:r>
              <a:rPr lang="en-US" altLang="ko-KR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’ </a:t>
            </a:r>
            <a:r>
              <a:rPr lang="en-US" altLang="ko-KR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)</a:t>
            </a:r>
            <a:endParaRPr lang="en-US" altLang="ko-KR" b="1" dirty="0">
              <a:solidFill>
                <a:prstClr val="black"/>
              </a:solidFill>
              <a:latin typeface="+mn-lt"/>
              <a:ea typeface="굴림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+mn-lt"/>
                <a:ea typeface="굴림" panose="020B0600000101010101" pitchFamily="50" charset="-127"/>
              </a:rPr>
              <a:t>else :</a:t>
            </a:r>
            <a:endParaRPr lang="en-US" altLang="ko-KR" dirty="0">
              <a:solidFill>
                <a:srgbClr val="FF0000"/>
              </a:solidFill>
              <a:latin typeface="+mn-lt"/>
              <a:ea typeface="굴림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     </a:t>
            </a:r>
            <a:r>
              <a:rPr lang="en-US" altLang="ko-KR" b="1" dirty="0">
                <a:solidFill>
                  <a:srgbClr val="7030A0"/>
                </a:solidFill>
                <a:latin typeface="+mn-lt"/>
                <a:ea typeface="굴림" panose="020B0600000101010101" pitchFamily="50" charset="-127"/>
              </a:rPr>
              <a:t>print</a:t>
            </a:r>
            <a:r>
              <a:rPr lang="en-US" altLang="ko-KR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( </a:t>
            </a:r>
            <a:r>
              <a:rPr lang="en-US" altLang="ko-KR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‘3/’, a, ‘=‘, 3/a </a:t>
            </a:r>
            <a:r>
              <a:rPr lang="en-US" altLang="ko-KR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)   </a:t>
            </a:r>
            <a:endParaRPr lang="en-US" altLang="ko-KR" b="1" dirty="0">
              <a:solidFill>
                <a:prstClr val="black"/>
              </a:solidFill>
              <a:latin typeface="+mn-lt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9740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111" y="221721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2800" b="1" u="sng" dirty="0"/>
              <a:t> </a:t>
            </a:r>
            <a:r>
              <a:rPr lang="en-US" altLang="ko-KR" sz="2800" b="1" u="sng" dirty="0"/>
              <a:t>if</a:t>
            </a:r>
            <a:r>
              <a:rPr lang="ko-KR" altLang="en-US" sz="2800" b="1" u="sng" dirty="0"/>
              <a:t> 문 예제 </a:t>
            </a:r>
            <a:r>
              <a:rPr lang="en-US" altLang="ko-KR" sz="2800" b="1" u="sng" dirty="0"/>
              <a:t>1</a:t>
            </a:r>
            <a:r>
              <a:rPr lang="ko-KR" altLang="en-US" sz="2800" b="1" u="sng" dirty="0"/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98074" y="4503574"/>
            <a:ext cx="94366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if</a:t>
            </a:r>
            <a:r>
              <a:rPr lang="ko-KR" altLang="en-US" sz="2000" dirty="0"/>
              <a:t>문을 만들 때는 </a:t>
            </a:r>
            <a:r>
              <a:rPr lang="en-US" altLang="ko-KR" sz="2000" b="1" dirty="0"/>
              <a:t>if</a:t>
            </a:r>
            <a:r>
              <a:rPr lang="ko-KR" altLang="en-US" sz="2000" b="1" dirty="0"/>
              <a:t>문 안에 속하는 문장에 들여쓰기를 해 줘야 </a:t>
            </a:r>
            <a:r>
              <a:rPr lang="ko-KR" altLang="en-US" sz="2000" dirty="0"/>
              <a:t>하고</a:t>
            </a:r>
            <a:r>
              <a:rPr lang="en-US" altLang="ko-KR" sz="2000" dirty="0"/>
              <a:t>, </a:t>
            </a:r>
            <a:r>
              <a:rPr lang="en-US" altLang="ko-KR" sz="2000" b="1" dirty="0"/>
              <a:t>if</a:t>
            </a:r>
            <a:r>
              <a:rPr lang="ko-KR" altLang="en-US" sz="2000" b="1" dirty="0"/>
              <a:t>문 끝에는 </a:t>
            </a:r>
            <a:r>
              <a:rPr lang="en-US" altLang="ko-KR" sz="2000" b="1" dirty="0"/>
              <a:t>:</a:t>
            </a:r>
            <a:r>
              <a:rPr lang="ko-KR" altLang="en-US" sz="2000" dirty="0"/>
              <a:t>를 반드시 붙여줘야 오류가 나지 않는다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또한 </a:t>
            </a:r>
            <a:r>
              <a:rPr lang="ko-KR" altLang="en-US" sz="2000" dirty="0" err="1"/>
              <a:t>조건문</a:t>
            </a:r>
            <a:r>
              <a:rPr lang="ko-KR" altLang="en-US" sz="2000" dirty="0"/>
              <a:t> 안에는 참과 거짓을 판단할 수 있는 문장이 들어가야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5" name="직사각형 2"/>
          <p:cNvSpPr>
            <a:spLocks noChangeArrowheads="1"/>
          </p:cNvSpPr>
          <p:nvPr/>
        </p:nvSpPr>
        <p:spPr bwMode="auto">
          <a:xfrm>
            <a:off x="698074" y="1314400"/>
            <a:ext cx="8077200" cy="24929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b="1" dirty="0" smtClean="0">
                <a:solidFill>
                  <a:srgbClr val="7030A0"/>
                </a:solidFill>
                <a:latin typeface="+mn-lt"/>
                <a:ea typeface="굴림" panose="020B0600000101010101" pitchFamily="50" charset="-127"/>
              </a:rPr>
              <a:t>print</a:t>
            </a:r>
            <a:r>
              <a:rPr lang="en-US" altLang="ko-KR" b="1" dirty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( </a:t>
            </a:r>
            <a:r>
              <a:rPr lang="en-US" altLang="ko-KR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‘</a:t>
            </a:r>
            <a:r>
              <a:rPr lang="ko-KR" altLang="en-US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수를 입력하세요</a:t>
            </a:r>
            <a:r>
              <a:rPr lang="en-US" altLang="ko-KR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: ’ </a:t>
            </a:r>
            <a:r>
              <a:rPr lang="en-US" altLang="ko-KR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)</a:t>
            </a:r>
            <a:endParaRPr lang="en-US" altLang="ko-KR" dirty="0">
              <a:solidFill>
                <a:prstClr val="black"/>
              </a:solidFill>
              <a:latin typeface="+mn-lt"/>
              <a:ea typeface="굴림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b="1" dirty="0" smtClean="0">
                <a:latin typeface="+mn-lt"/>
                <a:ea typeface="굴림" panose="020B0600000101010101" pitchFamily="50" charset="-127"/>
              </a:rPr>
              <a:t>a =</a:t>
            </a:r>
            <a:r>
              <a:rPr lang="en-US" altLang="ko-KR" b="1" dirty="0" smtClean="0">
                <a:solidFill>
                  <a:srgbClr val="FF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b="1" dirty="0" err="1" smtClean="0">
                <a:solidFill>
                  <a:srgbClr val="7030A0"/>
                </a:solidFill>
                <a:latin typeface="+mn-lt"/>
                <a:ea typeface="굴림" panose="020B0600000101010101" pitchFamily="50" charset="-127"/>
              </a:rPr>
              <a:t>int</a:t>
            </a:r>
            <a:r>
              <a:rPr lang="en-US" altLang="ko-KR" b="1" dirty="0" smtClean="0">
                <a:solidFill>
                  <a:srgbClr val="7030A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b="1" dirty="0" smtClean="0">
                <a:latin typeface="+mn-lt"/>
                <a:ea typeface="굴림" panose="020B0600000101010101" pitchFamily="50" charset="-127"/>
              </a:rPr>
              <a:t>( </a:t>
            </a:r>
            <a:r>
              <a:rPr lang="en-US" altLang="ko-KR" b="1" dirty="0" smtClean="0">
                <a:solidFill>
                  <a:srgbClr val="7030A0"/>
                </a:solidFill>
                <a:latin typeface="+mn-lt"/>
                <a:ea typeface="굴림" panose="020B0600000101010101" pitchFamily="50" charset="-127"/>
              </a:rPr>
              <a:t>input</a:t>
            </a:r>
            <a:r>
              <a:rPr lang="en-US" altLang="ko-KR" b="1" dirty="0" smtClean="0">
                <a:latin typeface="+mn-lt"/>
                <a:ea typeface="굴림" panose="020B0600000101010101" pitchFamily="50" charset="-127"/>
              </a:rPr>
              <a:t>() )</a:t>
            </a:r>
          </a:p>
          <a:p>
            <a:pPr>
              <a:lnSpc>
                <a:spcPct val="13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+mn-lt"/>
                <a:ea typeface="굴림" panose="020B0600000101010101" pitchFamily="50" charset="-127"/>
              </a:rPr>
              <a:t>if</a:t>
            </a:r>
            <a:r>
              <a:rPr lang="en-US" altLang="ko-KR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 a == 0 </a:t>
            </a:r>
            <a:r>
              <a:rPr lang="en-US" altLang="ko-KR" b="1" dirty="0" smtClean="0">
                <a:solidFill>
                  <a:srgbClr val="FF0000"/>
                </a:solidFill>
                <a:latin typeface="+mn-lt"/>
                <a:ea typeface="굴림" panose="020B0600000101010101" pitchFamily="50" charset="-127"/>
              </a:rPr>
              <a:t>:</a:t>
            </a:r>
            <a:endParaRPr lang="en-US" altLang="ko-KR" b="1" dirty="0">
              <a:solidFill>
                <a:srgbClr val="FF0000"/>
              </a:solidFill>
              <a:latin typeface="+mn-lt"/>
              <a:ea typeface="굴림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      </a:t>
            </a:r>
            <a:r>
              <a:rPr lang="en-US" altLang="ko-KR" b="1" dirty="0">
                <a:solidFill>
                  <a:srgbClr val="7030A0"/>
                </a:solidFill>
                <a:latin typeface="+mn-lt"/>
                <a:ea typeface="굴림" panose="020B0600000101010101" pitchFamily="50" charset="-127"/>
              </a:rPr>
              <a:t>print</a:t>
            </a:r>
            <a:r>
              <a:rPr lang="en-US" altLang="ko-KR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( </a:t>
            </a:r>
            <a:r>
              <a:rPr lang="en-US" altLang="ko-KR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‘0</a:t>
            </a:r>
            <a:r>
              <a:rPr lang="ko-KR" altLang="en-US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으로 나눌 수 없습니다</a:t>
            </a:r>
            <a:r>
              <a:rPr lang="en-US" altLang="ko-KR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’ </a:t>
            </a:r>
            <a:r>
              <a:rPr lang="en-US" altLang="ko-KR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)</a:t>
            </a:r>
            <a:endParaRPr lang="en-US" altLang="ko-KR" b="1" dirty="0">
              <a:solidFill>
                <a:prstClr val="black"/>
              </a:solidFill>
              <a:latin typeface="+mn-lt"/>
              <a:ea typeface="굴림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+mn-lt"/>
                <a:ea typeface="굴림" panose="020B0600000101010101" pitchFamily="50" charset="-127"/>
              </a:rPr>
              <a:t>else :</a:t>
            </a:r>
            <a:endParaRPr lang="en-US" altLang="ko-KR" dirty="0">
              <a:solidFill>
                <a:srgbClr val="FF0000"/>
              </a:solidFill>
              <a:latin typeface="+mn-lt"/>
              <a:ea typeface="굴림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     </a:t>
            </a:r>
            <a:r>
              <a:rPr lang="en-US" altLang="ko-KR" b="1" dirty="0">
                <a:solidFill>
                  <a:srgbClr val="7030A0"/>
                </a:solidFill>
                <a:latin typeface="+mn-lt"/>
                <a:ea typeface="굴림" panose="020B0600000101010101" pitchFamily="50" charset="-127"/>
              </a:rPr>
              <a:t>print</a:t>
            </a:r>
            <a:r>
              <a:rPr lang="en-US" altLang="ko-KR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( </a:t>
            </a:r>
            <a:r>
              <a:rPr lang="en-US" altLang="ko-KR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‘3/’, a, ‘=‘, 3/a </a:t>
            </a:r>
            <a:r>
              <a:rPr lang="en-US" altLang="ko-KR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)   </a:t>
            </a:r>
            <a:endParaRPr lang="en-US" altLang="ko-KR" b="1" dirty="0">
              <a:solidFill>
                <a:prstClr val="black"/>
              </a:solidFill>
              <a:latin typeface="+mn-lt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80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111" y="221721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2600" u="sng" dirty="0"/>
              <a:t>지난 시간</a:t>
            </a:r>
            <a:r>
              <a:rPr lang="en-US" altLang="ko-KR" sz="2600" u="sng" dirty="0"/>
              <a:t>:    </a:t>
            </a:r>
            <a:r>
              <a:rPr lang="ko-KR" altLang="en-US" sz="2800" b="1" u="sng" dirty="0" err="1"/>
              <a:t>묶음형</a:t>
            </a:r>
            <a:r>
              <a:rPr lang="ko-KR" altLang="en-US" sz="2800" b="1" u="sng" dirty="0"/>
              <a:t> 데이터 다루기 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41300" y="1117600"/>
            <a:ext cx="11709400" cy="5469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리스트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튜플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딕셔너리</a:t>
            </a:r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등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리스트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데이터의 목록을 다루는 </a:t>
            </a:r>
            <a:r>
              <a:rPr kumimoji="0" lang="ko-KR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자료형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단일 데이터가 명함이라면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리스트는 명함을 모아두는 </a:t>
            </a:r>
            <a:r>
              <a:rPr kumimoji="0" lang="ko-KR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명함집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308738"/>
              </p:ext>
            </p:extLst>
          </p:nvPr>
        </p:nvGraphicFramePr>
        <p:xfrm>
          <a:off x="3380377" y="3496381"/>
          <a:ext cx="5781202" cy="295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Visio" r:id="rId3" imgW="5791080" imgH="2943305" progId="Visio.Drawing.15">
                  <p:embed/>
                </p:oleObj>
              </mc:Choice>
              <mc:Fallback>
                <p:oleObj name="Visio" r:id="rId3" imgW="5791080" imgH="294330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0377" y="3496381"/>
                        <a:ext cx="5781202" cy="2957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8502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111" y="221721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2800" b="1" u="sng" dirty="0"/>
              <a:t> </a:t>
            </a:r>
            <a:r>
              <a:rPr lang="en-US" altLang="ko-KR" sz="2800" b="1" u="sng" dirty="0"/>
              <a:t>if</a:t>
            </a:r>
            <a:r>
              <a:rPr lang="ko-KR" altLang="en-US" sz="2800" b="1" u="sng" dirty="0"/>
              <a:t> 문 예제 </a:t>
            </a:r>
            <a:r>
              <a:rPr lang="en-US" altLang="ko-KR" sz="2800" b="1" u="sng" dirty="0"/>
              <a:t>1</a:t>
            </a:r>
            <a:r>
              <a:rPr lang="ko-KR" altLang="en-US" sz="2800" b="1" u="sng" dirty="0"/>
              <a:t>  </a:t>
            </a:r>
          </a:p>
        </p:txBody>
      </p:sp>
      <p:sp>
        <p:nvSpPr>
          <p:cNvPr id="5" name="직사각형 2"/>
          <p:cNvSpPr>
            <a:spLocks noChangeArrowheads="1"/>
          </p:cNvSpPr>
          <p:nvPr/>
        </p:nvSpPr>
        <p:spPr bwMode="auto">
          <a:xfrm>
            <a:off x="698074" y="1092727"/>
            <a:ext cx="8077200" cy="24929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b="1" dirty="0" smtClean="0">
                <a:solidFill>
                  <a:srgbClr val="7030A0"/>
                </a:solidFill>
                <a:latin typeface="+mn-lt"/>
                <a:ea typeface="굴림" panose="020B0600000101010101" pitchFamily="50" charset="-127"/>
              </a:rPr>
              <a:t>print</a:t>
            </a:r>
            <a:r>
              <a:rPr lang="en-US" altLang="ko-KR" b="1" dirty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( </a:t>
            </a:r>
            <a:r>
              <a:rPr lang="en-US" altLang="ko-KR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‘</a:t>
            </a:r>
            <a:r>
              <a:rPr lang="ko-KR" altLang="en-US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수를 입력하세요</a:t>
            </a:r>
            <a:r>
              <a:rPr lang="en-US" altLang="ko-KR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: ’ </a:t>
            </a:r>
            <a:r>
              <a:rPr lang="en-US" altLang="ko-KR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)</a:t>
            </a:r>
            <a:endParaRPr lang="en-US" altLang="ko-KR" dirty="0">
              <a:solidFill>
                <a:prstClr val="black"/>
              </a:solidFill>
              <a:latin typeface="+mn-lt"/>
              <a:ea typeface="굴림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b="1" dirty="0" smtClean="0">
                <a:latin typeface="+mn-lt"/>
                <a:ea typeface="굴림" panose="020B0600000101010101" pitchFamily="50" charset="-127"/>
              </a:rPr>
              <a:t>a =</a:t>
            </a:r>
            <a:r>
              <a:rPr lang="en-US" altLang="ko-KR" b="1" dirty="0" smtClean="0">
                <a:solidFill>
                  <a:srgbClr val="FF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b="1" dirty="0" err="1" smtClean="0">
                <a:solidFill>
                  <a:srgbClr val="7030A0"/>
                </a:solidFill>
                <a:latin typeface="+mn-lt"/>
                <a:ea typeface="굴림" panose="020B0600000101010101" pitchFamily="50" charset="-127"/>
              </a:rPr>
              <a:t>int</a:t>
            </a:r>
            <a:r>
              <a:rPr lang="en-US" altLang="ko-KR" b="1" dirty="0" smtClean="0">
                <a:solidFill>
                  <a:srgbClr val="7030A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b="1" dirty="0" smtClean="0">
                <a:latin typeface="+mn-lt"/>
                <a:ea typeface="굴림" panose="020B0600000101010101" pitchFamily="50" charset="-127"/>
              </a:rPr>
              <a:t>( </a:t>
            </a:r>
            <a:r>
              <a:rPr lang="en-US" altLang="ko-KR" b="1" dirty="0" smtClean="0">
                <a:solidFill>
                  <a:srgbClr val="7030A0"/>
                </a:solidFill>
                <a:latin typeface="+mn-lt"/>
                <a:ea typeface="굴림" panose="020B0600000101010101" pitchFamily="50" charset="-127"/>
              </a:rPr>
              <a:t>input</a:t>
            </a:r>
            <a:r>
              <a:rPr lang="en-US" altLang="ko-KR" b="1" dirty="0" smtClean="0">
                <a:latin typeface="+mn-lt"/>
                <a:ea typeface="굴림" panose="020B0600000101010101" pitchFamily="50" charset="-127"/>
              </a:rPr>
              <a:t>() )</a:t>
            </a:r>
          </a:p>
          <a:p>
            <a:pPr>
              <a:lnSpc>
                <a:spcPct val="13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+mn-lt"/>
                <a:ea typeface="굴림" panose="020B0600000101010101" pitchFamily="50" charset="-127"/>
              </a:rPr>
              <a:t>if</a:t>
            </a:r>
            <a:r>
              <a:rPr lang="en-US" altLang="ko-KR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 a == 0 </a:t>
            </a:r>
            <a:r>
              <a:rPr lang="en-US" altLang="ko-KR" b="1" dirty="0" smtClean="0">
                <a:solidFill>
                  <a:srgbClr val="FF0000"/>
                </a:solidFill>
                <a:latin typeface="+mn-lt"/>
                <a:ea typeface="굴림" panose="020B0600000101010101" pitchFamily="50" charset="-127"/>
              </a:rPr>
              <a:t>:</a:t>
            </a:r>
            <a:endParaRPr lang="en-US" altLang="ko-KR" b="1" dirty="0">
              <a:solidFill>
                <a:srgbClr val="FF0000"/>
              </a:solidFill>
              <a:latin typeface="+mn-lt"/>
              <a:ea typeface="굴림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      </a:t>
            </a:r>
            <a:r>
              <a:rPr lang="en-US" altLang="ko-KR" b="1" dirty="0">
                <a:solidFill>
                  <a:srgbClr val="7030A0"/>
                </a:solidFill>
                <a:latin typeface="+mn-lt"/>
                <a:ea typeface="굴림" panose="020B0600000101010101" pitchFamily="50" charset="-127"/>
              </a:rPr>
              <a:t>print</a:t>
            </a:r>
            <a:r>
              <a:rPr lang="en-US" altLang="ko-KR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( </a:t>
            </a:r>
            <a:r>
              <a:rPr lang="en-US" altLang="ko-KR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‘0</a:t>
            </a:r>
            <a:r>
              <a:rPr lang="ko-KR" altLang="en-US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으로 나눌 수 없습니다</a:t>
            </a:r>
            <a:r>
              <a:rPr lang="en-US" altLang="ko-KR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’ </a:t>
            </a:r>
            <a:r>
              <a:rPr lang="en-US" altLang="ko-KR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)</a:t>
            </a:r>
            <a:endParaRPr lang="en-US" altLang="ko-KR" b="1" dirty="0">
              <a:solidFill>
                <a:prstClr val="black"/>
              </a:solidFill>
              <a:latin typeface="+mn-lt"/>
              <a:ea typeface="굴림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+mn-lt"/>
                <a:ea typeface="굴림" panose="020B0600000101010101" pitchFamily="50" charset="-127"/>
              </a:rPr>
              <a:t>else :</a:t>
            </a:r>
            <a:endParaRPr lang="en-US" altLang="ko-KR" dirty="0">
              <a:solidFill>
                <a:srgbClr val="FF0000"/>
              </a:solidFill>
              <a:latin typeface="+mn-lt"/>
              <a:ea typeface="굴림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     </a:t>
            </a:r>
            <a:r>
              <a:rPr lang="en-US" altLang="ko-KR" b="1" dirty="0">
                <a:solidFill>
                  <a:srgbClr val="7030A0"/>
                </a:solidFill>
                <a:latin typeface="+mn-lt"/>
                <a:ea typeface="굴림" panose="020B0600000101010101" pitchFamily="50" charset="-127"/>
              </a:rPr>
              <a:t>print</a:t>
            </a:r>
            <a:r>
              <a:rPr lang="en-US" altLang="ko-KR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( </a:t>
            </a:r>
            <a:r>
              <a:rPr lang="en-US" altLang="ko-KR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‘3/’, a, ‘=‘, 3/a </a:t>
            </a:r>
            <a:r>
              <a:rPr lang="en-US" altLang="ko-KR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)   </a:t>
            </a:r>
            <a:endParaRPr lang="en-US" altLang="ko-KR" b="1" dirty="0">
              <a:solidFill>
                <a:prstClr val="black"/>
              </a:solidFill>
              <a:latin typeface="+mn-lt"/>
              <a:ea typeface="굴림" panose="020B0600000101010101" pitchFamily="50" charset="-127"/>
            </a:endParaRP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698074" y="3863636"/>
            <a:ext cx="8077200" cy="24929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b="1" dirty="0" smtClean="0">
                <a:solidFill>
                  <a:srgbClr val="7030A0"/>
                </a:solidFill>
                <a:latin typeface="+mn-lt"/>
                <a:ea typeface="굴림" panose="020B0600000101010101" pitchFamily="50" charset="-127"/>
              </a:rPr>
              <a:t>print</a:t>
            </a:r>
            <a:r>
              <a:rPr lang="en-US" altLang="ko-KR" b="1" dirty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( </a:t>
            </a:r>
            <a:r>
              <a:rPr lang="en-US" altLang="ko-KR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‘</a:t>
            </a:r>
            <a:r>
              <a:rPr lang="ko-KR" altLang="en-US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수를 입력하세요</a:t>
            </a:r>
            <a:r>
              <a:rPr lang="en-US" altLang="ko-KR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: ’ </a:t>
            </a:r>
            <a:r>
              <a:rPr lang="en-US" altLang="ko-KR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)</a:t>
            </a:r>
            <a:endParaRPr lang="en-US" altLang="ko-KR" dirty="0">
              <a:solidFill>
                <a:prstClr val="black"/>
              </a:solidFill>
              <a:latin typeface="+mn-lt"/>
              <a:ea typeface="굴림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b="1" dirty="0" smtClean="0">
                <a:latin typeface="+mn-lt"/>
                <a:ea typeface="굴림" panose="020B0600000101010101" pitchFamily="50" charset="-127"/>
              </a:rPr>
              <a:t>a =</a:t>
            </a:r>
            <a:r>
              <a:rPr lang="en-US" altLang="ko-KR" b="1" dirty="0" smtClean="0">
                <a:solidFill>
                  <a:srgbClr val="FF000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b="1" dirty="0" err="1" smtClean="0">
                <a:solidFill>
                  <a:srgbClr val="7030A0"/>
                </a:solidFill>
                <a:latin typeface="+mn-lt"/>
                <a:ea typeface="굴림" panose="020B0600000101010101" pitchFamily="50" charset="-127"/>
              </a:rPr>
              <a:t>int</a:t>
            </a:r>
            <a:r>
              <a:rPr lang="en-US" altLang="ko-KR" b="1" dirty="0" smtClean="0">
                <a:solidFill>
                  <a:srgbClr val="7030A0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b="1" dirty="0" smtClean="0">
                <a:latin typeface="+mn-lt"/>
                <a:ea typeface="굴림" panose="020B0600000101010101" pitchFamily="50" charset="-127"/>
              </a:rPr>
              <a:t>( </a:t>
            </a:r>
            <a:r>
              <a:rPr lang="en-US" altLang="ko-KR" b="1" dirty="0" smtClean="0">
                <a:solidFill>
                  <a:srgbClr val="7030A0"/>
                </a:solidFill>
                <a:latin typeface="+mn-lt"/>
                <a:ea typeface="굴림" panose="020B0600000101010101" pitchFamily="50" charset="-127"/>
              </a:rPr>
              <a:t>input</a:t>
            </a:r>
            <a:r>
              <a:rPr lang="en-US" altLang="ko-KR" b="1" dirty="0" smtClean="0">
                <a:latin typeface="+mn-lt"/>
                <a:ea typeface="굴림" panose="020B0600000101010101" pitchFamily="50" charset="-127"/>
              </a:rPr>
              <a:t>() )</a:t>
            </a:r>
          </a:p>
          <a:p>
            <a:pPr>
              <a:lnSpc>
                <a:spcPct val="13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+mn-lt"/>
                <a:ea typeface="굴림" panose="020B0600000101010101" pitchFamily="50" charset="-127"/>
              </a:rPr>
              <a:t>if</a:t>
            </a:r>
            <a:r>
              <a:rPr lang="en-US" altLang="ko-KR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 a == 0 </a:t>
            </a:r>
            <a:r>
              <a:rPr lang="en-US" altLang="ko-KR" b="1" dirty="0" smtClean="0">
                <a:solidFill>
                  <a:srgbClr val="FF0000"/>
                </a:solidFill>
                <a:latin typeface="+mn-lt"/>
                <a:ea typeface="굴림" panose="020B0600000101010101" pitchFamily="50" charset="-127"/>
              </a:rPr>
              <a:t>:</a:t>
            </a:r>
            <a:endParaRPr lang="en-US" altLang="ko-KR" b="1" dirty="0">
              <a:solidFill>
                <a:srgbClr val="FF0000"/>
              </a:solidFill>
              <a:latin typeface="+mn-lt"/>
              <a:ea typeface="굴림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      </a:t>
            </a:r>
            <a:r>
              <a:rPr lang="en-US" altLang="ko-KR" b="1" dirty="0">
                <a:solidFill>
                  <a:srgbClr val="7030A0"/>
                </a:solidFill>
                <a:latin typeface="+mn-lt"/>
                <a:ea typeface="굴림" panose="020B0600000101010101" pitchFamily="50" charset="-127"/>
              </a:rPr>
              <a:t>print</a:t>
            </a:r>
            <a:r>
              <a:rPr lang="en-US" altLang="ko-KR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( </a:t>
            </a:r>
            <a:r>
              <a:rPr lang="en-US" altLang="ko-KR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‘0</a:t>
            </a:r>
            <a:r>
              <a:rPr lang="ko-KR" altLang="en-US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으로 나눌 수 없습니다</a:t>
            </a:r>
            <a:r>
              <a:rPr lang="en-US" altLang="ko-KR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’ </a:t>
            </a:r>
            <a:r>
              <a:rPr lang="en-US" altLang="ko-KR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)</a:t>
            </a:r>
            <a:endParaRPr lang="en-US" altLang="ko-KR" b="1" dirty="0">
              <a:solidFill>
                <a:prstClr val="black"/>
              </a:solidFill>
              <a:latin typeface="+mn-lt"/>
              <a:ea typeface="굴림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+mn-lt"/>
                <a:ea typeface="굴림" panose="020B0600000101010101" pitchFamily="50" charset="-127"/>
              </a:rPr>
              <a:t>else :</a:t>
            </a:r>
            <a:endParaRPr lang="en-US" altLang="ko-KR" dirty="0">
              <a:solidFill>
                <a:srgbClr val="FF0000"/>
              </a:solidFill>
              <a:latin typeface="+mn-lt"/>
              <a:ea typeface="굴림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     </a:t>
            </a:r>
            <a:r>
              <a:rPr lang="en-US" altLang="ko-KR" b="1" dirty="0">
                <a:solidFill>
                  <a:srgbClr val="7030A0"/>
                </a:solidFill>
                <a:latin typeface="+mn-lt"/>
                <a:ea typeface="굴림" panose="020B0600000101010101" pitchFamily="50" charset="-127"/>
              </a:rPr>
              <a:t>print</a:t>
            </a:r>
            <a:r>
              <a:rPr lang="en-US" altLang="ko-KR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( </a:t>
            </a:r>
            <a:r>
              <a:rPr lang="en-US" altLang="ko-KR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‘3/%d’ %</a:t>
            </a:r>
            <a:r>
              <a:rPr lang="en-US" altLang="ko-KR" b="1" dirty="0" smtClean="0">
                <a:solidFill>
                  <a:srgbClr val="FF0000"/>
                </a:solidFill>
                <a:latin typeface="+mn-lt"/>
                <a:ea typeface="굴림" panose="020B0600000101010101" pitchFamily="50" charset="-127"/>
              </a:rPr>
              <a:t>a</a:t>
            </a:r>
            <a:r>
              <a:rPr lang="en-US" altLang="ko-KR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, ‘=‘, 3/a </a:t>
            </a:r>
            <a:r>
              <a:rPr lang="en-US" altLang="ko-KR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)   </a:t>
            </a:r>
            <a:endParaRPr lang="en-US" altLang="ko-KR" b="1" dirty="0">
              <a:solidFill>
                <a:prstClr val="black"/>
              </a:solidFill>
              <a:latin typeface="+mn-lt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476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9" y="221721"/>
            <a:ext cx="10315392" cy="739775"/>
          </a:xfrm>
        </p:spPr>
        <p:txBody>
          <a:bodyPr>
            <a:normAutofit/>
          </a:bodyPr>
          <a:lstStyle/>
          <a:p>
            <a:r>
              <a:rPr lang="ko-KR" altLang="en-US" sz="2800" b="1" u="sng" dirty="0"/>
              <a:t> </a:t>
            </a:r>
            <a:r>
              <a:rPr lang="en-US" altLang="ko-KR" sz="2800" b="1" u="sng" dirty="0"/>
              <a:t>if</a:t>
            </a:r>
            <a:r>
              <a:rPr lang="ko-KR" altLang="en-US" sz="2800" b="1" u="sng" dirty="0"/>
              <a:t> 문 예제 </a:t>
            </a:r>
            <a:r>
              <a:rPr lang="en-US" altLang="ko-KR" sz="2800" b="1" u="sng" dirty="0"/>
              <a:t>2</a:t>
            </a:r>
            <a:r>
              <a:rPr lang="ko-KR" altLang="en-US" sz="2800" b="1" u="sng" dirty="0"/>
              <a:t> 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22320" y="5080946"/>
            <a:ext cx="10315391" cy="1461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900" dirty="0"/>
              <a:t>우선 맨 첫 줄에서 </a:t>
            </a:r>
            <a:r>
              <a:rPr lang="en-US" altLang="ko-KR" sz="1900" b="1" dirty="0" err="1"/>
              <a:t>your_age</a:t>
            </a:r>
            <a:r>
              <a:rPr lang="en-US" altLang="ko-KR" sz="1900" dirty="0"/>
              <a:t> </a:t>
            </a:r>
            <a:r>
              <a:rPr lang="ko-KR" altLang="en-US" sz="1900" dirty="0"/>
              <a:t>라는 변수를 만들어서 사용자로부터 나이를</a:t>
            </a:r>
            <a:r>
              <a:rPr lang="en-US" altLang="ko-KR" sz="1900" dirty="0"/>
              <a:t> </a:t>
            </a:r>
            <a:r>
              <a:rPr lang="ko-KR" altLang="en-US" sz="1900" dirty="0" err="1"/>
              <a:t>입력받게</a:t>
            </a:r>
            <a:r>
              <a:rPr lang="ko-KR" altLang="en-US" sz="1900" dirty="0"/>
              <a:t> 한다</a:t>
            </a:r>
            <a:r>
              <a:rPr lang="en-US" altLang="ko-KR" sz="19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900" dirty="0"/>
              <a:t> </a:t>
            </a:r>
            <a:r>
              <a:rPr lang="ko-KR" altLang="en-US" sz="1900" dirty="0"/>
              <a:t>첫 번째 조건인 나이가 </a:t>
            </a:r>
            <a:r>
              <a:rPr lang="en-US" altLang="ko-KR" sz="1900" dirty="0"/>
              <a:t>20</a:t>
            </a:r>
            <a:r>
              <a:rPr lang="ko-KR" altLang="en-US" sz="1900" dirty="0"/>
              <a:t>세 이상일 경우</a:t>
            </a:r>
            <a:r>
              <a:rPr lang="en-US" altLang="ko-KR" sz="1900" dirty="0"/>
              <a:t>, </a:t>
            </a:r>
            <a:r>
              <a:rPr lang="ko-KR" altLang="en-US" sz="1900" dirty="0"/>
              <a:t>맥주를 마실 수 있다는 답변을 듣는다</a:t>
            </a:r>
            <a:r>
              <a:rPr lang="en-US" altLang="ko-KR" sz="1900" dirty="0"/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900" dirty="0"/>
              <a:t>하지만 그렇지 않고 </a:t>
            </a:r>
            <a:r>
              <a:rPr lang="en-US" altLang="ko-KR" sz="1900" dirty="0"/>
              <a:t>19</a:t>
            </a:r>
            <a:r>
              <a:rPr lang="ko-KR" altLang="en-US" sz="1900" dirty="0"/>
              <a:t>세일 경우</a:t>
            </a:r>
            <a:r>
              <a:rPr lang="en-US" altLang="ko-KR" sz="1900" dirty="0"/>
              <a:t>, 1</a:t>
            </a:r>
            <a:r>
              <a:rPr lang="ko-KR" altLang="en-US" sz="1900" dirty="0"/>
              <a:t>년을 더 기다려야 한다는 답변이 나온다</a:t>
            </a:r>
            <a:r>
              <a:rPr lang="en-US" altLang="ko-KR" sz="1900" dirty="0"/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900" dirty="0"/>
              <a:t>만약 </a:t>
            </a:r>
            <a:r>
              <a:rPr lang="en-US" altLang="ko-KR" sz="1900" dirty="0"/>
              <a:t>19</a:t>
            </a:r>
            <a:r>
              <a:rPr lang="ko-KR" altLang="en-US" sz="1900" dirty="0"/>
              <a:t>세도 안된 경우에는</a:t>
            </a:r>
            <a:r>
              <a:rPr lang="en-US" altLang="ko-KR" sz="1900" dirty="0"/>
              <a:t>, </a:t>
            </a:r>
            <a:r>
              <a:rPr lang="ko-KR" altLang="en-US" sz="1900" dirty="0"/>
              <a:t>맥주를 마실 수 없다는 말을 듣는다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sp>
        <p:nvSpPr>
          <p:cNvPr id="5" name="직사각형 2"/>
          <p:cNvSpPr>
            <a:spLocks noChangeArrowheads="1"/>
          </p:cNvSpPr>
          <p:nvPr/>
        </p:nvSpPr>
        <p:spPr bwMode="auto">
          <a:xfrm>
            <a:off x="836620" y="1180464"/>
            <a:ext cx="8077200" cy="34855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100" b="1" dirty="0" err="1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your_age</a:t>
            </a:r>
            <a:r>
              <a:rPr lang="en-US" altLang="ko-KR" sz="2100" b="1" dirty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 = </a:t>
            </a:r>
            <a:r>
              <a:rPr lang="en-US" altLang="ko-KR" sz="2100" b="1" dirty="0" err="1">
                <a:solidFill>
                  <a:srgbClr val="7030A0"/>
                </a:solidFill>
                <a:latin typeface="+mn-lt"/>
                <a:ea typeface="굴림" panose="020B0600000101010101" pitchFamily="50" charset="-127"/>
              </a:rPr>
              <a:t>int</a:t>
            </a:r>
            <a:r>
              <a:rPr lang="en-US" altLang="ko-KR" sz="2100" b="1" dirty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( input</a:t>
            </a:r>
            <a:r>
              <a:rPr lang="en-US" altLang="ko-KR" sz="2100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( </a:t>
            </a:r>
            <a:r>
              <a:rPr lang="en-US" altLang="ko-KR" sz="2100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“</a:t>
            </a:r>
            <a:r>
              <a:rPr lang="en-US" altLang="ko-KR" sz="2100" b="1" dirty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How old are you</a:t>
            </a:r>
            <a:r>
              <a:rPr lang="en-US" altLang="ko-KR" sz="2100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?” </a:t>
            </a:r>
            <a:r>
              <a:rPr lang="en-US" altLang="ko-KR" sz="2100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) </a:t>
            </a:r>
            <a:r>
              <a:rPr lang="en-US" altLang="ko-KR" sz="2100" b="1" dirty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)</a:t>
            </a:r>
            <a:endParaRPr lang="en-US" altLang="ko-KR" sz="2100" dirty="0">
              <a:solidFill>
                <a:prstClr val="black"/>
              </a:solidFill>
              <a:latin typeface="+mn-lt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100" b="1" dirty="0">
                <a:solidFill>
                  <a:srgbClr val="FF0000"/>
                </a:solidFill>
                <a:latin typeface="+mn-lt"/>
                <a:ea typeface="굴림" panose="020B0600000101010101" pitchFamily="50" charset="-127"/>
              </a:rPr>
              <a:t>if</a:t>
            </a:r>
            <a:r>
              <a:rPr lang="en-US" altLang="ko-KR" sz="2100" b="1" dirty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100" b="1" dirty="0" err="1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your_age</a:t>
            </a:r>
            <a:r>
              <a:rPr lang="en-US" altLang="ko-KR" sz="2100" b="1" dirty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 &gt;= 20</a:t>
            </a:r>
            <a:r>
              <a:rPr lang="en-US" altLang="ko-KR" sz="2100" b="1" dirty="0">
                <a:solidFill>
                  <a:srgbClr val="FF0000"/>
                </a:solidFill>
                <a:latin typeface="+mn-lt"/>
                <a:ea typeface="굴림" panose="020B0600000101010101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100" b="1" dirty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      </a:t>
            </a:r>
            <a:r>
              <a:rPr lang="en-US" altLang="ko-KR" sz="2100" b="1" dirty="0">
                <a:solidFill>
                  <a:srgbClr val="7030A0"/>
                </a:solidFill>
                <a:latin typeface="+mn-lt"/>
                <a:ea typeface="굴림" panose="020B0600000101010101" pitchFamily="50" charset="-127"/>
              </a:rPr>
              <a:t>print</a:t>
            </a:r>
            <a:r>
              <a:rPr lang="en-US" altLang="ko-KR" sz="2100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( </a:t>
            </a:r>
            <a:r>
              <a:rPr lang="en-US" altLang="ko-KR" sz="2100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“</a:t>
            </a:r>
            <a:r>
              <a:rPr lang="en-US" altLang="ko-KR" sz="2100" b="1" dirty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You can drink beer</a:t>
            </a:r>
            <a:r>
              <a:rPr lang="en-US" altLang="ko-KR" sz="2100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!” </a:t>
            </a:r>
            <a:r>
              <a:rPr lang="en-US" altLang="ko-KR" sz="2100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)</a:t>
            </a:r>
            <a:endParaRPr lang="en-US" altLang="ko-KR" sz="2100" b="1" dirty="0">
              <a:solidFill>
                <a:prstClr val="black"/>
              </a:solidFill>
              <a:latin typeface="+mn-lt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100" b="1" dirty="0" err="1">
                <a:solidFill>
                  <a:srgbClr val="FF0000"/>
                </a:solidFill>
                <a:latin typeface="+mn-lt"/>
                <a:ea typeface="굴림" panose="020B0600000101010101" pitchFamily="50" charset="-127"/>
              </a:rPr>
              <a:t>elif</a:t>
            </a:r>
            <a:r>
              <a:rPr lang="en-US" altLang="ko-KR" sz="2100" b="1" dirty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100" b="1" dirty="0" err="1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your_age</a:t>
            </a:r>
            <a:r>
              <a:rPr lang="en-US" altLang="ko-KR" sz="2100" b="1" dirty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 == 19</a:t>
            </a:r>
            <a:r>
              <a:rPr lang="en-US" altLang="ko-KR" sz="2100" b="1" dirty="0">
                <a:solidFill>
                  <a:srgbClr val="FF0000"/>
                </a:solidFill>
                <a:latin typeface="+mn-lt"/>
                <a:ea typeface="굴림" panose="020B0600000101010101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100" b="1" dirty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      </a:t>
            </a:r>
            <a:r>
              <a:rPr lang="en-US" altLang="ko-KR" sz="2100" b="1" dirty="0">
                <a:solidFill>
                  <a:srgbClr val="7030A0"/>
                </a:solidFill>
                <a:latin typeface="+mn-lt"/>
                <a:ea typeface="굴림" panose="020B0600000101010101" pitchFamily="50" charset="-127"/>
              </a:rPr>
              <a:t>print</a:t>
            </a:r>
            <a:r>
              <a:rPr lang="en-US" altLang="ko-KR" sz="2100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( </a:t>
            </a:r>
            <a:r>
              <a:rPr lang="en-US" altLang="ko-KR" sz="2100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“</a:t>
            </a:r>
            <a:r>
              <a:rPr lang="en-US" altLang="ko-KR" sz="2100" b="1" dirty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Please wait another year</a:t>
            </a:r>
            <a:r>
              <a:rPr lang="en-US" altLang="ko-KR" sz="2100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” </a:t>
            </a:r>
            <a:r>
              <a:rPr lang="en-US" altLang="ko-KR" sz="2100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)</a:t>
            </a:r>
            <a:endParaRPr lang="en-US" altLang="ko-KR" sz="2100" b="1" dirty="0">
              <a:solidFill>
                <a:prstClr val="black"/>
              </a:solidFill>
              <a:latin typeface="+mn-lt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100" b="1" dirty="0">
                <a:solidFill>
                  <a:srgbClr val="FF0000"/>
                </a:solidFill>
                <a:latin typeface="+mn-lt"/>
                <a:ea typeface="굴림" panose="020B0600000101010101" pitchFamily="50" charset="-127"/>
              </a:rPr>
              <a:t>else:</a:t>
            </a:r>
            <a:endParaRPr lang="en-US" altLang="ko-KR" sz="2100" dirty="0">
              <a:solidFill>
                <a:srgbClr val="FF0000"/>
              </a:solidFill>
              <a:latin typeface="+mn-lt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100" b="1" dirty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     </a:t>
            </a:r>
            <a:r>
              <a:rPr lang="en-US" altLang="ko-KR" sz="2100" b="1" dirty="0">
                <a:solidFill>
                  <a:srgbClr val="7030A0"/>
                </a:solidFill>
                <a:latin typeface="+mn-lt"/>
                <a:ea typeface="굴림" panose="020B0600000101010101" pitchFamily="50" charset="-127"/>
              </a:rPr>
              <a:t>print</a:t>
            </a:r>
            <a:r>
              <a:rPr lang="en-US" altLang="ko-KR" sz="2100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( </a:t>
            </a:r>
            <a:r>
              <a:rPr lang="en-US" altLang="ko-KR" sz="2100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“</a:t>
            </a:r>
            <a:r>
              <a:rPr lang="en-US" altLang="ko-KR" sz="2100" b="1" dirty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No, you cannot drink beer</a:t>
            </a:r>
            <a:r>
              <a:rPr lang="en-US" altLang="ko-KR" sz="2100" b="1" dirty="0" smtClean="0">
                <a:solidFill>
                  <a:srgbClr val="00B050"/>
                </a:solidFill>
                <a:latin typeface="+mn-lt"/>
                <a:ea typeface="굴림" panose="020B0600000101010101" pitchFamily="50" charset="-127"/>
              </a:rPr>
              <a:t>” </a:t>
            </a:r>
            <a:r>
              <a:rPr lang="en-US" altLang="ko-KR" sz="2100" b="1" dirty="0" smtClean="0">
                <a:solidFill>
                  <a:prstClr val="black"/>
                </a:solidFill>
                <a:latin typeface="+mn-lt"/>
                <a:ea typeface="굴림" panose="020B0600000101010101" pitchFamily="50" charset="-127"/>
              </a:rPr>
              <a:t>)   </a:t>
            </a:r>
            <a:endParaRPr lang="en-US" altLang="ko-KR" sz="2100" b="1" dirty="0">
              <a:solidFill>
                <a:prstClr val="black"/>
              </a:solidFill>
              <a:latin typeface="+mn-lt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317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111" y="221721"/>
            <a:ext cx="10515600" cy="739775"/>
          </a:xfrm>
        </p:spPr>
        <p:txBody>
          <a:bodyPr>
            <a:normAutofit/>
          </a:bodyPr>
          <a:lstStyle/>
          <a:p>
            <a:r>
              <a:rPr lang="en-US" altLang="ko-KR" sz="2800" b="1" u="sng" dirty="0"/>
              <a:t> </a:t>
            </a:r>
            <a:r>
              <a:rPr lang="ko-KR" altLang="en-US" sz="2800" b="1" u="sng" dirty="0" err="1"/>
              <a:t>반복문을</a:t>
            </a:r>
            <a:r>
              <a:rPr lang="ko-KR" altLang="en-US" sz="2800" b="1" u="sng" dirty="0"/>
              <a:t> 만들기 위한 준비 </a:t>
            </a:r>
            <a:r>
              <a:rPr lang="en-US" altLang="ko-KR" sz="2800" b="1" u="sng" dirty="0"/>
              <a:t>(while,   for)</a:t>
            </a:r>
            <a:endParaRPr lang="ko-KR" altLang="en-US" sz="2800" b="1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33984" y="1426464"/>
            <a:ext cx="11316716" cy="530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파이썬에서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반복문을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쓰려면 어떤 명령어를 입력해야 하나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?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while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for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프로그램에서 반복시킬 부분이 어디인지 결정해야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블록 설정</a:t>
            </a:r>
          </a:p>
        </p:txBody>
      </p:sp>
    </p:spTree>
    <p:extLst>
      <p:ext uri="{BB962C8B-B14F-4D97-AF65-F5344CB8AC3E}">
        <p14:creationId xmlns:p14="http://schemas.microsoft.com/office/powerpoint/2010/main" val="2360993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519" y="221721"/>
            <a:ext cx="10306191" cy="739775"/>
          </a:xfrm>
        </p:spPr>
        <p:txBody>
          <a:bodyPr>
            <a:normAutofit/>
          </a:bodyPr>
          <a:lstStyle/>
          <a:p>
            <a:r>
              <a:rPr lang="en-US" altLang="ko-KR" sz="2800" b="1" u="sng" dirty="0"/>
              <a:t> 2.2.</a:t>
            </a:r>
            <a:r>
              <a:rPr lang="ko-KR" altLang="en-US" sz="2800" b="1" u="sng" dirty="0"/>
              <a:t> </a:t>
            </a:r>
            <a:r>
              <a:rPr lang="en-US" altLang="ko-KR" sz="2800" b="1" u="sng" dirty="0"/>
              <a:t>while</a:t>
            </a:r>
            <a:r>
              <a:rPr lang="ko-KR" altLang="en-US" sz="2800" b="1" u="sng" dirty="0"/>
              <a:t> 문  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31520" y="1146048"/>
            <a:ext cx="10911840" cy="516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lnSpc>
                <a:spcPct val="120000"/>
              </a:lnSpc>
            </a:pPr>
            <a:r>
              <a:rPr lang="en-US" altLang="ko-KR" sz="2000" dirty="0"/>
              <a:t>while</a:t>
            </a:r>
            <a:r>
              <a:rPr lang="ko-KR" altLang="ko-KR" sz="2000" dirty="0"/>
              <a:t>문은 특정 조건이 참일 경우 계속해서 반복하여 실행하게 한다</a:t>
            </a:r>
            <a:r>
              <a:rPr lang="en-US" altLang="ko-KR" sz="2000" dirty="0"/>
              <a:t>. while</a:t>
            </a:r>
            <a:r>
              <a:rPr lang="ko-KR" altLang="ko-KR" sz="2000" dirty="0"/>
              <a:t>문은 뒤에 배울 </a:t>
            </a:r>
            <a:r>
              <a:rPr lang="en-US" altLang="ko-KR" sz="2000" dirty="0"/>
              <a:t>for</a:t>
            </a:r>
            <a:r>
              <a:rPr lang="ko-KR" altLang="ko-KR" sz="2000" dirty="0"/>
              <a:t>문과 더불어 </a:t>
            </a:r>
            <a:r>
              <a:rPr lang="ko-KR" altLang="ko-KR" sz="2000" dirty="0" err="1"/>
              <a:t>반복문이라고</a:t>
            </a:r>
            <a:r>
              <a:rPr lang="ko-KR" altLang="ko-KR" sz="2000" dirty="0"/>
              <a:t> 부른다</a:t>
            </a:r>
            <a:r>
              <a:rPr lang="en-US" altLang="ko-KR" sz="2000" dirty="0"/>
              <a:t>. while</a:t>
            </a:r>
            <a:r>
              <a:rPr lang="ko-KR" altLang="ko-KR" sz="2000" dirty="0"/>
              <a:t>문도 </a:t>
            </a:r>
            <a:r>
              <a:rPr lang="en-US" altLang="ko-KR" sz="2000" dirty="0"/>
              <a:t>if</a:t>
            </a:r>
            <a:r>
              <a:rPr lang="ko-KR" altLang="ko-KR" sz="2000" dirty="0"/>
              <a:t>문 처럼 </a:t>
            </a:r>
            <a:r>
              <a:rPr lang="en-US" altLang="ko-KR" sz="2000" dirty="0"/>
              <a:t>else</a:t>
            </a:r>
            <a:r>
              <a:rPr lang="ko-KR" altLang="ko-KR" sz="2000" dirty="0"/>
              <a:t>문이 세트로 붙을 수 있다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latinLnBrk="1">
              <a:lnSpc>
                <a:spcPct val="120000"/>
              </a:lnSpc>
            </a:pPr>
            <a:r>
              <a:rPr lang="ko-KR" altLang="ko-KR" sz="2000" dirty="0"/>
              <a:t>다음은 </a:t>
            </a:r>
            <a:r>
              <a:rPr lang="en-US" altLang="ko-KR" sz="2000" dirty="0"/>
              <a:t>while</a:t>
            </a:r>
            <a:r>
              <a:rPr lang="ko-KR" altLang="ko-KR" sz="2000" dirty="0"/>
              <a:t>문의 기본 구조이다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 Box 90"/>
          <p:cNvSpPr txBox="1">
            <a:spLocks noChangeArrowheads="1"/>
          </p:cNvSpPr>
          <p:nvPr/>
        </p:nvSpPr>
        <p:spPr bwMode="auto">
          <a:xfrm>
            <a:off x="981456" y="2897886"/>
            <a:ext cx="3614928" cy="3215716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while &lt;</a:t>
            </a:r>
            <a:r>
              <a:rPr kumimoji="0" lang="ko-K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조건문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&gt;:</a:t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&lt;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수행할 문장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1&gt;</a:t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&lt;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수행할 문장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2&gt;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&lt;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수행할 문장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3&gt;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...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6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111" y="221721"/>
            <a:ext cx="10515600" cy="739775"/>
          </a:xfrm>
        </p:spPr>
        <p:txBody>
          <a:bodyPr>
            <a:normAutofit/>
          </a:bodyPr>
          <a:lstStyle/>
          <a:p>
            <a:r>
              <a:rPr lang="en-US" altLang="ko-KR" sz="2800" b="1" u="sng" dirty="0"/>
              <a:t> </a:t>
            </a:r>
            <a:r>
              <a:rPr lang="ko-KR" altLang="en-US" sz="2800" b="1" u="sng" dirty="0" err="1"/>
              <a:t>반복문을</a:t>
            </a:r>
            <a:r>
              <a:rPr lang="ko-KR" altLang="en-US" sz="2800" b="1" u="sng" dirty="0"/>
              <a:t> 만들기 위한 준비 </a:t>
            </a:r>
            <a:r>
              <a:rPr lang="en-US" altLang="ko-KR" sz="2800" b="1" u="sng" dirty="0"/>
              <a:t>(while,   for)</a:t>
            </a:r>
            <a:endParaRPr lang="ko-KR" altLang="en-US" sz="2800" b="1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22111" y="988429"/>
            <a:ext cx="11316716" cy="530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프로그램에서 반복시킬 부분이 어디인지 결정해야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블록 설정</a:t>
            </a:r>
          </a:p>
        </p:txBody>
      </p:sp>
      <p:sp>
        <p:nvSpPr>
          <p:cNvPr id="4" name="Text Box 90"/>
          <p:cNvSpPr txBox="1">
            <a:spLocks noChangeArrowheads="1"/>
          </p:cNvSpPr>
          <p:nvPr/>
        </p:nvSpPr>
        <p:spPr bwMode="auto">
          <a:xfrm>
            <a:off x="1786128" y="2825420"/>
            <a:ext cx="3614928" cy="3215716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while &lt;</a:t>
            </a:r>
            <a:r>
              <a:rPr kumimoji="0" lang="ko-K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조건문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&gt;:</a:t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&lt;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수행할 문장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1&gt;</a:t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&lt;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수행할 문장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2&gt;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&lt;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수행할 문장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3&gt;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...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01953" y="3541776"/>
            <a:ext cx="3218688" cy="20193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60888" y="3585710"/>
            <a:ext cx="3871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prstClr val="black"/>
                </a:solidFill>
              </a:rPr>
              <a:t>공백으로 시작한 곳이 블록이다</a:t>
            </a:r>
            <a:r>
              <a:rPr lang="en-US" altLang="ko-KR" sz="2000" b="1" dirty="0">
                <a:solidFill>
                  <a:prstClr val="black"/>
                </a:solidFill>
              </a:rPr>
              <a:t>!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460888" y="3985820"/>
            <a:ext cx="3871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prstClr val="black"/>
                </a:solidFill>
              </a:rPr>
              <a:t>공백으로 시작한 곳이 블록이다</a:t>
            </a:r>
            <a:r>
              <a:rPr lang="en-US" altLang="ko-KR" sz="2000" b="1" dirty="0">
                <a:solidFill>
                  <a:prstClr val="black"/>
                </a:solidFill>
              </a:rPr>
              <a:t>!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449824" y="4361645"/>
            <a:ext cx="3871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prstClr val="black"/>
                </a:solidFill>
              </a:rPr>
              <a:t>공백으로 시작한 곳이 블록이다</a:t>
            </a:r>
            <a:r>
              <a:rPr lang="en-US" altLang="ko-KR" sz="2000" b="1" dirty="0">
                <a:solidFill>
                  <a:prstClr val="black"/>
                </a:solidFill>
              </a:rPr>
              <a:t>!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49824" y="4761755"/>
            <a:ext cx="3871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prstClr val="black"/>
                </a:solidFill>
              </a:rPr>
              <a:t>공백으로 시작한 곳이 블록이다</a:t>
            </a:r>
            <a:r>
              <a:rPr lang="en-US" altLang="ko-KR" sz="2000" b="1" dirty="0">
                <a:solidFill>
                  <a:prstClr val="black"/>
                </a:solidFill>
              </a:rPr>
              <a:t>!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49824" y="5137580"/>
            <a:ext cx="3871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prstClr val="black"/>
                </a:solidFill>
              </a:rPr>
              <a:t>공백으로 시작한 곳이 블록이다</a:t>
            </a:r>
            <a:r>
              <a:rPr lang="en-US" altLang="ko-KR" sz="2000" b="1" dirty="0">
                <a:solidFill>
                  <a:prstClr val="black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09259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111" y="221721"/>
            <a:ext cx="10515600" cy="739775"/>
          </a:xfrm>
        </p:spPr>
        <p:txBody>
          <a:bodyPr>
            <a:normAutofit/>
          </a:bodyPr>
          <a:lstStyle/>
          <a:p>
            <a:r>
              <a:rPr lang="en-US" altLang="ko-KR" sz="2800" b="1" u="sng" dirty="0"/>
              <a:t> while</a:t>
            </a:r>
            <a:r>
              <a:rPr lang="ko-KR" altLang="en-US" sz="2800" b="1" u="sng" dirty="0"/>
              <a:t> 문 예제 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696456" y="2127372"/>
            <a:ext cx="533044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while</a:t>
            </a:r>
            <a:r>
              <a:rPr lang="ko-KR" altLang="en-US" dirty="0"/>
              <a:t>문 안에서는 사용자에게 숫자를 입력 받고</a:t>
            </a:r>
            <a:r>
              <a:rPr lang="en-US" altLang="ko-KR" dirty="0"/>
              <a:t>, </a:t>
            </a:r>
            <a:r>
              <a:rPr lang="ko-KR" altLang="en-US" dirty="0"/>
              <a:t>임의의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에 도달했는지를 </a:t>
            </a:r>
            <a:r>
              <a:rPr lang="ko-KR" altLang="en-US" dirty="0"/>
              <a:t>알려주고</a:t>
            </a:r>
            <a:r>
              <a:rPr lang="en-US" altLang="ko-KR" dirty="0"/>
              <a:t>, </a:t>
            </a:r>
            <a:r>
              <a:rPr lang="ko-KR" altLang="en-US" dirty="0"/>
              <a:t>맞출 때까지 계속 반복하도록 </a:t>
            </a:r>
            <a:r>
              <a:rPr lang="ko-KR" altLang="en-US" dirty="0" smtClean="0"/>
              <a:t>한다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treeHit</a:t>
            </a:r>
            <a:r>
              <a:rPr lang="en-US" altLang="ko-KR" dirty="0" smtClean="0"/>
              <a:t> == 10).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treeHit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9</a:t>
            </a:r>
            <a:r>
              <a:rPr lang="ko-KR" altLang="en-US" dirty="0" smtClean="0"/>
              <a:t>보다 커지면 </a:t>
            </a:r>
            <a:r>
              <a:rPr lang="en-US" altLang="ko-KR" dirty="0" smtClean="0"/>
              <a:t>while</a:t>
            </a:r>
            <a:r>
              <a:rPr lang="ko-KR" altLang="en-US" dirty="0"/>
              <a:t> </a:t>
            </a:r>
            <a:r>
              <a:rPr lang="ko-KR" altLang="en-US" dirty="0" smtClean="0"/>
              <a:t>루프를 종료한다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2111" y="1850372"/>
            <a:ext cx="6058798" cy="280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treeHit</a:t>
            </a:r>
            <a:r>
              <a:rPr lang="en-US" altLang="ko-KR" sz="2000" dirty="0"/>
              <a:t> =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</a:rPr>
              <a:t>while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treeHit</a:t>
            </a:r>
            <a:r>
              <a:rPr lang="en-US" altLang="ko-KR" sz="2000" dirty="0"/>
              <a:t> &lt;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n-US" altLang="ko-KR" sz="20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</a:t>
            </a:r>
            <a:r>
              <a:rPr lang="en-US" altLang="ko-KR" sz="2000" dirty="0" err="1"/>
              <a:t>treeHit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treeHit</a:t>
            </a:r>
            <a:r>
              <a:rPr lang="en-US" altLang="ko-KR" sz="2000" dirty="0"/>
              <a:t> +1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print</a:t>
            </a:r>
            <a:r>
              <a:rPr lang="en-US" altLang="ko-KR" sz="2000" dirty="0" smtClean="0"/>
              <a:t>( </a:t>
            </a:r>
            <a:r>
              <a:rPr lang="en-US" altLang="ko-KR" sz="2000" dirty="0" smtClean="0">
                <a:solidFill>
                  <a:srgbClr val="00B050"/>
                </a:solidFill>
              </a:rPr>
              <a:t>"</a:t>
            </a:r>
            <a:r>
              <a:rPr lang="ko-KR" altLang="en-US" sz="2000" dirty="0">
                <a:solidFill>
                  <a:srgbClr val="00B050"/>
                </a:solidFill>
              </a:rPr>
              <a:t>나무를 </a:t>
            </a:r>
            <a:r>
              <a:rPr lang="en-US" altLang="ko-KR" sz="2000" dirty="0">
                <a:solidFill>
                  <a:srgbClr val="00B050"/>
                </a:solidFill>
              </a:rPr>
              <a:t>%d</a:t>
            </a:r>
            <a:r>
              <a:rPr lang="ko-KR" altLang="en-US" sz="2000" dirty="0">
                <a:solidFill>
                  <a:srgbClr val="00B050"/>
                </a:solidFill>
              </a:rPr>
              <a:t>번 찍었습니다</a:t>
            </a:r>
            <a:r>
              <a:rPr lang="en-US" altLang="ko-KR" sz="2000" dirty="0">
                <a:solidFill>
                  <a:srgbClr val="00B050"/>
                </a:solidFill>
              </a:rPr>
              <a:t>." </a:t>
            </a:r>
            <a:r>
              <a:rPr lang="en-US" altLang="ko-KR" sz="2000" dirty="0"/>
              <a:t>% </a:t>
            </a:r>
            <a:r>
              <a:rPr lang="en-US" altLang="ko-KR" sz="2000" dirty="0" err="1" smtClean="0"/>
              <a:t>treeHit</a:t>
            </a:r>
            <a:r>
              <a:rPr lang="en-US" altLang="ko-KR" sz="2000" dirty="0" smtClean="0"/>
              <a:t> )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</a:t>
            </a:r>
            <a:r>
              <a:rPr lang="en-US" altLang="ko-KR" sz="2000" b="1" dirty="0">
                <a:solidFill>
                  <a:srgbClr val="FF0000"/>
                </a:solidFill>
              </a:rPr>
              <a:t>if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treeHit</a:t>
            </a:r>
            <a:r>
              <a:rPr lang="en-US" altLang="ko-KR" sz="2000" dirty="0"/>
              <a:t> ==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n-US" altLang="ko-KR" sz="20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   print</a:t>
            </a:r>
            <a:r>
              <a:rPr lang="en-US" altLang="ko-KR" sz="2000" dirty="0" smtClean="0"/>
              <a:t>( </a:t>
            </a:r>
            <a:r>
              <a:rPr lang="en-US" altLang="ko-KR" sz="2000" dirty="0" smtClean="0">
                <a:solidFill>
                  <a:srgbClr val="00B050"/>
                </a:solidFill>
              </a:rPr>
              <a:t>"</a:t>
            </a:r>
            <a:r>
              <a:rPr lang="ko-KR" altLang="en-US" sz="2000" dirty="0">
                <a:solidFill>
                  <a:srgbClr val="00B050"/>
                </a:solidFill>
              </a:rPr>
              <a:t>나무 넘어갑니다</a:t>
            </a:r>
            <a:r>
              <a:rPr lang="en-US" altLang="ko-KR" sz="2000" dirty="0" smtClean="0">
                <a:solidFill>
                  <a:srgbClr val="00B050"/>
                </a:solidFill>
              </a:rPr>
              <a:t>.“ 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04491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111" y="221721"/>
            <a:ext cx="10515600" cy="739775"/>
          </a:xfrm>
        </p:spPr>
        <p:txBody>
          <a:bodyPr>
            <a:normAutofit/>
          </a:bodyPr>
          <a:lstStyle/>
          <a:p>
            <a:r>
              <a:rPr lang="en-US" altLang="ko-KR" sz="2800" b="1" u="sng" dirty="0"/>
              <a:t> while</a:t>
            </a:r>
            <a:r>
              <a:rPr lang="ko-KR" altLang="en-US" sz="2800" b="1" u="sng" dirty="0"/>
              <a:t> 문 예제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4734" y="2705100"/>
            <a:ext cx="10211866" cy="2374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02483" y="2671310"/>
            <a:ext cx="3871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prstClr val="black"/>
                </a:solidFill>
              </a:rPr>
              <a:t>공백으로 시작한 곳이 블록이다</a:t>
            </a:r>
            <a:r>
              <a:rPr lang="en-US" altLang="ko-KR" sz="2000" b="1" dirty="0">
                <a:solidFill>
                  <a:prstClr val="black"/>
                </a:solidFill>
              </a:rPr>
              <a:t>!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02483" y="3071420"/>
            <a:ext cx="3871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prstClr val="black"/>
                </a:solidFill>
              </a:rPr>
              <a:t>공백으로 시작한 곳이 블록이다</a:t>
            </a:r>
            <a:r>
              <a:rPr lang="en-US" altLang="ko-KR" sz="2000" b="1" dirty="0">
                <a:solidFill>
                  <a:prstClr val="black"/>
                </a:solidFill>
              </a:rPr>
              <a:t>!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591419" y="3447245"/>
            <a:ext cx="3871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prstClr val="black"/>
                </a:solidFill>
              </a:rPr>
              <a:t>공백으로 시작한 곳이 블록이다</a:t>
            </a:r>
            <a:r>
              <a:rPr lang="en-US" altLang="ko-KR" sz="2000" b="1" dirty="0">
                <a:solidFill>
                  <a:prstClr val="black"/>
                </a:solidFill>
              </a:rPr>
              <a:t>!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591419" y="3847355"/>
            <a:ext cx="3871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prstClr val="black"/>
                </a:solidFill>
              </a:rPr>
              <a:t>공백으로 시작한 곳이 블록이다</a:t>
            </a:r>
            <a:r>
              <a:rPr lang="en-US" altLang="ko-KR" sz="2000" b="1" dirty="0">
                <a:solidFill>
                  <a:prstClr val="black"/>
                </a:solidFill>
              </a:rPr>
              <a:t>!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591419" y="4223180"/>
            <a:ext cx="3871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prstClr val="black"/>
                </a:solidFill>
              </a:rPr>
              <a:t>공백으로 시작한 곳이 블록이다</a:t>
            </a:r>
            <a:r>
              <a:rPr lang="en-US" altLang="ko-KR" sz="2000" b="1" dirty="0">
                <a:solidFill>
                  <a:prstClr val="black"/>
                </a:solidFill>
              </a:rPr>
              <a:t>!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591419" y="4623290"/>
            <a:ext cx="3871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prstClr val="black"/>
                </a:solidFill>
              </a:rPr>
              <a:t>공백으로 시작한 곳이 블록이다</a:t>
            </a:r>
            <a:r>
              <a:rPr lang="en-US" altLang="ko-KR" sz="2000" b="1" dirty="0">
                <a:solidFill>
                  <a:prstClr val="black"/>
                </a:solidFill>
              </a:rPr>
              <a:t>!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3711" y="1466453"/>
            <a:ext cx="557174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900" dirty="0" err="1"/>
              <a:t>treeHit</a:t>
            </a:r>
            <a:r>
              <a:rPr lang="en-US" altLang="ko-KR" sz="1900" dirty="0"/>
              <a:t> = </a:t>
            </a:r>
            <a:r>
              <a:rPr lang="en-US" altLang="ko-KR" sz="19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  <a:p>
            <a:pPr>
              <a:lnSpc>
                <a:spcPct val="200000"/>
              </a:lnSpc>
            </a:pPr>
            <a:r>
              <a:rPr lang="en-US" altLang="ko-KR" sz="1900" b="1" dirty="0">
                <a:solidFill>
                  <a:srgbClr val="FF0000"/>
                </a:solidFill>
              </a:rPr>
              <a:t>while</a:t>
            </a:r>
            <a:r>
              <a:rPr lang="en-US" altLang="ko-KR" sz="1900" dirty="0"/>
              <a:t> </a:t>
            </a:r>
            <a:r>
              <a:rPr lang="en-US" altLang="ko-KR" sz="1900" dirty="0" err="1"/>
              <a:t>treeHit</a:t>
            </a:r>
            <a:r>
              <a:rPr lang="en-US" altLang="ko-KR" sz="1900" dirty="0"/>
              <a:t> &lt; </a:t>
            </a:r>
            <a:r>
              <a:rPr lang="en-US" altLang="ko-KR" sz="1900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n-US" altLang="ko-KR" sz="1900" dirty="0"/>
              <a:t>: </a:t>
            </a:r>
          </a:p>
          <a:p>
            <a:pPr>
              <a:lnSpc>
                <a:spcPct val="200000"/>
              </a:lnSpc>
            </a:pPr>
            <a:r>
              <a:rPr lang="en-US" altLang="ko-KR" sz="1900" dirty="0"/>
              <a:t>    </a:t>
            </a:r>
            <a:r>
              <a:rPr lang="en-US" altLang="ko-KR" sz="1900" dirty="0" smtClean="0"/>
              <a:t> </a:t>
            </a:r>
            <a:r>
              <a:rPr lang="en-US" altLang="ko-KR" sz="1900" dirty="0" err="1" smtClean="0"/>
              <a:t>treeHit</a:t>
            </a:r>
            <a:r>
              <a:rPr lang="en-US" altLang="ko-KR" sz="1900" dirty="0" smtClean="0"/>
              <a:t> </a:t>
            </a:r>
            <a:r>
              <a:rPr lang="en-US" altLang="ko-KR" sz="1900" dirty="0"/>
              <a:t>= </a:t>
            </a:r>
            <a:r>
              <a:rPr lang="en-US" altLang="ko-KR" sz="1900" dirty="0" err="1"/>
              <a:t>treeHit</a:t>
            </a:r>
            <a:r>
              <a:rPr lang="en-US" altLang="ko-KR" sz="1900" dirty="0"/>
              <a:t> +1</a:t>
            </a:r>
          </a:p>
          <a:p>
            <a:pPr>
              <a:lnSpc>
                <a:spcPct val="200000"/>
              </a:lnSpc>
            </a:pPr>
            <a:r>
              <a:rPr lang="en-US" altLang="ko-KR" sz="1900" dirty="0"/>
              <a:t>    </a:t>
            </a:r>
            <a:r>
              <a:rPr lang="en-US" altLang="ko-KR" sz="1900" dirty="0" smtClean="0"/>
              <a:t> print( </a:t>
            </a:r>
            <a:r>
              <a:rPr lang="en-US" altLang="ko-KR" sz="1900" dirty="0" smtClean="0">
                <a:solidFill>
                  <a:srgbClr val="00B050"/>
                </a:solidFill>
              </a:rPr>
              <a:t>"</a:t>
            </a:r>
            <a:r>
              <a:rPr lang="ko-KR" altLang="en-US" sz="1900" dirty="0">
                <a:solidFill>
                  <a:srgbClr val="00B050"/>
                </a:solidFill>
              </a:rPr>
              <a:t>나무를 </a:t>
            </a:r>
            <a:r>
              <a:rPr lang="en-US" altLang="ko-KR" sz="1900" dirty="0">
                <a:solidFill>
                  <a:srgbClr val="00B050"/>
                </a:solidFill>
              </a:rPr>
              <a:t>%d</a:t>
            </a:r>
            <a:r>
              <a:rPr lang="ko-KR" altLang="en-US" sz="1900" dirty="0">
                <a:solidFill>
                  <a:srgbClr val="00B050"/>
                </a:solidFill>
              </a:rPr>
              <a:t>번 찍었습니다</a:t>
            </a:r>
            <a:r>
              <a:rPr lang="en-US" altLang="ko-KR" sz="1900" dirty="0">
                <a:solidFill>
                  <a:srgbClr val="00B050"/>
                </a:solidFill>
              </a:rPr>
              <a:t>." </a:t>
            </a:r>
            <a:r>
              <a:rPr lang="en-US" altLang="ko-KR" sz="1900" dirty="0"/>
              <a:t>% </a:t>
            </a:r>
            <a:r>
              <a:rPr lang="en-US" altLang="ko-KR" sz="1900" dirty="0" err="1" smtClean="0"/>
              <a:t>treeHit</a:t>
            </a:r>
            <a:r>
              <a:rPr lang="en-US" altLang="ko-KR" sz="1900" dirty="0" smtClean="0"/>
              <a:t> ) </a:t>
            </a:r>
            <a:endParaRPr lang="en-US" altLang="ko-KR" sz="1900" dirty="0"/>
          </a:p>
          <a:p>
            <a:pPr>
              <a:lnSpc>
                <a:spcPct val="200000"/>
              </a:lnSpc>
            </a:pPr>
            <a:r>
              <a:rPr lang="en-US" altLang="ko-KR" sz="1900" dirty="0"/>
              <a:t>    </a:t>
            </a:r>
            <a:r>
              <a:rPr lang="en-US" altLang="ko-KR" sz="1900" dirty="0" smtClean="0"/>
              <a:t> </a:t>
            </a:r>
            <a:r>
              <a:rPr lang="en-US" altLang="ko-KR" sz="1900" b="1" dirty="0" smtClean="0">
                <a:solidFill>
                  <a:srgbClr val="FF0000"/>
                </a:solidFill>
              </a:rPr>
              <a:t>if</a:t>
            </a:r>
            <a:r>
              <a:rPr lang="en-US" altLang="ko-KR" sz="1900" dirty="0" smtClean="0"/>
              <a:t> </a:t>
            </a:r>
            <a:r>
              <a:rPr lang="en-US" altLang="ko-KR" sz="1900" dirty="0" err="1"/>
              <a:t>treeHit</a:t>
            </a:r>
            <a:r>
              <a:rPr lang="en-US" altLang="ko-KR" sz="1900" dirty="0"/>
              <a:t> == </a:t>
            </a:r>
            <a:r>
              <a:rPr lang="en-US" altLang="ko-KR" sz="1900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n-US" altLang="ko-KR" sz="1900" dirty="0"/>
              <a:t>: </a:t>
            </a:r>
          </a:p>
          <a:p>
            <a:pPr>
              <a:lnSpc>
                <a:spcPct val="200000"/>
              </a:lnSpc>
            </a:pPr>
            <a:r>
              <a:rPr lang="en-US" altLang="ko-KR" sz="1900" dirty="0"/>
              <a:t>     </a:t>
            </a:r>
            <a:r>
              <a:rPr lang="en-US" altLang="ko-KR" sz="1900" dirty="0" smtClean="0"/>
              <a:t>    </a:t>
            </a:r>
            <a:r>
              <a:rPr lang="en-US" altLang="ko-KR" sz="1900" dirty="0"/>
              <a:t>print</a:t>
            </a:r>
            <a:r>
              <a:rPr lang="en-US" altLang="ko-KR" sz="1900" dirty="0" smtClean="0"/>
              <a:t>( </a:t>
            </a:r>
            <a:r>
              <a:rPr lang="en-US" altLang="ko-KR" sz="1900" dirty="0" smtClean="0">
                <a:solidFill>
                  <a:srgbClr val="00B050"/>
                </a:solidFill>
              </a:rPr>
              <a:t>"</a:t>
            </a:r>
            <a:r>
              <a:rPr lang="ko-KR" altLang="en-US" sz="1900" dirty="0">
                <a:solidFill>
                  <a:srgbClr val="00B050"/>
                </a:solidFill>
              </a:rPr>
              <a:t>나무 넘어갑니다</a:t>
            </a:r>
            <a:r>
              <a:rPr lang="en-US" altLang="ko-KR" sz="1900" dirty="0" smtClean="0">
                <a:solidFill>
                  <a:srgbClr val="00B050"/>
                </a:solidFill>
              </a:rPr>
              <a:t>.“ </a:t>
            </a:r>
            <a:r>
              <a:rPr lang="en-US" altLang="ko-KR" sz="1900" dirty="0" smtClean="0"/>
              <a:t>)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037686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111" y="221721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2800" b="1" u="sng" dirty="0"/>
              <a:t>블록 설정하는 방법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522111" y="1365504"/>
            <a:ext cx="11428589" cy="52101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dirty="0" err="1"/>
              <a:t>파이썬에서</a:t>
            </a:r>
            <a:r>
              <a:rPr lang="ko-KR" altLang="en-US" sz="2400" dirty="0"/>
              <a:t> 코드 블록 설정은 공백</a:t>
            </a:r>
            <a:r>
              <a:rPr lang="en-US" altLang="ko-KR" sz="2400" dirty="0"/>
              <a:t>(</a:t>
            </a:r>
            <a:r>
              <a:rPr lang="ko-KR" altLang="en-US" sz="2400" dirty="0"/>
              <a:t>스페이스</a:t>
            </a:r>
            <a:r>
              <a:rPr lang="en-US" altLang="ko-KR" sz="2400" dirty="0"/>
              <a:t>, space)</a:t>
            </a:r>
            <a:r>
              <a:rPr lang="ko-KR" altLang="en-US" sz="2400" dirty="0"/>
              <a:t>를 이용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일반적으로는 </a:t>
            </a:r>
            <a:r>
              <a:rPr lang="en-US" altLang="ko-KR" sz="2000" dirty="0"/>
              <a:t>tab</a:t>
            </a:r>
            <a:r>
              <a:rPr lang="ko-KR" altLang="en-US" sz="2000" dirty="0"/>
              <a:t>을 이용해서 공백을 만듦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Windows, Mac OS, Linux </a:t>
            </a:r>
            <a:r>
              <a:rPr lang="ko-KR" altLang="en-US" sz="2000" dirty="0"/>
              <a:t>등에서 </a:t>
            </a:r>
            <a:r>
              <a:rPr lang="en-US" altLang="ko-KR" sz="2000" dirty="0"/>
              <a:t>tab</a:t>
            </a:r>
            <a:r>
              <a:rPr lang="ko-KR" altLang="en-US" sz="2000" dirty="0"/>
              <a:t>을 표현하는 방법이 다르기도 함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스페이스 </a:t>
            </a:r>
            <a:r>
              <a:rPr lang="ko-KR" altLang="en-US" sz="2000" dirty="0"/>
              <a:t>바를 </a:t>
            </a:r>
            <a:r>
              <a:rPr lang="en-US" altLang="ko-KR" sz="2000" dirty="0"/>
              <a:t>4</a:t>
            </a:r>
            <a:r>
              <a:rPr lang="ko-KR" altLang="en-US" sz="2000" dirty="0"/>
              <a:t>번 눌러서 코드 블록을 표현하는 것이 가장 안전하고 추천되는 방법</a:t>
            </a:r>
          </a:p>
        </p:txBody>
      </p:sp>
    </p:spTree>
    <p:extLst>
      <p:ext uri="{BB962C8B-B14F-4D97-AF65-F5344CB8AC3E}">
        <p14:creationId xmlns:p14="http://schemas.microsoft.com/office/powerpoint/2010/main" val="3725701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111" y="221721"/>
            <a:ext cx="10515600" cy="739775"/>
          </a:xfrm>
        </p:spPr>
        <p:txBody>
          <a:bodyPr>
            <a:normAutofit/>
          </a:bodyPr>
          <a:lstStyle/>
          <a:p>
            <a:r>
              <a:rPr lang="en-US" altLang="ko-KR" sz="2800" b="1" u="sng" dirty="0"/>
              <a:t> </a:t>
            </a:r>
            <a:r>
              <a:rPr lang="ko-KR" altLang="en-US" sz="2800" b="1" u="sng" dirty="0"/>
              <a:t>잘못된 블록 들여쓰기  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29768" y="1318971"/>
            <a:ext cx="5361432" cy="50940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 err="1"/>
              <a:t>treeHit</a:t>
            </a:r>
            <a:r>
              <a:rPr lang="en-US" altLang="ko-KR" sz="2000" dirty="0"/>
              <a:t> =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while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treeHit</a:t>
            </a:r>
            <a:r>
              <a:rPr lang="en-US" altLang="ko-KR" sz="2000" dirty="0"/>
              <a:t> &lt;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n-US" altLang="ko-KR" sz="2000" dirty="0"/>
              <a:t>: </a:t>
            </a:r>
            <a:endParaRPr lang="en-US" altLang="ko-KR" sz="2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 err="1" smtClean="0"/>
              <a:t>treeHit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dirty="0" err="1"/>
              <a:t>treeHit</a:t>
            </a:r>
            <a:r>
              <a:rPr lang="en-US" altLang="ko-KR" sz="2000" dirty="0"/>
              <a:t> +</a:t>
            </a:r>
            <a:r>
              <a:rPr lang="en-US" altLang="ko-KR" sz="2000" dirty="0" smtClean="0"/>
              <a:t>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 smtClean="0"/>
              <a:t>print( </a:t>
            </a:r>
            <a:r>
              <a:rPr lang="en-US" altLang="ko-KR" sz="2000" dirty="0" smtClean="0">
                <a:solidFill>
                  <a:srgbClr val="00B050"/>
                </a:solidFill>
              </a:rPr>
              <a:t>"</a:t>
            </a:r>
            <a:r>
              <a:rPr lang="ko-KR" altLang="en-US" sz="2000" dirty="0" smtClean="0">
                <a:solidFill>
                  <a:srgbClr val="00B050"/>
                </a:solidFill>
              </a:rPr>
              <a:t>나무를 </a:t>
            </a:r>
            <a:r>
              <a:rPr lang="en-US" altLang="ko-KR" sz="2000" dirty="0" smtClean="0">
                <a:solidFill>
                  <a:srgbClr val="00B050"/>
                </a:solidFill>
              </a:rPr>
              <a:t>%d</a:t>
            </a:r>
            <a:r>
              <a:rPr lang="ko-KR" altLang="en-US" sz="2000" dirty="0" smtClean="0">
                <a:solidFill>
                  <a:srgbClr val="00B050"/>
                </a:solidFill>
              </a:rPr>
              <a:t>번 찍었습니다</a:t>
            </a:r>
            <a:r>
              <a:rPr lang="en-US" altLang="ko-KR" sz="2000" dirty="0" smtClean="0">
                <a:solidFill>
                  <a:srgbClr val="00B050"/>
                </a:solidFill>
              </a:rPr>
              <a:t>." </a:t>
            </a:r>
            <a:r>
              <a:rPr lang="en-US" altLang="ko-KR" sz="2000" dirty="0" smtClean="0"/>
              <a:t>% </a:t>
            </a:r>
            <a:r>
              <a:rPr lang="en-US" altLang="ko-KR" sz="2000" dirty="0" err="1" smtClean="0"/>
              <a:t>treeHit</a:t>
            </a:r>
            <a:r>
              <a:rPr lang="en-US" altLang="ko-KR" sz="2000" dirty="0" smtClean="0"/>
              <a:t> 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if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treeHit</a:t>
            </a:r>
            <a:r>
              <a:rPr lang="en-US" altLang="ko-KR" sz="2000" dirty="0"/>
              <a:t> ==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n-US" altLang="ko-KR" sz="2000" dirty="0"/>
              <a:t>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 smtClean="0"/>
              <a:t>print</a:t>
            </a:r>
            <a:r>
              <a:rPr lang="en-US" altLang="ko-KR" sz="2000" dirty="0"/>
              <a:t>( </a:t>
            </a:r>
            <a:r>
              <a:rPr lang="en-US" altLang="ko-KR" sz="2000" dirty="0">
                <a:solidFill>
                  <a:srgbClr val="00B050"/>
                </a:solidFill>
              </a:rPr>
              <a:t>"</a:t>
            </a:r>
            <a:r>
              <a:rPr lang="ko-KR" altLang="en-US" sz="2000" dirty="0">
                <a:solidFill>
                  <a:srgbClr val="00B050"/>
                </a:solidFill>
              </a:rPr>
              <a:t>나무 넘어갑니다</a:t>
            </a:r>
            <a:r>
              <a:rPr lang="en-US" altLang="ko-KR" sz="2000" dirty="0">
                <a:solidFill>
                  <a:srgbClr val="00B050"/>
                </a:solidFill>
              </a:rPr>
              <a:t>.“ 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220968" y="1318970"/>
            <a:ext cx="5882132" cy="50940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 err="1" smtClean="0"/>
              <a:t>treeHit</a:t>
            </a:r>
            <a:r>
              <a:rPr lang="en-US" altLang="ko-KR" sz="2000" dirty="0" smtClean="0"/>
              <a:t> =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while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treeHit</a:t>
            </a:r>
            <a:r>
              <a:rPr lang="en-US" altLang="ko-KR" sz="2000" dirty="0" smtClean="0"/>
              <a:t> &lt;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n-US" altLang="ko-KR" sz="2000" dirty="0" smtClean="0"/>
              <a:t>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treeHit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treeHit</a:t>
            </a:r>
            <a:r>
              <a:rPr lang="en-US" altLang="ko-KR" sz="2000" dirty="0" smtClean="0"/>
              <a:t> +1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 smtClean="0"/>
              <a:t>    print( </a:t>
            </a:r>
            <a:r>
              <a:rPr lang="en-US" altLang="ko-KR" sz="2000" dirty="0" smtClean="0">
                <a:solidFill>
                  <a:srgbClr val="00B050"/>
                </a:solidFill>
              </a:rPr>
              <a:t>"</a:t>
            </a:r>
            <a:r>
              <a:rPr lang="ko-KR" altLang="en-US" sz="2000" dirty="0" smtClean="0">
                <a:solidFill>
                  <a:srgbClr val="00B050"/>
                </a:solidFill>
              </a:rPr>
              <a:t>나무를 </a:t>
            </a:r>
            <a:r>
              <a:rPr lang="en-US" altLang="ko-KR" sz="2000" dirty="0" smtClean="0">
                <a:solidFill>
                  <a:srgbClr val="00B050"/>
                </a:solidFill>
              </a:rPr>
              <a:t>%d</a:t>
            </a:r>
            <a:r>
              <a:rPr lang="ko-KR" altLang="en-US" sz="2000" dirty="0" smtClean="0">
                <a:solidFill>
                  <a:srgbClr val="00B050"/>
                </a:solidFill>
              </a:rPr>
              <a:t>번 찍었습니다</a:t>
            </a:r>
            <a:r>
              <a:rPr lang="en-US" altLang="ko-KR" sz="2000" dirty="0" smtClean="0">
                <a:solidFill>
                  <a:srgbClr val="00B050"/>
                </a:solidFill>
              </a:rPr>
              <a:t>." </a:t>
            </a:r>
            <a:r>
              <a:rPr lang="en-US" altLang="ko-KR" sz="2000" dirty="0" smtClean="0"/>
              <a:t>% </a:t>
            </a:r>
            <a:r>
              <a:rPr lang="en-US" altLang="ko-KR" sz="2000" dirty="0" err="1" smtClean="0"/>
              <a:t>treeHit</a:t>
            </a:r>
            <a:r>
              <a:rPr lang="en-US" altLang="ko-KR" sz="2000" dirty="0" smtClean="0"/>
              <a:t> 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if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treeHit</a:t>
            </a:r>
            <a:r>
              <a:rPr lang="en-US" altLang="ko-KR" sz="2000" dirty="0" smtClean="0"/>
              <a:t> ==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n-US" altLang="ko-KR" sz="2000" dirty="0" smtClean="0"/>
              <a:t>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 smtClean="0"/>
              <a:t>    print( </a:t>
            </a:r>
            <a:r>
              <a:rPr lang="en-US" altLang="ko-KR" sz="2000" dirty="0" smtClean="0">
                <a:solidFill>
                  <a:srgbClr val="00B050"/>
                </a:solidFill>
              </a:rPr>
              <a:t>"</a:t>
            </a:r>
            <a:r>
              <a:rPr lang="ko-KR" altLang="en-US" sz="2000" dirty="0" smtClean="0">
                <a:solidFill>
                  <a:srgbClr val="00B050"/>
                </a:solidFill>
              </a:rPr>
              <a:t>나무 넘어갑니다</a:t>
            </a:r>
            <a:r>
              <a:rPr lang="en-US" altLang="ko-KR" sz="2000" dirty="0" smtClean="0">
                <a:solidFill>
                  <a:srgbClr val="00B050"/>
                </a:solidFill>
              </a:rPr>
              <a:t>.“ 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90217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111" y="221721"/>
            <a:ext cx="10515600" cy="739775"/>
          </a:xfrm>
        </p:spPr>
        <p:txBody>
          <a:bodyPr>
            <a:normAutofit/>
          </a:bodyPr>
          <a:lstStyle/>
          <a:p>
            <a:r>
              <a:rPr lang="en-US" altLang="ko-KR" sz="2800" b="1" u="sng" dirty="0"/>
              <a:t> while</a:t>
            </a:r>
            <a:r>
              <a:rPr lang="ko-KR" altLang="en-US" sz="2800" b="1" u="sng" dirty="0"/>
              <a:t> 문 이용한 프로그래밍 예제  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41300" y="1114425"/>
            <a:ext cx="11709400" cy="561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반복 값을 저장하는 변수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반복 값이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10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보다 작거나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같으면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/>
            </a:r>
            <a:b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계속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반복 실행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한번 반복될 때 마다 반복 값을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/>
            </a:r>
            <a:b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씩 증가 시키기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477001" y="1114424"/>
            <a:ext cx="4010025" cy="561974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>
                <a:solidFill>
                  <a:prstClr val="black"/>
                </a:solidFill>
              </a:rPr>
              <a:t>mylist</a:t>
            </a:r>
            <a:r>
              <a:rPr lang="en-US" altLang="ko-KR" dirty="0">
                <a:solidFill>
                  <a:prstClr val="black"/>
                </a:solidFill>
              </a:rPr>
              <a:t> = []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num</a:t>
            </a:r>
            <a:r>
              <a:rPr lang="en-US" altLang="ko-KR" b="1" dirty="0">
                <a:solidFill>
                  <a:srgbClr val="FF0000"/>
                </a:solidFill>
              </a:rPr>
              <a:t> = 1</a:t>
            </a:r>
          </a:p>
          <a:p>
            <a:pPr marL="0" indent="0">
              <a:buNone/>
            </a:pPr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70AD47"/>
                </a:solidFill>
              </a:rPr>
              <a:t>while </a:t>
            </a:r>
            <a:r>
              <a:rPr lang="en-US" altLang="ko-KR" b="1" dirty="0" err="1">
                <a:solidFill>
                  <a:srgbClr val="70AD47"/>
                </a:solidFill>
              </a:rPr>
              <a:t>num</a:t>
            </a:r>
            <a:r>
              <a:rPr lang="en-US" altLang="ko-KR" b="1" dirty="0">
                <a:solidFill>
                  <a:srgbClr val="70AD47"/>
                </a:solidFill>
              </a:rPr>
              <a:t> &lt;= 10:</a:t>
            </a:r>
          </a:p>
          <a:p>
            <a:pPr marL="0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>      </a:t>
            </a:r>
            <a:r>
              <a:rPr lang="en-US" altLang="ko-KR" dirty="0" err="1">
                <a:solidFill>
                  <a:prstClr val="black"/>
                </a:solidFill>
              </a:rPr>
              <a:t>numer</a:t>
            </a:r>
            <a:r>
              <a:rPr lang="en-US" altLang="ko-KR" dirty="0">
                <a:solidFill>
                  <a:prstClr val="black"/>
                </a:solidFill>
              </a:rPr>
              <a:t> = input()</a:t>
            </a:r>
          </a:p>
          <a:p>
            <a:pPr marL="0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>      </a:t>
            </a:r>
            <a:r>
              <a:rPr lang="en-US" altLang="ko-KR" dirty="0" err="1" smtClean="0">
                <a:solidFill>
                  <a:prstClr val="black"/>
                </a:solidFill>
              </a:rPr>
              <a:t>mylist.append</a:t>
            </a:r>
            <a:r>
              <a:rPr lang="en-US" altLang="ko-KR" smtClean="0">
                <a:solidFill>
                  <a:prstClr val="black"/>
                </a:solidFill>
              </a:rPr>
              <a:t>(number)</a:t>
            </a:r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>      print(</a:t>
            </a:r>
            <a:r>
              <a:rPr lang="en-US" altLang="ko-KR" dirty="0" err="1">
                <a:solidFill>
                  <a:prstClr val="black"/>
                </a:solidFill>
              </a:rPr>
              <a:t>mylist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</a:t>
            </a:r>
            <a:r>
              <a:rPr lang="en-US" altLang="ko-KR" b="1" dirty="0" err="1">
                <a:solidFill>
                  <a:srgbClr val="0070C0"/>
                </a:solidFill>
              </a:rPr>
              <a:t>num</a:t>
            </a:r>
            <a:r>
              <a:rPr lang="en-US" altLang="ko-KR" b="1" dirty="0">
                <a:solidFill>
                  <a:srgbClr val="0070C0"/>
                </a:solidFill>
              </a:rPr>
              <a:t> = </a:t>
            </a:r>
            <a:r>
              <a:rPr lang="en-US" altLang="ko-KR" b="1" dirty="0" err="1">
                <a:solidFill>
                  <a:srgbClr val="0070C0"/>
                </a:solidFill>
              </a:rPr>
              <a:t>num</a:t>
            </a:r>
            <a:r>
              <a:rPr lang="en-US" altLang="ko-KR" b="1" dirty="0">
                <a:solidFill>
                  <a:srgbClr val="0070C0"/>
                </a:solidFill>
              </a:rPr>
              <a:t> + 1</a:t>
            </a:r>
          </a:p>
          <a:p>
            <a:pPr marL="0" indent="0">
              <a:buNone/>
            </a:pPr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>print(“</a:t>
            </a:r>
            <a:r>
              <a:rPr lang="ko-KR" altLang="en-US" dirty="0">
                <a:solidFill>
                  <a:prstClr val="black"/>
                </a:solidFill>
              </a:rPr>
              <a:t>프로그램 끝</a:t>
            </a:r>
            <a:r>
              <a:rPr lang="en-US" altLang="ko-KR" dirty="0">
                <a:solidFill>
                  <a:prstClr val="black"/>
                </a:solidFill>
              </a:rPr>
              <a:t>!”)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78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1401" y="160761"/>
            <a:ext cx="10106038" cy="969770"/>
          </a:xfrm>
        </p:spPr>
        <p:txBody>
          <a:bodyPr>
            <a:normAutofit/>
          </a:bodyPr>
          <a:lstStyle/>
          <a:p>
            <a:r>
              <a:rPr lang="ko-KR" altLang="en-US" sz="2600" u="sng" dirty="0" err="1" smtClean="0"/>
              <a:t>지난시간</a:t>
            </a:r>
            <a:r>
              <a:rPr lang="ko-KR" altLang="en-US" sz="2800" b="1" u="sng" dirty="0" smtClean="0"/>
              <a:t> 실습 </a:t>
            </a:r>
            <a:r>
              <a:rPr lang="ko-KR" altLang="en-US" sz="2800" b="1" u="sng" dirty="0"/>
              <a:t>예제</a:t>
            </a:r>
            <a:r>
              <a:rPr lang="en-US" altLang="ko-KR" sz="2800" b="1" u="sng" dirty="0"/>
              <a:t>:     </a:t>
            </a:r>
            <a:r>
              <a:rPr lang="ko-KR" altLang="en-US" sz="2800" b="1" u="sng" dirty="0" err="1" smtClean="0"/>
              <a:t>결측값들을</a:t>
            </a:r>
            <a:r>
              <a:rPr lang="ko-KR" altLang="en-US" sz="2800" b="1" u="sng" dirty="0" smtClean="0"/>
              <a:t> 제외한 연산</a:t>
            </a:r>
            <a:endParaRPr lang="ko-KR" altLang="en-US" sz="2800" b="1" u="sng" dirty="0"/>
          </a:p>
        </p:txBody>
      </p:sp>
      <p:sp>
        <p:nvSpPr>
          <p:cNvPr id="3" name="직사각형 2"/>
          <p:cNvSpPr/>
          <p:nvPr/>
        </p:nvSpPr>
        <p:spPr>
          <a:xfrm>
            <a:off x="939408" y="1315781"/>
            <a:ext cx="10582032" cy="3535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해양데이터에는 많은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결측값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(missing value)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들이 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매일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몇 십년에 걸쳐서 꾸준히 관측을 할 수 있다면 좋겠지만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여러가지 이유로 연속성 있는 관측을 수행하는 것은 쉽지 않다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결측값은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보통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-9999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표현하는 경우가 많다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temperature=[22, 22.5, 23, 22, -999, 22.5, -999, 24, 26, 27, -999, 26.5]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문제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‘temperature’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데이터에서 </a:t>
            </a:r>
            <a:r>
              <a:rPr kumimoji="0" lang="ko-KR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결측값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(-999)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위치를 찾아내고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결측값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(-999)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을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제외한 온도의 평균값을 구해보세요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2867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111" y="221721"/>
            <a:ext cx="10515600" cy="739775"/>
          </a:xfrm>
        </p:spPr>
        <p:txBody>
          <a:bodyPr>
            <a:normAutofit/>
          </a:bodyPr>
          <a:lstStyle/>
          <a:p>
            <a:r>
              <a:rPr lang="en-US" altLang="ko-KR" sz="2800" b="1" u="sng" dirty="0"/>
              <a:t> 2.3.</a:t>
            </a:r>
            <a:r>
              <a:rPr lang="ko-KR" altLang="en-US" sz="2800" b="1" u="sng" dirty="0"/>
              <a:t> </a:t>
            </a:r>
            <a:r>
              <a:rPr lang="ko-KR" altLang="en-US" sz="2800" u="sng" dirty="0"/>
              <a:t>또 다른 </a:t>
            </a:r>
            <a:r>
              <a:rPr lang="ko-KR" altLang="en-US" sz="2800" u="sng" dirty="0" err="1"/>
              <a:t>반복문</a:t>
            </a:r>
            <a:r>
              <a:rPr lang="en-US" altLang="ko-KR" sz="2800" u="sng" dirty="0"/>
              <a:t>:</a:t>
            </a:r>
            <a:r>
              <a:rPr lang="en-US" altLang="ko-KR" sz="2800" b="1" u="sng" dirty="0"/>
              <a:t>  </a:t>
            </a:r>
            <a:r>
              <a:rPr lang="ko-KR" altLang="en-US" sz="2800" b="1" u="sng" dirty="0"/>
              <a:t> </a:t>
            </a:r>
            <a:r>
              <a:rPr lang="en-US" altLang="ko-KR" sz="2800" b="1" u="sng" dirty="0"/>
              <a:t>for</a:t>
            </a:r>
            <a:r>
              <a:rPr lang="ko-KR" altLang="en-US" sz="2800" b="1" u="sng" dirty="0"/>
              <a:t> 문  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31520" y="1146048"/>
            <a:ext cx="10911840" cy="516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lnSpc>
                <a:spcPct val="12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for</a:t>
            </a:r>
            <a:r>
              <a:rPr lang="ko-KR" altLang="en-US" sz="2000" dirty="0">
                <a:solidFill>
                  <a:prstClr val="black"/>
                </a:solidFill>
              </a:rPr>
              <a:t>문은 </a:t>
            </a:r>
            <a:r>
              <a:rPr lang="en-US" altLang="ko-KR" sz="2000" dirty="0">
                <a:solidFill>
                  <a:prstClr val="black"/>
                </a:solidFill>
              </a:rPr>
              <a:t>while</a:t>
            </a:r>
            <a:r>
              <a:rPr lang="ko-KR" altLang="en-US" sz="2000" dirty="0">
                <a:solidFill>
                  <a:prstClr val="black"/>
                </a:solidFill>
              </a:rPr>
              <a:t>과 비슷하지만</a:t>
            </a:r>
            <a:r>
              <a:rPr lang="en-US" altLang="ko-KR" sz="2000" dirty="0">
                <a:solidFill>
                  <a:prstClr val="black"/>
                </a:solidFill>
              </a:rPr>
              <a:t>, </a:t>
            </a:r>
            <a:r>
              <a:rPr lang="ko-KR" altLang="en-US" sz="2000" dirty="0">
                <a:solidFill>
                  <a:prstClr val="black"/>
                </a:solidFill>
              </a:rPr>
              <a:t>문장 구조가 더 눈에 잘 들어온다는 점 때문에 자주 쓰인다</a:t>
            </a:r>
            <a:r>
              <a:rPr lang="en-US" altLang="ko-KR" sz="2000" dirty="0">
                <a:solidFill>
                  <a:prstClr val="black"/>
                </a:solidFill>
              </a:rPr>
              <a:t>. for</a:t>
            </a:r>
            <a:r>
              <a:rPr lang="ko-KR" altLang="en-US" sz="2000" dirty="0">
                <a:solidFill>
                  <a:prstClr val="black"/>
                </a:solidFill>
              </a:rPr>
              <a:t>문을 잘 사용하면 </a:t>
            </a:r>
            <a:r>
              <a:rPr lang="ko-KR" altLang="en-US" sz="2000" dirty="0" err="1">
                <a:solidFill>
                  <a:prstClr val="black"/>
                </a:solidFill>
              </a:rPr>
              <a:t>반복문을</a:t>
            </a:r>
            <a:r>
              <a:rPr lang="ko-KR" altLang="en-US" sz="2000" dirty="0">
                <a:solidFill>
                  <a:prstClr val="black"/>
                </a:solidFill>
              </a:rPr>
              <a:t> 간단하게 나타낼 수 있다</a:t>
            </a:r>
            <a:r>
              <a:rPr lang="en-US" altLang="ko-KR" sz="2000" dirty="0">
                <a:solidFill>
                  <a:prstClr val="black"/>
                </a:solidFill>
              </a:rPr>
              <a:t>. </a:t>
            </a:r>
            <a:r>
              <a:rPr lang="ko-KR" altLang="en-US" sz="2000" dirty="0">
                <a:solidFill>
                  <a:prstClr val="black"/>
                </a:solidFill>
              </a:rPr>
              <a:t>기본적인 </a:t>
            </a:r>
            <a:r>
              <a:rPr lang="en-US" altLang="ko-KR" sz="2000" dirty="0">
                <a:solidFill>
                  <a:prstClr val="black"/>
                </a:solidFill>
              </a:rPr>
              <a:t>for</a:t>
            </a:r>
            <a:r>
              <a:rPr lang="ko-KR" altLang="en-US" sz="2000" dirty="0">
                <a:solidFill>
                  <a:prstClr val="black"/>
                </a:solidFill>
              </a:rPr>
              <a:t>문 구조는 다음과 같다</a:t>
            </a:r>
            <a:r>
              <a:rPr lang="en-US" altLang="ko-KR" sz="2000" dirty="0">
                <a:solidFill>
                  <a:prstClr val="black"/>
                </a:solidFill>
              </a:rPr>
              <a:t>.</a:t>
            </a:r>
          </a:p>
          <a:p>
            <a:pPr latinLnBrk="1">
              <a:lnSpc>
                <a:spcPct val="120000"/>
              </a:lnSpc>
            </a:pPr>
            <a:r>
              <a:rPr lang="ko-KR" altLang="en-US" sz="2000" dirty="0">
                <a:solidFill>
                  <a:prstClr val="black"/>
                </a:solidFill>
              </a:rPr>
              <a:t>기본적인</a:t>
            </a:r>
            <a:r>
              <a:rPr lang="ko-KR" altLang="ko-KR" sz="2000" dirty="0">
                <a:solidFill>
                  <a:prstClr val="black"/>
                </a:solidFill>
              </a:rPr>
              <a:t> </a:t>
            </a:r>
            <a:r>
              <a:rPr lang="en-US" altLang="ko-KR" sz="2000" dirty="0">
                <a:solidFill>
                  <a:prstClr val="black"/>
                </a:solidFill>
              </a:rPr>
              <a:t>for</a:t>
            </a:r>
            <a:r>
              <a:rPr lang="ko-KR" altLang="ko-KR" sz="2000" dirty="0">
                <a:solidFill>
                  <a:prstClr val="black"/>
                </a:solidFill>
              </a:rPr>
              <a:t>문</a:t>
            </a:r>
            <a:r>
              <a:rPr lang="en-US" altLang="ko-KR" sz="2000" dirty="0">
                <a:solidFill>
                  <a:prstClr val="black"/>
                </a:solidFill>
              </a:rPr>
              <a:t> </a:t>
            </a:r>
            <a:r>
              <a:rPr lang="ko-KR" altLang="en-US" sz="2000" dirty="0">
                <a:solidFill>
                  <a:prstClr val="black"/>
                </a:solidFill>
              </a:rPr>
              <a:t>구조는 다음과 같다</a:t>
            </a:r>
            <a:r>
              <a:rPr lang="en-US" altLang="ko-KR" sz="2000" dirty="0">
                <a:solidFill>
                  <a:prstClr val="black"/>
                </a:solidFill>
              </a:rPr>
              <a:t>.</a:t>
            </a:r>
            <a:endParaRPr lang="ko-KR" altLang="ko-KR" sz="2000" dirty="0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 Box 108"/>
          <p:cNvSpPr txBox="1"/>
          <p:nvPr/>
        </p:nvSpPr>
        <p:spPr>
          <a:xfrm>
            <a:off x="1644287" y="2936920"/>
            <a:ext cx="6637564" cy="2195216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for </a:t>
            </a:r>
            <a:r>
              <a:rPr lang="ko-KR" sz="2000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변수</a:t>
            </a:r>
            <a:r>
              <a:rPr lang="en-US" sz="2000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in </a:t>
            </a:r>
            <a:r>
              <a:rPr lang="ko-KR" sz="2000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리스트</a:t>
            </a:r>
            <a:r>
              <a:rPr lang="en-US" altLang="ko-KR" sz="2000" kern="100" dirty="0"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2000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endParaRPr 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ko-KR" sz="2000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수행할</a:t>
            </a:r>
            <a:r>
              <a:rPr lang="ko-KR" sz="2000" kern="100" dirty="0"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2000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문장</a:t>
            </a:r>
            <a:r>
              <a:rPr lang="en-US" sz="2000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endParaRPr 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ko-KR" sz="2000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수행할</a:t>
            </a:r>
            <a:r>
              <a:rPr lang="ko-KR" sz="2000" kern="100" dirty="0"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2000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문장</a:t>
            </a:r>
            <a:r>
              <a:rPr lang="en-US" sz="2000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endParaRPr 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...</a:t>
            </a:r>
            <a:endParaRPr 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26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99708" y="630834"/>
            <a:ext cx="1037883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200" b="1" noProof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Step 1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lang="ko-KR" altLang="en-US" sz="2000" dirty="0" smtClean="0"/>
              <a:t>기존의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리스트를 수학적 계산이 용이한 배열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numpy</a:t>
            </a:r>
            <a:r>
              <a:rPr lang="en-US" altLang="ko-KR" sz="2000" dirty="0"/>
              <a:t> </a:t>
            </a:r>
            <a:r>
              <a:rPr lang="ko-KR" altLang="en-US" sz="2000" dirty="0"/>
              <a:t>배열</a:t>
            </a:r>
            <a:r>
              <a:rPr lang="en-US" altLang="ko-KR" sz="2000" dirty="0"/>
              <a:t>)</a:t>
            </a:r>
            <a:r>
              <a:rPr lang="ko-KR" altLang="en-US" sz="2000" dirty="0"/>
              <a:t>로 변환한다</a:t>
            </a:r>
            <a:endParaRPr lang="en-US" altLang="ko-KR" sz="2000" dirty="0"/>
          </a:p>
        </p:txBody>
      </p:sp>
      <p:pic>
        <p:nvPicPr>
          <p:cNvPr id="5" name="그림 4" descr="나이프이(가) 표시된 사진&#10;&#10;자동 생성된 설명">
            <a:extLst>
              <a:ext uri="{FF2B5EF4-FFF2-40B4-BE49-F238E27FC236}">
                <a16:creationId xmlns:a16="http://schemas.microsoft.com/office/drawing/2014/main" id="{8DC7CBA9-636D-4856-88FB-8CB126AC7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09" y="1456922"/>
            <a:ext cx="8064891" cy="145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3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99708" y="186334"/>
            <a:ext cx="1037883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200" b="1" noProof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Step 1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lang="ko-KR" altLang="en-US" sz="2000" dirty="0" smtClean="0"/>
              <a:t>기존의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리스트를 수학적 계산이 용이한 배열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numpy</a:t>
            </a:r>
            <a:r>
              <a:rPr lang="en-US" altLang="ko-KR" sz="2000" dirty="0"/>
              <a:t> </a:t>
            </a:r>
            <a:r>
              <a:rPr lang="ko-KR" altLang="en-US" sz="2000" dirty="0"/>
              <a:t>배열</a:t>
            </a:r>
            <a:r>
              <a:rPr lang="en-US" altLang="ko-KR" sz="2000" dirty="0"/>
              <a:t>)</a:t>
            </a:r>
            <a:r>
              <a:rPr lang="ko-KR" altLang="en-US" sz="2000" dirty="0"/>
              <a:t>로 변환한다</a:t>
            </a:r>
            <a:endParaRPr lang="en-US" altLang="ko-KR" sz="2000" dirty="0"/>
          </a:p>
        </p:txBody>
      </p:sp>
      <p:pic>
        <p:nvPicPr>
          <p:cNvPr id="5" name="그림 4" descr="나이프이(가) 표시된 사진&#10;&#10;자동 생성된 설명">
            <a:extLst>
              <a:ext uri="{FF2B5EF4-FFF2-40B4-BE49-F238E27FC236}">
                <a16:creationId xmlns:a16="http://schemas.microsoft.com/office/drawing/2014/main" id="{8DC7CBA9-636D-4856-88FB-8CB126AC7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9" y="1063222"/>
            <a:ext cx="8064891" cy="14563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99708" y="3075728"/>
            <a:ext cx="1037883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200" b="1" noProof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Step 2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lang="ko-KR" altLang="en-US" sz="2000" noProof="0" dirty="0" err="1" smtClean="0"/>
              <a:t>결측값</a:t>
            </a:r>
            <a:r>
              <a:rPr lang="ko-KR" altLang="en-US" sz="2000" noProof="0" dirty="0" smtClean="0"/>
              <a:t> </a:t>
            </a:r>
            <a:r>
              <a:rPr lang="en-US" altLang="ko-KR" sz="2000" noProof="0" dirty="0" smtClean="0"/>
              <a:t>(-999) </a:t>
            </a:r>
            <a:r>
              <a:rPr lang="ko-KR" altLang="en-US" sz="2000" noProof="0" dirty="0" smtClean="0"/>
              <a:t>이 아닌 </a:t>
            </a:r>
            <a:r>
              <a:rPr lang="en-US" altLang="ko-KR" sz="2000" noProof="0" dirty="0" smtClean="0"/>
              <a:t>index</a:t>
            </a:r>
            <a:r>
              <a:rPr lang="ko-KR" altLang="en-US" sz="2000" noProof="0" dirty="0" smtClean="0"/>
              <a:t>를 알아낸다</a:t>
            </a:r>
            <a:endParaRPr lang="en-US" altLang="ko-KR" sz="2000" dirty="0" smtClean="0"/>
          </a:p>
          <a:p>
            <a:pPr lvl="0">
              <a:lnSpc>
                <a:spcPct val="150000"/>
              </a:lnSpc>
              <a:defRPr/>
            </a:pPr>
            <a:r>
              <a:rPr lang="en-US" altLang="ko-KR" sz="2000" dirty="0" smtClean="0"/>
              <a:t>&gt;&gt; </a:t>
            </a:r>
            <a:r>
              <a:rPr lang="en-US" altLang="ko-KR" sz="2000" dirty="0" err="1" smtClean="0"/>
              <a:t>idx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(temp != </a:t>
            </a:r>
            <a:r>
              <a:rPr lang="en-US" altLang="ko-KR" sz="2000" dirty="0">
                <a:solidFill>
                  <a:srgbClr val="C00000"/>
                </a:solidFill>
              </a:rPr>
              <a:t>-999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134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99708" y="186334"/>
            <a:ext cx="1037883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200" b="1" noProof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Step 1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lang="ko-KR" altLang="en-US" sz="2000" dirty="0" smtClean="0"/>
              <a:t>기존의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리스트를 수학적 계산이 용이한 배열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numpy</a:t>
            </a:r>
            <a:r>
              <a:rPr lang="en-US" altLang="ko-KR" sz="2000" dirty="0"/>
              <a:t> </a:t>
            </a:r>
            <a:r>
              <a:rPr lang="ko-KR" altLang="en-US" sz="2000" dirty="0"/>
              <a:t>배열</a:t>
            </a:r>
            <a:r>
              <a:rPr lang="en-US" altLang="ko-KR" sz="2000" dirty="0"/>
              <a:t>)</a:t>
            </a:r>
            <a:r>
              <a:rPr lang="ko-KR" altLang="en-US" sz="2000" dirty="0"/>
              <a:t>로 변환한다</a:t>
            </a:r>
            <a:endParaRPr lang="en-US" altLang="ko-KR" sz="2000" dirty="0"/>
          </a:p>
        </p:txBody>
      </p:sp>
      <p:pic>
        <p:nvPicPr>
          <p:cNvPr id="5" name="그림 4" descr="나이프이(가) 표시된 사진&#10;&#10;자동 생성된 설명">
            <a:extLst>
              <a:ext uri="{FF2B5EF4-FFF2-40B4-BE49-F238E27FC236}">
                <a16:creationId xmlns:a16="http://schemas.microsoft.com/office/drawing/2014/main" id="{8DC7CBA9-636D-4856-88FB-8CB126AC7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9" y="1063222"/>
            <a:ext cx="8064891" cy="14563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99708" y="3139228"/>
            <a:ext cx="1037883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200" b="1" noProof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Step 2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lang="ko-KR" altLang="en-US" sz="2000" noProof="0" dirty="0" err="1" smtClean="0"/>
              <a:t>결측값</a:t>
            </a:r>
            <a:r>
              <a:rPr lang="ko-KR" altLang="en-US" sz="2000" noProof="0" dirty="0" smtClean="0"/>
              <a:t> </a:t>
            </a:r>
            <a:r>
              <a:rPr lang="en-US" altLang="ko-KR" sz="2000" noProof="0" dirty="0" smtClean="0"/>
              <a:t>(-999) </a:t>
            </a:r>
            <a:r>
              <a:rPr lang="ko-KR" altLang="en-US" sz="2000" noProof="0" dirty="0" smtClean="0"/>
              <a:t>이 아닌 값들의 위치 </a:t>
            </a:r>
            <a:r>
              <a:rPr lang="en-US" altLang="ko-KR" sz="2000" noProof="0" dirty="0" smtClean="0"/>
              <a:t>index</a:t>
            </a:r>
            <a:r>
              <a:rPr lang="ko-KR" altLang="en-US" sz="2000" noProof="0" dirty="0" smtClean="0"/>
              <a:t>를 알아낸다</a:t>
            </a:r>
            <a:endParaRPr lang="en-US" altLang="ko-KR" sz="2000" dirty="0" smtClean="0"/>
          </a:p>
          <a:p>
            <a:pPr lvl="0">
              <a:lnSpc>
                <a:spcPct val="150000"/>
              </a:lnSpc>
              <a:defRPr/>
            </a:pPr>
            <a:r>
              <a:rPr lang="en-US" altLang="ko-KR" sz="2000" dirty="0" smtClean="0"/>
              <a:t>&gt;&gt; </a:t>
            </a:r>
            <a:r>
              <a:rPr lang="en-US" altLang="ko-KR" sz="2000" dirty="0" err="1" smtClean="0"/>
              <a:t>idx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(temp != </a:t>
            </a:r>
            <a:r>
              <a:rPr lang="en-US" altLang="ko-KR" sz="2000" dirty="0">
                <a:solidFill>
                  <a:srgbClr val="C00000"/>
                </a:solidFill>
              </a:rPr>
              <a:t>-999</a:t>
            </a:r>
            <a:r>
              <a:rPr lang="en-US" altLang="ko-KR" sz="2000" dirty="0"/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99707" y="4917228"/>
            <a:ext cx="1037883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200" b="1" noProof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Step 3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lang="ko-KR" altLang="en-US" sz="2000" noProof="0" dirty="0" err="1" smtClean="0"/>
              <a:t>결측값</a:t>
            </a:r>
            <a:r>
              <a:rPr lang="ko-KR" altLang="en-US" sz="2000" noProof="0" dirty="0" smtClean="0"/>
              <a:t> </a:t>
            </a:r>
            <a:r>
              <a:rPr lang="en-US" altLang="ko-KR" sz="2000" noProof="0" dirty="0" smtClean="0"/>
              <a:t>(-999) </a:t>
            </a:r>
            <a:r>
              <a:rPr lang="ko-KR" altLang="en-US" sz="2000" noProof="0" dirty="0" smtClean="0"/>
              <a:t>이 아닌 값들만 골라서 평균을 낸다</a:t>
            </a:r>
            <a:endParaRPr lang="en-US" altLang="ko-KR" sz="2000" dirty="0" smtClean="0"/>
          </a:p>
          <a:p>
            <a:pPr lvl="0">
              <a:lnSpc>
                <a:spcPct val="150000"/>
              </a:lnSpc>
              <a:defRPr/>
            </a:pPr>
            <a:r>
              <a:rPr lang="en-US" altLang="ko-KR" sz="2000" dirty="0" smtClean="0"/>
              <a:t>&gt;&gt; </a:t>
            </a:r>
            <a:r>
              <a:rPr lang="en-US" altLang="ko-KR" sz="2000" dirty="0" err="1" smtClean="0"/>
              <a:t>np.</a:t>
            </a:r>
            <a:r>
              <a:rPr lang="en-US" altLang="ko-KR" sz="2000" dirty="0" err="1" smtClean="0"/>
              <a:t>mean</a:t>
            </a:r>
            <a:r>
              <a:rPr lang="en-US" altLang="ko-KR" sz="2000" dirty="0" smtClean="0"/>
              <a:t>( temp[</a:t>
            </a:r>
            <a:r>
              <a:rPr lang="en-US" altLang="ko-KR" sz="2000" dirty="0" err="1" smtClean="0"/>
              <a:t>idx</a:t>
            </a:r>
            <a:r>
              <a:rPr lang="en-US" altLang="ko-KR" sz="2000" dirty="0" smtClean="0"/>
              <a:t>] )</a:t>
            </a:r>
          </a:p>
        </p:txBody>
      </p:sp>
    </p:spTree>
    <p:extLst>
      <p:ext uri="{BB962C8B-B14F-4D97-AF65-F5344CB8AC3E}">
        <p14:creationId xmlns:p14="http://schemas.microsoft.com/office/powerpoint/2010/main" val="196071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7551" y="221721"/>
            <a:ext cx="10050159" cy="739775"/>
          </a:xfrm>
        </p:spPr>
        <p:txBody>
          <a:bodyPr>
            <a:normAutofit/>
          </a:bodyPr>
          <a:lstStyle/>
          <a:p>
            <a:r>
              <a:rPr lang="en-US" altLang="ko-KR" sz="2800" b="1" u="sng" dirty="0"/>
              <a:t>1.3.  </a:t>
            </a:r>
            <a:r>
              <a:rPr lang="ko-KR" altLang="en-US" sz="2800" b="1" u="sng" dirty="0"/>
              <a:t>리스트 복사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12740" y="1131167"/>
            <a:ext cx="11050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리스트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자료형에서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가장 혼동하기 쉬운 ‘복사’에 대해 설명하겠다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다음 예를 통해 알아보자</a:t>
            </a:r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66" y="1789153"/>
            <a:ext cx="10050160" cy="60123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57387" y="2627078"/>
            <a:ext cx="10180323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변수에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변수를 대입하면 완전히 동일해진다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[1, 2, 3]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리스트를 참조하는 변수가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 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개로 늘어났다는 차이만 있을 뿐이다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함수를 사용하면 이러한 사실을 확인할 수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922466" y="4195254"/>
            <a:ext cx="10050160" cy="109394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57386" y="5612999"/>
            <a:ext cx="10180323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id(a)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값이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id(b)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값과 동일함을 확인할 수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즉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가리키는 대상과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가리키는 대상이 동일하다는 것을 알 수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45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7551" y="221721"/>
            <a:ext cx="10050159" cy="739775"/>
          </a:xfrm>
        </p:spPr>
        <p:txBody>
          <a:bodyPr>
            <a:normAutofit/>
          </a:bodyPr>
          <a:lstStyle/>
          <a:p>
            <a:r>
              <a:rPr lang="en-US" altLang="ko-KR" sz="2800" b="1" u="sng" dirty="0"/>
              <a:t>1.3.  </a:t>
            </a:r>
            <a:r>
              <a:rPr lang="ko-KR" altLang="en-US" sz="2800" b="1" u="sng" dirty="0"/>
              <a:t>리스트 복사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43134" y="1226388"/>
            <a:ext cx="1033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동일한 객체를 가리키고 있는지에 대해서 판단하는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파이썬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명령어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다음과 같이 실행해도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True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값을 돌려준다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1" y="2107051"/>
            <a:ext cx="9546337" cy="53895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43134" y="3049236"/>
            <a:ext cx="232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이제 다음 예를 보자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48" y="3466850"/>
            <a:ext cx="9339073" cy="127080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940926" y="5061673"/>
            <a:ext cx="9919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리스트의 두 번째 요소를 값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바꾸었더니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 바뀌는 것이 아니라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 똑같이 바뀌었다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 이유는 앞에서 살펴본 것처럼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a, b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모두 동일한 리스트를 가리키고 있기 때문이다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0926" y="5961191"/>
            <a:ext cx="9826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그렇다면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변수를 생성할 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변수의 값을 가져오면서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와는 다른 주소를 가리키도록 만들 수는 없을까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11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7551" y="160197"/>
            <a:ext cx="10050159" cy="739775"/>
          </a:xfrm>
        </p:spPr>
        <p:txBody>
          <a:bodyPr>
            <a:normAutofit/>
          </a:bodyPr>
          <a:lstStyle/>
          <a:p>
            <a:r>
              <a:rPr lang="en-US" altLang="ko-KR" sz="2800" b="1" u="sng" dirty="0"/>
              <a:t>1.3.  </a:t>
            </a:r>
            <a:r>
              <a:rPr lang="ko-KR" altLang="en-US" sz="2800" b="1" u="sng" dirty="0"/>
              <a:t>리스트 복사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67773" y="1128643"/>
            <a:ext cx="9826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그렇다면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변수를 생성할 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변수의 값을 가져오면서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와는 다른 주소를 가리키도록 만들 수는 없을까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87551" y="2125287"/>
            <a:ext cx="92659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[:]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이용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121" name="그림 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1" y="3148763"/>
            <a:ext cx="8936737" cy="174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67774" y="2568989"/>
            <a:ext cx="95198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첫 번째 방법으로는 다음과 같이 리스트 전체를 가리키는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[:]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사용해서 복사하는 것이다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7773" y="5312587"/>
            <a:ext cx="9385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예시에서 볼 수 있듯이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리스트 값을 바꾸더라도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리스트에 영향을 끼치지 않는다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89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3632</TotalTime>
  <Words>1973</Words>
  <Application>Microsoft Office PowerPoint</Application>
  <PresentationFormat>와이드스크린</PresentationFormat>
  <Paragraphs>256</Paragraphs>
  <Slides>30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굴림</vt:lpstr>
      <vt:lpstr>돋움체</vt:lpstr>
      <vt:lpstr>맑은 고딕</vt:lpstr>
      <vt:lpstr>Arial</vt:lpstr>
      <vt:lpstr>Consolas</vt:lpstr>
      <vt:lpstr>Times New Roman</vt:lpstr>
      <vt:lpstr>Wingdings</vt:lpstr>
      <vt:lpstr>Office 테마</vt:lpstr>
      <vt:lpstr>Visio</vt:lpstr>
      <vt:lpstr>해양데이터 분석 실습 9월 14일 (월요일) ~ 9월 16일 (수요일)</vt:lpstr>
      <vt:lpstr>지난 시간:    묶음형 데이터 다루기 </vt:lpstr>
      <vt:lpstr>지난시간 실습 예제:     결측값들을 제외한 연산</vt:lpstr>
      <vt:lpstr>PowerPoint 프레젠테이션</vt:lpstr>
      <vt:lpstr>PowerPoint 프레젠테이션</vt:lpstr>
      <vt:lpstr>PowerPoint 프레젠테이션</vt:lpstr>
      <vt:lpstr>1.3.  리스트 복사</vt:lpstr>
      <vt:lpstr>1.3.  리스트 복사</vt:lpstr>
      <vt:lpstr>1.3.  리스트 복사</vt:lpstr>
      <vt:lpstr>1.3.  리스트 복사</vt:lpstr>
      <vt:lpstr>2. 흐름 제어문 (flow control statement)  </vt:lpstr>
      <vt:lpstr>교재:   점프 투 파이썬 </vt:lpstr>
      <vt:lpstr>2.1.    if 문  </vt:lpstr>
      <vt:lpstr> 조건문 정의 (if, else)</vt:lpstr>
      <vt:lpstr> 조건문 정의 (if, else)</vt:lpstr>
      <vt:lpstr> elif  (다양한 조건 판단)  </vt:lpstr>
      <vt:lpstr> if 문 예제 1  </vt:lpstr>
      <vt:lpstr> if 문 예제 1  </vt:lpstr>
      <vt:lpstr> if 문 예제 1  </vt:lpstr>
      <vt:lpstr> if 문 예제 1  </vt:lpstr>
      <vt:lpstr> if 문 예제 2  </vt:lpstr>
      <vt:lpstr> 반복문을 만들기 위한 준비 (while,   for)</vt:lpstr>
      <vt:lpstr> 2.2. while 문  </vt:lpstr>
      <vt:lpstr> 반복문을 만들기 위한 준비 (while,   for)</vt:lpstr>
      <vt:lpstr> while 문 예제  </vt:lpstr>
      <vt:lpstr> while 문 예제  </vt:lpstr>
      <vt:lpstr>블록 설정하는 방법</vt:lpstr>
      <vt:lpstr> 잘못된 블록 들여쓰기  </vt:lpstr>
      <vt:lpstr> while 문 이용한 프로그래밍 예제  </vt:lpstr>
      <vt:lpstr> 2.3. 또 다른 반복문:   for 문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기초해양통계 및 실습  (2020년 1학기)</dc:title>
  <dc:creator>HyoSeok Park</dc:creator>
  <cp:lastModifiedBy>HyoSeok Park</cp:lastModifiedBy>
  <cp:revision>364</cp:revision>
  <dcterms:created xsi:type="dcterms:W3CDTF">2020-03-02T03:00:47Z</dcterms:created>
  <dcterms:modified xsi:type="dcterms:W3CDTF">2020-09-15T09:07:46Z</dcterms:modified>
</cp:coreProperties>
</file>