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62" r:id="rId2"/>
    <p:sldId id="441" r:id="rId3"/>
    <p:sldId id="442" r:id="rId4"/>
    <p:sldId id="433" r:id="rId5"/>
    <p:sldId id="435" r:id="rId6"/>
    <p:sldId id="436" r:id="rId7"/>
    <p:sldId id="438" r:id="rId8"/>
    <p:sldId id="444" r:id="rId9"/>
    <p:sldId id="443" r:id="rId10"/>
    <p:sldId id="439" r:id="rId11"/>
    <p:sldId id="440" r:id="rId12"/>
    <p:sldId id="417" r:id="rId13"/>
    <p:sldId id="425" r:id="rId14"/>
    <p:sldId id="418" r:id="rId15"/>
    <p:sldId id="419" r:id="rId16"/>
    <p:sldId id="420" r:id="rId17"/>
    <p:sldId id="421" r:id="rId18"/>
    <p:sldId id="422" r:id="rId19"/>
    <p:sldId id="423" r:id="rId20"/>
    <p:sldId id="424" r:id="rId21"/>
    <p:sldId id="427" r:id="rId22"/>
    <p:sldId id="432" r:id="rId23"/>
    <p:sldId id="43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47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01A2D-9572-4CBF-9CE1-8298A44D55EF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50874-B540-4538-9EAF-A79581001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82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50874-B540-4538-9EAF-A7958100181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056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11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6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7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03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7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9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7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62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1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58B4B-1288-4F89-860C-A8F2AB97DF81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2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7725" y="158391"/>
            <a:ext cx="9144000" cy="16547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/>
              <a:t>함수와 모듈</a:t>
            </a:r>
            <a:r>
              <a:rPr lang="en-US" altLang="ko-KR" sz="3200" dirty="0" smtClean="0"/>
              <a:t>, </a:t>
            </a:r>
            <a:r>
              <a:rPr lang="en-US" altLang="ko-KR" sz="3200" dirty="0" err="1"/>
              <a:t>N</a:t>
            </a:r>
            <a:r>
              <a:rPr lang="en-US" altLang="ko-KR" sz="3200" dirty="0" err="1" smtClean="0"/>
              <a:t>etCDF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설치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2600" b="1" dirty="0" smtClean="0"/>
              <a:t>9</a:t>
            </a:r>
            <a:r>
              <a:rPr lang="ko-KR" altLang="en-US" sz="2600" b="1" dirty="0"/>
              <a:t>월 </a:t>
            </a:r>
            <a:r>
              <a:rPr lang="en-US" altLang="ko-KR" sz="2600" b="1" dirty="0" smtClean="0"/>
              <a:t>21</a:t>
            </a:r>
            <a:r>
              <a:rPr lang="ko-KR" altLang="en-US" sz="2600" b="1" dirty="0" smtClean="0"/>
              <a:t>일 </a:t>
            </a:r>
            <a:r>
              <a:rPr lang="en-US" altLang="ko-KR" sz="2600" b="1" dirty="0"/>
              <a:t>(</a:t>
            </a:r>
            <a:r>
              <a:rPr lang="ko-KR" altLang="en-US" sz="2600" b="1" dirty="0"/>
              <a:t>월요일</a:t>
            </a:r>
            <a:r>
              <a:rPr lang="en-US" altLang="ko-KR" sz="2600" b="1" dirty="0" smtClean="0"/>
              <a:t>) </a:t>
            </a:r>
            <a:r>
              <a:rPr lang="en-US" altLang="ko-KR" sz="2600" dirty="0" smtClean="0"/>
              <a:t>~ 9</a:t>
            </a:r>
            <a:r>
              <a:rPr lang="ko-KR" altLang="en-US" sz="2600" dirty="0" smtClean="0"/>
              <a:t>월 </a:t>
            </a:r>
            <a:r>
              <a:rPr lang="en-US" altLang="ko-KR" sz="2600" dirty="0" smtClean="0"/>
              <a:t>23</a:t>
            </a:r>
            <a:r>
              <a:rPr lang="ko-KR" altLang="en-US" sz="2600" dirty="0" smtClean="0"/>
              <a:t>일 </a:t>
            </a:r>
            <a:r>
              <a:rPr lang="en-US" altLang="ko-KR" sz="2600" dirty="0" smtClean="0"/>
              <a:t>(</a:t>
            </a:r>
            <a:r>
              <a:rPr lang="ko-KR" altLang="en-US" sz="2600" dirty="0" smtClean="0"/>
              <a:t>수요일</a:t>
            </a:r>
            <a:r>
              <a:rPr lang="en-US" altLang="ko-KR" sz="2600" dirty="0" smtClean="0"/>
              <a:t>)</a:t>
            </a:r>
            <a:endParaRPr lang="ko-KR" altLang="en-US" sz="2600" dirty="0"/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407725" y="2305879"/>
            <a:ext cx="9144000" cy="4417502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ko-KR" altLang="en-US" sz="2200" b="1" u="sng" dirty="0" smtClean="0"/>
              <a:t>함수</a:t>
            </a:r>
            <a:endParaRPr lang="en-US" altLang="ko-KR" sz="2200" b="1" u="sng" dirty="0" smtClean="0"/>
          </a:p>
          <a:p>
            <a:r>
              <a:rPr lang="en-US" altLang="ko-KR" sz="2000" b="1" dirty="0" smtClean="0"/>
              <a:t>1.1. </a:t>
            </a:r>
            <a:r>
              <a:rPr lang="ko-KR" altLang="en-US" sz="2000" b="1" dirty="0" smtClean="0"/>
              <a:t>함수 정의하기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1.2. </a:t>
            </a:r>
            <a:r>
              <a:rPr lang="ko-KR" altLang="en-US" sz="2000" b="1" dirty="0" smtClean="0"/>
              <a:t>매개변수 입력</a:t>
            </a:r>
            <a:endParaRPr lang="en-US" altLang="ko-KR" sz="2000" b="1" dirty="0" smtClean="0"/>
          </a:p>
          <a:p>
            <a:pPr marL="457200" indent="-457200">
              <a:buAutoNum type="arabicPeriod" startAt="2"/>
            </a:pPr>
            <a:endParaRPr lang="en-US" altLang="ko-KR" dirty="0" smtClean="0"/>
          </a:p>
          <a:p>
            <a:pPr marL="457200" indent="-457200">
              <a:buAutoNum type="arabicPeriod" startAt="2"/>
            </a:pPr>
            <a:r>
              <a:rPr lang="ko-KR" altLang="en-US" sz="2200" u="sng" dirty="0" smtClean="0"/>
              <a:t>모듈</a:t>
            </a:r>
            <a:endParaRPr lang="en-US" altLang="ko-KR" sz="2200" u="sng" dirty="0" smtClean="0"/>
          </a:p>
          <a:p>
            <a:r>
              <a:rPr lang="en-US" altLang="ko-KR" sz="2000" dirty="0" smtClean="0"/>
              <a:t>2.1. </a:t>
            </a:r>
            <a:r>
              <a:rPr lang="ko-KR" altLang="en-US" sz="2000" dirty="0" smtClean="0"/>
              <a:t>모듈 만들기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불러오기</a:t>
            </a:r>
            <a:endParaRPr lang="en-US" altLang="ko-KR" sz="2000" dirty="0" smtClean="0"/>
          </a:p>
          <a:p>
            <a:r>
              <a:rPr lang="en-US" altLang="ko-KR" sz="2000" dirty="0" smtClean="0"/>
              <a:t>2.2. </a:t>
            </a:r>
            <a:r>
              <a:rPr lang="ko-KR" altLang="en-US" sz="2000" dirty="0" smtClean="0"/>
              <a:t>모듈 불러오는 몇 가지 방법</a:t>
            </a:r>
            <a:endParaRPr lang="en-US" altLang="ko-KR" sz="2000" dirty="0"/>
          </a:p>
          <a:p>
            <a:endParaRPr lang="en-US" altLang="ko-KR" sz="2000" u="sng" dirty="0"/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ko-KR" altLang="en-US" sz="2200" u="sng" dirty="0" err="1" smtClean="0"/>
              <a:t>내장함수와</a:t>
            </a:r>
            <a:r>
              <a:rPr lang="ko-KR" altLang="en-US" sz="2200" u="sng" dirty="0" smtClean="0"/>
              <a:t> </a:t>
            </a:r>
            <a:r>
              <a:rPr lang="ko-KR" altLang="en-US" sz="2200" u="sng" dirty="0" err="1" smtClean="0"/>
              <a:t>외장함수</a:t>
            </a:r>
            <a:endParaRPr lang="en-US" altLang="ko-KR" sz="2200" u="sng" dirty="0" smtClean="0"/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altLang="ko-KR" sz="2200" u="sng" dirty="0" err="1" smtClean="0"/>
              <a:t>NetCDF</a:t>
            </a:r>
            <a:r>
              <a:rPr lang="en-US" altLang="ko-KR" sz="2200" u="sng" dirty="0" smtClean="0"/>
              <a:t> </a:t>
            </a:r>
            <a:r>
              <a:rPr lang="ko-KR" altLang="en-US" sz="2200" u="sng" dirty="0" smtClean="0"/>
              <a:t>설치</a:t>
            </a:r>
            <a:endParaRPr lang="en-US" altLang="ko-KR" sz="2200" u="sng" dirty="0"/>
          </a:p>
          <a:p>
            <a:pPr marL="457200" indent="-457200">
              <a:buAutoNum type="arabicPeriod" startAt="3"/>
            </a:pPr>
            <a:endParaRPr lang="en-US" altLang="ko-KR" sz="2200" u="sng" dirty="0"/>
          </a:p>
          <a:p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19113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5920" y="191958"/>
            <a:ext cx="10759440" cy="883215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altLang="ko-KR" sz="3200" dirty="0"/>
              <a:t>				</a:t>
            </a:r>
            <a:r>
              <a:rPr lang="ko-KR" altLang="en-US" sz="3200" dirty="0"/>
              <a:t>강의 계획서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8020" y="1075173"/>
            <a:ext cx="1050387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강의 소개 및 윈도우즈에서 아나콘다 설치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스파이더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환경설정 및 실행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2~3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 </a:t>
            </a:r>
            <a:r>
              <a:rPr kumimoji="0" lang="ko-KR" altLang="en-US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파이썬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기초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연산자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수식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문자열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리스트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및 흐름제어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(if, while, for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4~5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파이썬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기초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 및 모듈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불러오기 및 간단한 시각화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해양데이터 소개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7~8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해양데이터 분석 실습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불러들이기 및 시각화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9~11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기초 통계 적용 및 실습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12~13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심화된 프로그래밍 소개 및 실습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14~15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팀 프로젝트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339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2616" y="199663"/>
            <a:ext cx="8510954" cy="1026795"/>
          </a:xfrm>
        </p:spPr>
        <p:txBody>
          <a:bodyPr/>
          <a:lstStyle/>
          <a:p>
            <a:r>
              <a:rPr lang="ko-KR" altLang="en-US" sz="4000" dirty="0" smtClean="0"/>
              <a:t>교재</a:t>
            </a:r>
            <a:r>
              <a:rPr lang="en-US" altLang="ko-KR" dirty="0" smtClean="0"/>
              <a:t>:   </a:t>
            </a:r>
            <a:r>
              <a:rPr lang="ko-KR" altLang="en-US" sz="4000" dirty="0" smtClean="0"/>
              <a:t>점프 투 </a:t>
            </a:r>
            <a:r>
              <a:rPr lang="ko-KR" altLang="en-US" sz="4000" dirty="0" err="1" smtClean="0"/>
              <a:t>파이썬</a:t>
            </a:r>
            <a:r>
              <a:rPr lang="ko-KR" altLang="en-US" sz="4000" dirty="0" smtClean="0"/>
              <a:t> </a:t>
            </a:r>
            <a:endParaRPr lang="ko-KR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762750" y="2708925"/>
            <a:ext cx="4489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pp. 150~167: </a:t>
            </a:r>
            <a:r>
              <a:rPr lang="ko-KR" altLang="en-US" sz="200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함수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</a:t>
            </a: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95" y="1641161"/>
            <a:ext cx="5208841" cy="444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8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111" y="221721"/>
            <a:ext cx="10515600" cy="739775"/>
          </a:xfrm>
        </p:spPr>
        <p:txBody>
          <a:bodyPr>
            <a:normAutofit/>
          </a:bodyPr>
          <a:lstStyle/>
          <a:p>
            <a:r>
              <a:rPr lang="en-US" altLang="ko-KR" sz="2800" b="1" u="sng" dirty="0" smtClean="0"/>
              <a:t> </a:t>
            </a:r>
            <a:r>
              <a:rPr lang="ko-KR" altLang="en-US" sz="2800" b="1" u="sng" dirty="0" smtClean="0"/>
              <a:t>함수 정의 </a:t>
            </a:r>
            <a:r>
              <a:rPr lang="en-US" altLang="ko-KR" sz="2800" b="1" u="sng" dirty="0" smtClean="0"/>
              <a:t>(definition)</a:t>
            </a:r>
            <a:r>
              <a:rPr lang="ko-KR" altLang="en-US" sz="2800" b="1" u="sng" dirty="0" smtClean="0"/>
              <a:t>  </a:t>
            </a:r>
            <a:endParaRPr lang="ko-KR" altLang="en-US" sz="2800" b="1" u="sng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727851" y="1101725"/>
            <a:ext cx="10104120" cy="561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파이썬에서는</a:t>
            </a:r>
            <a:r>
              <a:rPr kumimoji="0" lang="ko-KR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함수나 </a:t>
            </a:r>
            <a:r>
              <a:rPr kumimoji="0" lang="ko-KR" altLang="ko-K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메소드를</a:t>
            </a:r>
            <a:r>
              <a:rPr kumimoji="0" lang="ko-KR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정의할 때 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/>
            </a:r>
            <a:b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definition(</a:t>
            </a:r>
            <a:r>
              <a:rPr kumimoji="0" lang="ko-KR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정의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kumimoji="0" lang="ko-KR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를 줄인 키워드인 </a:t>
            </a:r>
            <a:r>
              <a:rPr kumimoji="0" lang="en-US" altLang="ko-KR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def</a:t>
            </a:r>
            <a:r>
              <a:rPr kumimoji="0" lang="ko-KR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를 사용</a:t>
            </a: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정의</a:t>
            </a: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정의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(definition)</a:t>
            </a:r>
            <a:r>
              <a:rPr kumimoji="0" lang="ko-KR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란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어떤 이름을 가진 코드가 구체적으로 어떻게 동작하는지를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“</a:t>
            </a:r>
            <a:r>
              <a:rPr kumimoji="0" lang="ko-KR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구체적으로 기술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”</a:t>
            </a:r>
            <a:r>
              <a:rPr kumimoji="0" lang="ko-KR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하는 것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def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키워드를 이용한 함수 정의</a:t>
            </a: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2"/>
          <p:cNvSpPr>
            <a:spLocks noChangeArrowheads="1"/>
          </p:cNvSpPr>
          <p:nvPr/>
        </p:nvSpPr>
        <p:spPr bwMode="auto">
          <a:xfrm>
            <a:off x="2286000" y="4549488"/>
            <a:ext cx="8077200" cy="193899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hello():</a:t>
            </a:r>
          </a:p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print("hello world!")</a:t>
            </a:r>
          </a:p>
          <a:p>
            <a:pPr algn="just"/>
            <a:endParaRPr lang="en-US" altLang="ko-KR" dirty="0">
              <a:solidFill>
                <a:prstClr val="white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</a:t>
            </a:r>
          </a:p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hello()</a:t>
            </a:r>
          </a:p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370469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5393" y="221721"/>
            <a:ext cx="10332317" cy="739775"/>
          </a:xfrm>
        </p:spPr>
        <p:txBody>
          <a:bodyPr>
            <a:normAutofit/>
          </a:bodyPr>
          <a:lstStyle/>
          <a:p>
            <a:r>
              <a:rPr lang="ko-KR" altLang="en-US" sz="3000" b="1" u="sng" dirty="0" smtClean="0"/>
              <a:t>예제</a:t>
            </a:r>
            <a:r>
              <a:rPr lang="en-US" altLang="ko-KR" sz="3000" b="1" u="sng" dirty="0" smtClean="0"/>
              <a:t>:  </a:t>
            </a:r>
            <a:r>
              <a:rPr lang="en-US" altLang="ko-KR" sz="3000" u="sng" dirty="0" smtClean="0"/>
              <a:t>‘</a:t>
            </a:r>
            <a:r>
              <a:rPr lang="ko-KR" altLang="en-US" sz="3000" u="sng" dirty="0" smtClean="0"/>
              <a:t>안녕</a:t>
            </a:r>
            <a:r>
              <a:rPr lang="en-US" altLang="ko-KR" sz="3000" u="sng" dirty="0" smtClean="0"/>
              <a:t>’ </a:t>
            </a:r>
            <a:r>
              <a:rPr lang="ko-KR" altLang="en-US" sz="3000" u="sng" dirty="0" smtClean="0"/>
              <a:t>이라고 출력하는 함수 </a:t>
            </a:r>
            <a:r>
              <a:rPr lang="ko-KR" altLang="en-US" sz="3000" u="sng" dirty="0" err="1" smtClean="0"/>
              <a:t>함들기</a:t>
            </a:r>
            <a:r>
              <a:rPr lang="ko-KR" altLang="en-US" sz="3000" u="sng" dirty="0" smtClean="0"/>
              <a:t> </a:t>
            </a:r>
            <a:endParaRPr lang="ko-KR" altLang="en-US" sz="2800" u="sng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55412" y="1238251"/>
            <a:ext cx="10032277" cy="561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&gt;&gt; </a:t>
            </a: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def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say():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&gt;&gt;    print("Hi")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&gt;&gt; say()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 Hi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57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111" y="221721"/>
            <a:ext cx="10515600" cy="739775"/>
          </a:xfrm>
        </p:spPr>
        <p:txBody>
          <a:bodyPr>
            <a:normAutofit/>
          </a:bodyPr>
          <a:lstStyle/>
          <a:p>
            <a:r>
              <a:rPr lang="en-US" altLang="ko-KR" sz="2800" b="1" u="sng" dirty="0" smtClean="0"/>
              <a:t> </a:t>
            </a:r>
            <a:r>
              <a:rPr lang="ko-KR" altLang="en-US" sz="2800" b="1" u="sng" dirty="0" smtClean="0"/>
              <a:t>호출과 반환 </a:t>
            </a:r>
            <a:r>
              <a:rPr lang="en-US" altLang="ko-KR" sz="2800" b="1" u="sng" dirty="0" smtClean="0"/>
              <a:t>(call &amp; return)</a:t>
            </a:r>
            <a:r>
              <a:rPr lang="ko-KR" altLang="en-US" sz="2800" b="1" u="sng" dirty="0" smtClean="0"/>
              <a:t>  </a:t>
            </a:r>
            <a:endParaRPr lang="ko-KR" altLang="en-US" sz="2800" b="1" u="sng" dirty="0"/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522110" y="1114425"/>
            <a:ext cx="10711947" cy="561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호출</a:t>
            </a: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(Call)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모든 함수는 이름을 갖고 있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으며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 이름을 불러주면 </a:t>
            </a:r>
            <a:r>
              <a:rPr kumimoji="0" lang="ko-KR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파이썬은</a:t>
            </a:r>
            <a:r>
              <a:rPr kumimoji="0" lang="ko-KR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그 이름 아래 정의되어 있는 코드를 실행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반환</a:t>
            </a: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(Return)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함수가 자신의 코드를 실행하고 나면 결과가 나오는데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b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kumimoji="0" lang="ko-KR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그 결과를 자신의 이름을 부른 코드에게 돌려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줌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06557"/>
              </p:ext>
            </p:extLst>
          </p:nvPr>
        </p:nvGraphicFramePr>
        <p:xfrm>
          <a:off x="2285999" y="3553097"/>
          <a:ext cx="7976387" cy="2842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Visio" r:id="rId3" imgW="4124171" imgH="1476539" progId="Visio.Drawing.15">
                  <p:embed/>
                </p:oleObj>
              </mc:Choice>
              <mc:Fallback>
                <p:oleObj name="Visio" r:id="rId3" imgW="4124171" imgH="1476539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99" y="3553097"/>
                        <a:ext cx="7976387" cy="28421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7192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111" y="221721"/>
            <a:ext cx="10515600" cy="739775"/>
          </a:xfrm>
        </p:spPr>
        <p:txBody>
          <a:bodyPr>
            <a:normAutofit/>
          </a:bodyPr>
          <a:lstStyle/>
          <a:p>
            <a:r>
              <a:rPr lang="en-US" altLang="ko-KR" sz="2800" b="1" u="sng" dirty="0" smtClean="0"/>
              <a:t> </a:t>
            </a:r>
            <a:r>
              <a:rPr lang="ko-KR" altLang="en-US" sz="2800" b="1" u="sng" dirty="0" smtClean="0"/>
              <a:t>함수 정의하기  </a:t>
            </a:r>
            <a:endParaRPr lang="ko-KR" altLang="en-US" sz="2800" b="1" u="sng" dirty="0"/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627016" y="1114425"/>
            <a:ext cx="11323683" cy="561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함수는 </a:t>
            </a:r>
            <a:r>
              <a:rPr kumimoji="0" lang="en-US" altLang="ko-K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def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키워드를 이용해서 </a:t>
            </a:r>
            <a:r>
              <a:rPr kumimoji="0" lang="ko-KR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코드블록에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이름을 붙인 형태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함수 정의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2286000" y="1862052"/>
            <a:ext cx="8077200" cy="1015663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r>
              <a:rPr lang="en-US" altLang="ko-KR" b="1" dirty="0" err="1">
                <a:solidFill>
                  <a:prstClr val="black"/>
                </a:solidFill>
              </a:rPr>
              <a:t>def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ko-KR" dirty="0">
                <a:solidFill>
                  <a:prstClr val="black"/>
                </a:solidFill>
              </a:rPr>
              <a:t>함수이름</a:t>
            </a:r>
            <a:r>
              <a:rPr lang="en-US" altLang="ko-KR" dirty="0">
                <a:solidFill>
                  <a:prstClr val="black"/>
                </a:solidFill>
              </a:rPr>
              <a:t>( </a:t>
            </a:r>
            <a:r>
              <a:rPr lang="ko-KR" altLang="ko-KR" dirty="0">
                <a:solidFill>
                  <a:prstClr val="black"/>
                </a:solidFill>
              </a:rPr>
              <a:t>매개변수 목록 </a:t>
            </a:r>
            <a:r>
              <a:rPr lang="en-US" altLang="ko-KR" dirty="0">
                <a:solidFill>
                  <a:prstClr val="black"/>
                </a:solidFill>
              </a:rPr>
              <a:t>):</a:t>
            </a:r>
            <a:endParaRPr lang="ko-KR" altLang="ko-KR" dirty="0">
              <a:solidFill>
                <a:prstClr val="black"/>
              </a:solidFill>
            </a:endParaRPr>
          </a:p>
          <a:p>
            <a:r>
              <a:rPr lang="en-US" altLang="ko-KR" dirty="0">
                <a:solidFill>
                  <a:prstClr val="black"/>
                </a:solidFill>
              </a:rPr>
              <a:t>    # </a:t>
            </a:r>
            <a:r>
              <a:rPr lang="ko-KR" altLang="ko-KR" dirty="0">
                <a:solidFill>
                  <a:prstClr val="black"/>
                </a:solidFill>
              </a:rPr>
              <a:t>코드블록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    </a:t>
            </a:r>
            <a:r>
              <a:rPr lang="en-US" altLang="ko-KR" b="1" dirty="0">
                <a:solidFill>
                  <a:prstClr val="black"/>
                </a:solidFill>
              </a:rPr>
              <a:t>return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ko-KR" dirty="0">
                <a:solidFill>
                  <a:prstClr val="black"/>
                </a:solidFill>
              </a:rPr>
              <a:t>결과</a:t>
            </a:r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2286000" y="4395308"/>
            <a:ext cx="8077200" cy="224676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my_abs</a:t>
            </a:r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 </a:t>
            </a:r>
            <a:r>
              <a:rPr lang="en-US" altLang="ko-KR" dirty="0" err="1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):</a:t>
            </a:r>
          </a:p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if ( </a:t>
            </a:r>
            <a:r>
              <a:rPr lang="en-US" altLang="ko-KR" dirty="0" err="1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&lt; 0 ):</a:t>
            </a:r>
          </a:p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result = </a:t>
            </a:r>
            <a:r>
              <a:rPr lang="en-US" altLang="ko-KR" dirty="0" err="1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* -1</a:t>
            </a:r>
          </a:p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else:</a:t>
            </a:r>
          </a:p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result = </a:t>
            </a:r>
            <a:r>
              <a:rPr lang="en-US" altLang="ko-KR" dirty="0" err="1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endParaRPr lang="en-US" altLang="ko-KR" dirty="0">
              <a:solidFill>
                <a:prstClr val="white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/>
            <a:endParaRPr lang="en-US" altLang="ko-KR" dirty="0">
              <a:solidFill>
                <a:prstClr val="white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return result</a:t>
            </a:r>
          </a:p>
        </p:txBody>
      </p:sp>
    </p:spTree>
    <p:extLst>
      <p:ext uri="{BB962C8B-B14F-4D97-AF65-F5344CB8AC3E}">
        <p14:creationId xmlns:p14="http://schemas.microsoft.com/office/powerpoint/2010/main" val="1908718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111" y="221721"/>
            <a:ext cx="10515600" cy="739775"/>
          </a:xfrm>
        </p:spPr>
        <p:txBody>
          <a:bodyPr>
            <a:normAutofit/>
          </a:bodyPr>
          <a:lstStyle/>
          <a:p>
            <a:r>
              <a:rPr lang="en-US" altLang="ko-KR" sz="2800" b="1" u="sng" dirty="0" smtClean="0"/>
              <a:t> </a:t>
            </a:r>
            <a:r>
              <a:rPr lang="ko-KR" altLang="en-US" sz="3000" b="1" u="sng" dirty="0" smtClean="0"/>
              <a:t>함수와 입력 </a:t>
            </a:r>
            <a:r>
              <a:rPr lang="en-US" altLang="ko-KR" sz="3000" b="1" u="sng" dirty="0" smtClean="0"/>
              <a:t>(</a:t>
            </a:r>
            <a:r>
              <a:rPr lang="ko-KR" altLang="en-US" sz="3000" b="1" u="sng" dirty="0" smtClean="0"/>
              <a:t>매개변수</a:t>
            </a:r>
            <a:r>
              <a:rPr lang="en-US" altLang="ko-KR" sz="2800" b="1" u="sng" dirty="0" smtClean="0"/>
              <a:t>)</a:t>
            </a:r>
            <a:r>
              <a:rPr lang="ko-KR" altLang="en-US" sz="2800" b="1" u="sng" dirty="0" smtClean="0"/>
              <a:t>  </a:t>
            </a:r>
            <a:endParaRPr lang="ko-KR" altLang="en-US" sz="2800" b="1" u="sng" dirty="0"/>
          </a:p>
        </p:txBody>
      </p:sp>
      <p:pic>
        <p:nvPicPr>
          <p:cNvPr id="9" name="Picture 2" descr="python functi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253" y="1144376"/>
            <a:ext cx="5256739" cy="520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458891" y="1675333"/>
            <a:ext cx="3082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prstClr val="black"/>
                </a:solidFill>
              </a:rPr>
              <a:t>y = f(x)</a:t>
            </a:r>
            <a:endParaRPr lang="ko-KR" altLang="en-US" sz="5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702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5393" y="221721"/>
            <a:ext cx="10332317" cy="739775"/>
          </a:xfrm>
        </p:spPr>
        <p:txBody>
          <a:bodyPr>
            <a:normAutofit/>
          </a:bodyPr>
          <a:lstStyle/>
          <a:p>
            <a:r>
              <a:rPr lang="ko-KR" altLang="en-US" sz="3000" b="1" u="sng" dirty="0" smtClean="0"/>
              <a:t>매개변수</a:t>
            </a:r>
            <a:r>
              <a:rPr lang="ko-KR" altLang="en-US" sz="2800" b="1" u="sng" dirty="0" smtClean="0"/>
              <a:t>를 입력 받는 몇 가지 방법   </a:t>
            </a:r>
            <a:endParaRPr lang="ko-KR" altLang="en-US" sz="2800" b="1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705392" y="1267097"/>
            <a:ext cx="11245307" cy="5467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매개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媒介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는 중간에서 둘 사이의 관계를 맺어주는 것을 뜻하는 말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매개변수는 </a:t>
            </a:r>
            <a:r>
              <a:rPr kumimoji="0" lang="ko-KR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호출자와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함수 사이의 관계를 맺어주는 변수를 뜻함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함수의 입력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1214844" y="2707444"/>
            <a:ext cx="8077200" cy="2462213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r>
              <a:rPr lang="en-US" altLang="ko-KR" sz="2200" b="1" dirty="0" err="1">
                <a:solidFill>
                  <a:prstClr val="black"/>
                </a:solidFill>
              </a:rPr>
              <a:t>def</a:t>
            </a:r>
            <a:r>
              <a:rPr lang="en-US" altLang="ko-KR" sz="2200" dirty="0">
                <a:solidFill>
                  <a:prstClr val="black"/>
                </a:solidFill>
              </a:rPr>
              <a:t> </a:t>
            </a:r>
            <a:r>
              <a:rPr lang="en-US" altLang="ko-KR" sz="2200" dirty="0" err="1">
                <a:solidFill>
                  <a:prstClr val="black"/>
                </a:solidFill>
              </a:rPr>
              <a:t>my_abs</a:t>
            </a:r>
            <a:r>
              <a:rPr lang="en-US" altLang="ko-KR" sz="2200" dirty="0">
                <a:solidFill>
                  <a:prstClr val="black"/>
                </a:solidFill>
              </a:rPr>
              <a:t>( </a:t>
            </a:r>
            <a:r>
              <a:rPr lang="en-US" altLang="ko-KR" sz="2200" b="1" dirty="0" err="1">
                <a:solidFill>
                  <a:prstClr val="black"/>
                </a:solidFill>
              </a:rPr>
              <a:t>arg</a:t>
            </a:r>
            <a:r>
              <a:rPr lang="en-US" altLang="ko-KR" sz="2200" dirty="0">
                <a:solidFill>
                  <a:prstClr val="black"/>
                </a:solidFill>
              </a:rPr>
              <a:t> ):</a:t>
            </a:r>
            <a:endParaRPr lang="ko-KR" altLang="ko-KR" sz="2200" dirty="0">
              <a:solidFill>
                <a:prstClr val="black"/>
              </a:solidFill>
            </a:endParaRPr>
          </a:p>
          <a:p>
            <a:r>
              <a:rPr lang="en-US" altLang="ko-KR" sz="2200" dirty="0">
                <a:solidFill>
                  <a:prstClr val="black"/>
                </a:solidFill>
              </a:rPr>
              <a:t>    </a:t>
            </a:r>
            <a:r>
              <a:rPr lang="en-US" altLang="ko-KR" sz="2200" b="1" dirty="0">
                <a:solidFill>
                  <a:prstClr val="black"/>
                </a:solidFill>
              </a:rPr>
              <a:t>if</a:t>
            </a:r>
            <a:r>
              <a:rPr lang="en-US" altLang="ko-KR" sz="2200" dirty="0">
                <a:solidFill>
                  <a:prstClr val="black"/>
                </a:solidFill>
              </a:rPr>
              <a:t> ( </a:t>
            </a:r>
            <a:r>
              <a:rPr lang="en-US" altLang="ko-KR" sz="2200" b="1" dirty="0" err="1">
                <a:solidFill>
                  <a:prstClr val="black"/>
                </a:solidFill>
              </a:rPr>
              <a:t>arg</a:t>
            </a:r>
            <a:r>
              <a:rPr lang="en-US" altLang="ko-KR" sz="2200" dirty="0">
                <a:solidFill>
                  <a:prstClr val="black"/>
                </a:solidFill>
              </a:rPr>
              <a:t> &lt; 0 ):</a:t>
            </a:r>
            <a:endParaRPr lang="ko-KR" altLang="ko-KR" sz="2200" dirty="0">
              <a:solidFill>
                <a:prstClr val="black"/>
              </a:solidFill>
            </a:endParaRPr>
          </a:p>
          <a:p>
            <a:r>
              <a:rPr lang="en-US" altLang="ko-KR" sz="2200" dirty="0">
                <a:solidFill>
                  <a:prstClr val="black"/>
                </a:solidFill>
              </a:rPr>
              <a:t>        result = </a:t>
            </a:r>
            <a:r>
              <a:rPr lang="en-US" altLang="ko-KR" sz="2200" b="1" dirty="0" err="1">
                <a:solidFill>
                  <a:prstClr val="black"/>
                </a:solidFill>
              </a:rPr>
              <a:t>arg</a:t>
            </a:r>
            <a:r>
              <a:rPr lang="en-US" altLang="ko-KR" sz="2200" dirty="0">
                <a:solidFill>
                  <a:prstClr val="black"/>
                </a:solidFill>
              </a:rPr>
              <a:t> * -1</a:t>
            </a:r>
            <a:endParaRPr lang="ko-KR" altLang="ko-KR" sz="2200" dirty="0">
              <a:solidFill>
                <a:prstClr val="black"/>
              </a:solidFill>
            </a:endParaRPr>
          </a:p>
          <a:p>
            <a:r>
              <a:rPr lang="en-US" altLang="ko-KR" sz="2200" dirty="0">
                <a:solidFill>
                  <a:prstClr val="black"/>
                </a:solidFill>
              </a:rPr>
              <a:t>    </a:t>
            </a:r>
            <a:r>
              <a:rPr lang="en-US" altLang="ko-KR" sz="2200" b="1" dirty="0">
                <a:solidFill>
                  <a:prstClr val="black"/>
                </a:solidFill>
              </a:rPr>
              <a:t>else</a:t>
            </a:r>
            <a:r>
              <a:rPr lang="en-US" altLang="ko-KR" sz="2200" dirty="0">
                <a:solidFill>
                  <a:prstClr val="black"/>
                </a:solidFill>
              </a:rPr>
              <a:t>:</a:t>
            </a:r>
            <a:endParaRPr lang="ko-KR" altLang="ko-KR" sz="2200" dirty="0">
              <a:solidFill>
                <a:prstClr val="black"/>
              </a:solidFill>
            </a:endParaRPr>
          </a:p>
          <a:p>
            <a:r>
              <a:rPr lang="en-US" altLang="ko-KR" sz="2200" dirty="0">
                <a:solidFill>
                  <a:prstClr val="black"/>
                </a:solidFill>
              </a:rPr>
              <a:t>        result = </a:t>
            </a:r>
            <a:r>
              <a:rPr lang="en-US" altLang="ko-KR" sz="2200" b="1" dirty="0" err="1">
                <a:solidFill>
                  <a:prstClr val="black"/>
                </a:solidFill>
              </a:rPr>
              <a:t>arg</a:t>
            </a:r>
            <a:endParaRPr lang="ko-KR" altLang="ko-KR" sz="2200" dirty="0">
              <a:solidFill>
                <a:prstClr val="black"/>
              </a:solidFill>
            </a:endParaRPr>
          </a:p>
          <a:p>
            <a:r>
              <a:rPr lang="en-US" altLang="ko-KR" sz="2200" dirty="0">
                <a:solidFill>
                  <a:prstClr val="black"/>
                </a:solidFill>
              </a:rPr>
              <a:t> </a:t>
            </a:r>
            <a:endParaRPr lang="ko-KR" altLang="ko-KR" sz="2200" dirty="0">
              <a:solidFill>
                <a:prstClr val="black"/>
              </a:solidFill>
            </a:endParaRPr>
          </a:p>
          <a:p>
            <a:r>
              <a:rPr lang="en-US" altLang="ko-KR" sz="2200" dirty="0">
                <a:solidFill>
                  <a:prstClr val="black"/>
                </a:solidFill>
              </a:rPr>
              <a:t>    </a:t>
            </a:r>
            <a:r>
              <a:rPr lang="en-US" altLang="ko-KR" sz="2200" b="1" dirty="0">
                <a:solidFill>
                  <a:prstClr val="black"/>
                </a:solidFill>
              </a:rPr>
              <a:t>return</a:t>
            </a:r>
            <a:r>
              <a:rPr lang="en-US" altLang="ko-KR" sz="2200" dirty="0">
                <a:solidFill>
                  <a:prstClr val="black"/>
                </a:solidFill>
              </a:rPr>
              <a:t> result</a:t>
            </a:r>
            <a:endParaRPr lang="ko-KR" altLang="ko-KR" sz="2200" dirty="0">
              <a:solidFill>
                <a:prstClr val="black"/>
              </a:solidFill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4262643" y="2707444"/>
            <a:ext cx="1752600" cy="673556"/>
          </a:xfrm>
          <a:prstGeom prst="wedgeRectCallout">
            <a:avLst>
              <a:gd name="adj1" fmla="val -71903"/>
              <a:gd name="adj2" fmla="val -1037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kern="100" dirty="0"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cs typeface="Times New Roman" panose="02020603050405020304" pitchFamily="18" charset="0"/>
              </a:rPr>
              <a:t>매개변수</a:t>
            </a:r>
            <a:endParaRPr lang="ko-KR" altLang="en-US" sz="1600" kern="100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849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5393" y="221721"/>
            <a:ext cx="10332317" cy="739775"/>
          </a:xfrm>
        </p:spPr>
        <p:txBody>
          <a:bodyPr>
            <a:normAutofit/>
          </a:bodyPr>
          <a:lstStyle/>
          <a:p>
            <a:r>
              <a:rPr lang="ko-KR" altLang="en-US" sz="3000" b="1" u="sng" dirty="0" smtClean="0"/>
              <a:t>매개변수</a:t>
            </a:r>
            <a:r>
              <a:rPr lang="ko-KR" altLang="en-US" sz="2800" b="1" u="sng" dirty="0" smtClean="0"/>
              <a:t>를 입력 받는 방법   </a:t>
            </a:r>
            <a:endParaRPr lang="ko-KR" altLang="en-US" sz="2800" b="1" u="sng" dirty="0"/>
          </a:p>
        </p:txBody>
      </p:sp>
      <p:sp>
        <p:nvSpPr>
          <p:cNvPr id="8" name="내용 개체 틀 5"/>
          <p:cNvSpPr txBox="1">
            <a:spLocks/>
          </p:cNvSpPr>
          <p:nvPr/>
        </p:nvSpPr>
        <p:spPr>
          <a:xfrm>
            <a:off x="705392" y="1114425"/>
            <a:ext cx="11245307" cy="561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매개변수의 이름은 보통의 변수처럼 문자와 숫자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그리고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_ </a:t>
            </a:r>
            <a:r>
              <a:rPr kumimoji="0" lang="ko-KR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로 만들어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짐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숫자로 매개변수의 이름을 시작할 수는 없음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변수의 역할과 의미가 잘 나타나는 이름을 붙일 것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1946365" y="3007668"/>
            <a:ext cx="8077200" cy="280076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  <a:ex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def</a:t>
            </a: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print_name1( 123abc ) 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   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def</a:t>
            </a: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print_name2( </a:t>
            </a:r>
            <a:r>
              <a:rPr kumimoji="1" lang="en-US" altLang="ko-KR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aaa</a:t>
            </a: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, </a:t>
            </a:r>
            <a:r>
              <a:rPr kumimoji="1" lang="en-US" altLang="ko-KR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bbb</a:t>
            </a: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) 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   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def</a:t>
            </a: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print_name3( </a:t>
            </a:r>
            <a:r>
              <a:rPr kumimoji="1" lang="en-US" altLang="ko-KR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first_name</a:t>
            </a: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, </a:t>
            </a:r>
            <a:r>
              <a:rPr kumimoji="1" lang="en-US" altLang="ko-KR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last_name</a:t>
            </a: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) 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3225737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5393" y="221721"/>
            <a:ext cx="10332317" cy="739775"/>
          </a:xfrm>
        </p:spPr>
        <p:txBody>
          <a:bodyPr>
            <a:normAutofit/>
          </a:bodyPr>
          <a:lstStyle/>
          <a:p>
            <a:r>
              <a:rPr lang="ko-KR" altLang="en-US" sz="3000" b="1" u="sng" dirty="0" smtClean="0"/>
              <a:t>매개변수</a:t>
            </a:r>
            <a:r>
              <a:rPr lang="ko-KR" altLang="en-US" sz="2800" b="1" u="sng" dirty="0" smtClean="0"/>
              <a:t>를 입력 받는 방법   </a:t>
            </a:r>
            <a:endParaRPr lang="ko-KR" altLang="en-US" sz="2800" b="1" u="sng" dirty="0"/>
          </a:p>
        </p:txBody>
      </p:sp>
      <p:sp>
        <p:nvSpPr>
          <p:cNvPr id="8" name="내용 개체 틀 5"/>
          <p:cNvSpPr txBox="1">
            <a:spLocks/>
          </p:cNvSpPr>
          <p:nvPr/>
        </p:nvSpPr>
        <p:spPr>
          <a:xfrm>
            <a:off x="705392" y="1114425"/>
            <a:ext cx="11245307" cy="561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매개변수의 이름은 보통의 변수처럼 문자와 숫자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그리고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_ </a:t>
            </a:r>
            <a:r>
              <a:rPr kumimoji="0" lang="ko-KR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로 만들어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짐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숫자로 매개변수의 이름을 시작할 수는 없음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변수의 역할과 의미가 잘 나타나는 이름을 붙일 것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1946365" y="3007668"/>
            <a:ext cx="8077200" cy="280076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  <a:ex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def</a:t>
            </a: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print_name1( 123abc ) 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   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def</a:t>
            </a: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print_name2( </a:t>
            </a:r>
            <a:r>
              <a:rPr kumimoji="1" lang="en-US" altLang="ko-KR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aaa</a:t>
            </a: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, </a:t>
            </a:r>
            <a:r>
              <a:rPr kumimoji="1" lang="en-US" altLang="ko-KR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bbb</a:t>
            </a: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) 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   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def</a:t>
            </a: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print_name3( </a:t>
            </a:r>
            <a:r>
              <a:rPr kumimoji="1" lang="en-US" altLang="ko-KR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first_name</a:t>
            </a: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, </a:t>
            </a:r>
            <a:r>
              <a:rPr kumimoji="1" lang="en-US" altLang="ko-KR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last_name</a:t>
            </a: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) 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   ...</a:t>
            </a:r>
          </a:p>
        </p:txBody>
      </p:sp>
      <p:sp>
        <p:nvSpPr>
          <p:cNvPr id="10" name="사각형 설명선 9"/>
          <p:cNvSpPr/>
          <p:nvPr/>
        </p:nvSpPr>
        <p:spPr>
          <a:xfrm>
            <a:off x="5984965" y="3034283"/>
            <a:ext cx="3709035" cy="560070"/>
          </a:xfrm>
          <a:prstGeom prst="wedgeRectCallout">
            <a:avLst>
              <a:gd name="adj1" fmla="val -55952"/>
              <a:gd name="adj2" fmla="val 551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사용불가</a:t>
            </a:r>
            <a:r>
              <a:rPr lang="en-US" sz="16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. 123abc</a:t>
            </a:r>
            <a:r>
              <a:rPr lang="ko-KR" altLang="en-US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는 숫자가 앞에 오므로 사용할 수 없는 이름입니다</a:t>
            </a:r>
            <a:r>
              <a:rPr lang="en-US" sz="16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600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사각형 설명선 10"/>
          <p:cNvSpPr/>
          <p:nvPr/>
        </p:nvSpPr>
        <p:spPr>
          <a:xfrm>
            <a:off x="6037217" y="3924299"/>
            <a:ext cx="3769360" cy="658152"/>
          </a:xfrm>
          <a:prstGeom prst="wedgeRectCallout">
            <a:avLst>
              <a:gd name="adj1" fmla="val -54409"/>
              <a:gd name="adj2" fmla="val -3125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600" kern="100" dirty="0" smtClean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안 좋음</a:t>
            </a:r>
            <a:r>
              <a:rPr lang="en-US" sz="1600" kern="100" dirty="0" smtClean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sz="1600" kern="100" dirty="0" err="1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aaa</a:t>
            </a:r>
            <a:r>
              <a:rPr lang="en-US" sz="16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sz="1600" kern="100" dirty="0" err="1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bbb</a:t>
            </a:r>
            <a:r>
              <a:rPr lang="ko-KR" altLang="en-US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를 봐서는 변수의 역할을 유추할 수 없습니다</a:t>
            </a:r>
            <a:r>
              <a:rPr lang="en-US" sz="16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600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사각형 설명선 11"/>
          <p:cNvSpPr/>
          <p:nvPr/>
        </p:nvSpPr>
        <p:spPr>
          <a:xfrm>
            <a:off x="7663320" y="4912397"/>
            <a:ext cx="2854960" cy="656589"/>
          </a:xfrm>
          <a:prstGeom prst="wedgeRectCallout">
            <a:avLst>
              <a:gd name="adj1" fmla="val -53663"/>
              <a:gd name="adj2" fmla="val -560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좋음</a:t>
            </a:r>
            <a:r>
              <a:rPr lang="en-US" sz="16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의미를 분명하게 전달하는 이름입니다</a:t>
            </a:r>
            <a:r>
              <a:rPr lang="en-US" sz="16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600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48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7639" y="221721"/>
            <a:ext cx="10280072" cy="739775"/>
          </a:xfrm>
        </p:spPr>
        <p:txBody>
          <a:bodyPr>
            <a:normAutofit/>
          </a:bodyPr>
          <a:lstStyle/>
          <a:p>
            <a:r>
              <a:rPr lang="ko-KR" altLang="en-US" sz="2600" u="sng" dirty="0" err="1" smtClean="0"/>
              <a:t>지난시간</a:t>
            </a:r>
            <a:r>
              <a:rPr lang="en-US" altLang="ko-KR" sz="2600" u="sng" dirty="0" smtClean="0"/>
              <a:t>:</a:t>
            </a:r>
            <a:r>
              <a:rPr lang="en-US" altLang="ko-KR" sz="2800" b="1" u="sng" dirty="0" smtClean="0"/>
              <a:t>   </a:t>
            </a:r>
            <a:r>
              <a:rPr lang="en-US" altLang="ko-KR" sz="2800" b="1" u="sng" dirty="0"/>
              <a:t>while</a:t>
            </a:r>
            <a:r>
              <a:rPr lang="ko-KR" altLang="en-US" sz="2800" b="1" u="sng" dirty="0"/>
              <a:t> 문 이용한 프로그래밍 </a:t>
            </a:r>
            <a:r>
              <a:rPr lang="ko-KR" altLang="en-US" sz="2800" b="1" u="sng" dirty="0" smtClean="0"/>
              <a:t>실습  </a:t>
            </a:r>
            <a:endParaRPr lang="ko-KR" altLang="en-US" sz="2800" b="1" u="sng" dirty="0"/>
          </a:p>
        </p:txBody>
      </p:sp>
      <p:sp>
        <p:nvSpPr>
          <p:cNvPr id="10" name="내용 개체 틀 5"/>
          <p:cNvSpPr txBox="1">
            <a:spLocks/>
          </p:cNvSpPr>
          <p:nvPr/>
        </p:nvSpPr>
        <p:spPr>
          <a:xfrm>
            <a:off x="757639" y="1096440"/>
            <a:ext cx="11087100" cy="587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년은 보통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365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일 이지만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4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년에 한번씩은 하루가 더 많은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366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일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(2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월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29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일 추가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5422" y="1683732"/>
            <a:ext cx="10152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1961~2020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기간 매 해의 날짜수를 계산해서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 날짜수를 리스트로 저장해 보세요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즉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</a:t>
            </a:r>
            <a:r>
              <a:rPr kumimoji="0" lang="en-US" altLang="ko-K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day_year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[365, 365, 365, 366,………………….. 365, 366] 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609381" y="3148019"/>
            <a:ext cx="5280784" cy="359148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nday_year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 []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year 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 </a:t>
            </a: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1961</a:t>
            </a:r>
            <a:endParaRPr kumimoji="0" lang="en-US" altLang="ko-KR" sz="2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while year 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&lt;= </a:t>
            </a: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2020: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………………………..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……………………….. 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nday_year.append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nday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year += </a:t>
            </a:r>
            <a:r>
              <a:rPr lang="en-US" altLang="ko-KR" sz="2200" b="1" dirty="0" smtClean="0">
                <a:solidFill>
                  <a:srgbClr val="0070C0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endParaRPr kumimoji="0" lang="en-US" altLang="ko-KR" sz="2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599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5393" y="221721"/>
            <a:ext cx="10332317" cy="739775"/>
          </a:xfrm>
        </p:spPr>
        <p:txBody>
          <a:bodyPr>
            <a:normAutofit/>
          </a:bodyPr>
          <a:lstStyle/>
          <a:p>
            <a:r>
              <a:rPr lang="ko-KR" altLang="en-US" sz="3000" b="1" u="sng" dirty="0" smtClean="0"/>
              <a:t>매개변수</a:t>
            </a:r>
            <a:r>
              <a:rPr lang="ko-KR" altLang="en-US" sz="2800" b="1" u="sng" dirty="0" smtClean="0"/>
              <a:t>를 입력 받는 몇 가지 방법   </a:t>
            </a:r>
            <a:endParaRPr lang="ko-KR" altLang="en-US" sz="2800" b="1" u="sng" dirty="0"/>
          </a:p>
        </p:txBody>
      </p:sp>
      <p:sp>
        <p:nvSpPr>
          <p:cNvPr id="13" name="내용 개체 틀 5"/>
          <p:cNvSpPr txBox="1">
            <a:spLocks/>
          </p:cNvSpPr>
          <p:nvPr/>
        </p:nvSpPr>
        <p:spPr>
          <a:xfrm>
            <a:off x="796834" y="1319349"/>
            <a:ext cx="11153866" cy="54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입력받은 매개변수에 따라 문자열을 반복출력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5" name="직사각형 2"/>
          <p:cNvSpPr>
            <a:spLocks noChangeArrowheads="1"/>
          </p:cNvSpPr>
          <p:nvPr/>
        </p:nvSpPr>
        <p:spPr bwMode="auto">
          <a:xfrm>
            <a:off x="1593668" y="2222106"/>
            <a:ext cx="8077200" cy="255454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print_string</a:t>
            </a:r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(text, count):</a:t>
            </a:r>
          </a:p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for </a:t>
            </a:r>
            <a:r>
              <a:rPr lang="en-US" altLang="ko-KR" dirty="0" err="1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in range(count):</a:t>
            </a:r>
          </a:p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     print(text)</a:t>
            </a:r>
          </a:p>
          <a:p>
            <a:pPr algn="just"/>
            <a:endParaRPr lang="en-US" altLang="ko-KR" dirty="0">
              <a:solidFill>
                <a:prstClr val="white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print_string</a:t>
            </a:r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('</a:t>
            </a:r>
            <a:r>
              <a:rPr lang="ko-KR" altLang="en-US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안녕하세요</a:t>
            </a:r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', 3)</a:t>
            </a:r>
          </a:p>
          <a:p>
            <a:pPr algn="just"/>
            <a:r>
              <a:rPr lang="ko-KR" altLang="en-US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안녕하세요</a:t>
            </a:r>
          </a:p>
          <a:p>
            <a:pPr algn="just"/>
            <a:r>
              <a:rPr lang="ko-KR" altLang="en-US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안녕하세요</a:t>
            </a:r>
          </a:p>
          <a:p>
            <a:pPr algn="just"/>
            <a:r>
              <a:rPr lang="ko-KR" altLang="en-US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안녕하세요</a:t>
            </a:r>
          </a:p>
        </p:txBody>
      </p:sp>
    </p:spTree>
    <p:extLst>
      <p:ext uri="{BB962C8B-B14F-4D97-AF65-F5344CB8AC3E}">
        <p14:creationId xmlns:p14="http://schemas.microsoft.com/office/powerpoint/2010/main" val="3125615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5393" y="221721"/>
            <a:ext cx="10332317" cy="739775"/>
          </a:xfrm>
        </p:spPr>
        <p:txBody>
          <a:bodyPr>
            <a:normAutofit/>
          </a:bodyPr>
          <a:lstStyle/>
          <a:p>
            <a:r>
              <a:rPr lang="ko-KR" altLang="en-US" sz="3000" b="1" u="sng" dirty="0" smtClean="0"/>
              <a:t>예제</a:t>
            </a:r>
            <a:r>
              <a:rPr lang="en-US" altLang="ko-KR" sz="3000" b="1" u="sng" dirty="0" smtClean="0"/>
              <a:t>:    </a:t>
            </a:r>
            <a:r>
              <a:rPr lang="ko-KR" altLang="en-US" sz="3000" u="sng" dirty="0" smtClean="0"/>
              <a:t>덧셈 함수 만들기 </a:t>
            </a:r>
            <a:endParaRPr lang="ko-KR" altLang="en-US" sz="2800" u="sng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092200" y="1254034"/>
            <a:ext cx="10858499" cy="5480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&gt;&gt;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def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mySum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(num1, </a:t>
            </a:r>
            <a:r>
              <a:rPr lang="en-US" altLang="ko-KR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num2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&gt;&gt;   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sum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= </a:t>
            </a:r>
            <a:r>
              <a:rPr lang="en-US" altLang="ko-KR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num1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+num2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&gt;&gt;    return</a:t>
            </a:r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sum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&gt;&gt; </a:t>
            </a: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mySum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(20, </a:t>
            </a:r>
            <a:r>
              <a:rPr lang="en-US" altLang="ko-KR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444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2960" y="221721"/>
            <a:ext cx="10214750" cy="739775"/>
          </a:xfrm>
        </p:spPr>
        <p:txBody>
          <a:bodyPr>
            <a:normAutofit/>
          </a:bodyPr>
          <a:lstStyle/>
          <a:p>
            <a:r>
              <a:rPr lang="ko-KR" altLang="en-US" sz="3000" b="1" u="sng" dirty="0" smtClean="0"/>
              <a:t>예제</a:t>
            </a:r>
            <a:r>
              <a:rPr lang="en-US" altLang="ko-KR" sz="3000" b="1" u="sng" dirty="0" smtClean="0"/>
              <a:t>:    </a:t>
            </a:r>
            <a:r>
              <a:rPr lang="ko-KR" altLang="en-US" sz="3000" u="sng" dirty="0" smtClean="0"/>
              <a:t>두 개 이상의 </a:t>
            </a:r>
            <a:r>
              <a:rPr lang="en-US" altLang="ko-KR" sz="3000" u="sng" dirty="0" smtClean="0"/>
              <a:t>return </a:t>
            </a:r>
            <a:endParaRPr lang="ko-KR" altLang="en-US" sz="2800" u="sng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822960" y="1476103"/>
            <a:ext cx="10214750" cy="5258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절대값 계산하는 함수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abs()</a:t>
            </a: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5" name="직사각형 2"/>
          <p:cNvSpPr>
            <a:spLocks noChangeArrowheads="1"/>
          </p:cNvSpPr>
          <p:nvPr/>
        </p:nvSpPr>
        <p:spPr bwMode="auto">
          <a:xfrm>
            <a:off x="1891735" y="2306385"/>
            <a:ext cx="8077200" cy="378565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my_abs</a:t>
            </a:r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):</a:t>
            </a:r>
          </a:p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if </a:t>
            </a:r>
            <a:r>
              <a:rPr lang="en-US" altLang="ko-KR" dirty="0" err="1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&lt; 0:</a:t>
            </a:r>
          </a:p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 return </a:t>
            </a:r>
            <a:r>
              <a:rPr lang="en-US" altLang="ko-KR" dirty="0" err="1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* -1</a:t>
            </a:r>
          </a:p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else:</a:t>
            </a:r>
          </a:p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 return </a:t>
            </a:r>
            <a:r>
              <a:rPr lang="en-US" altLang="ko-KR" dirty="0" err="1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endParaRPr lang="en-US" altLang="ko-KR" dirty="0">
              <a:solidFill>
                <a:prstClr val="white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/>
            <a:endParaRPr lang="en-US" altLang="ko-KR" dirty="0">
              <a:solidFill>
                <a:prstClr val="white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result = </a:t>
            </a:r>
            <a:r>
              <a:rPr lang="en-US" altLang="ko-KR" dirty="0" err="1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my_abs</a:t>
            </a:r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(-1)</a:t>
            </a:r>
          </a:p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result</a:t>
            </a:r>
          </a:p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</a:t>
            </a:r>
          </a:p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result = </a:t>
            </a:r>
            <a:r>
              <a:rPr lang="en-US" altLang="ko-KR" dirty="0" err="1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my_abs</a:t>
            </a:r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(1)</a:t>
            </a:r>
          </a:p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result</a:t>
            </a:r>
          </a:p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56386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193" y="221721"/>
            <a:ext cx="9899107" cy="739775"/>
          </a:xfrm>
        </p:spPr>
        <p:txBody>
          <a:bodyPr>
            <a:normAutofit/>
          </a:bodyPr>
          <a:lstStyle/>
          <a:p>
            <a:r>
              <a:rPr lang="ko-KR" altLang="en-US" sz="3000" b="1" u="sng" dirty="0" smtClean="0"/>
              <a:t>프로그래밍</a:t>
            </a:r>
            <a:r>
              <a:rPr lang="en-US" altLang="ko-KR" sz="3000" b="1" u="sng" dirty="0" smtClean="0"/>
              <a:t> </a:t>
            </a:r>
            <a:r>
              <a:rPr lang="ko-KR" altLang="en-US" sz="3000" b="1" u="sng" dirty="0" smtClean="0"/>
              <a:t>실습 숙제</a:t>
            </a:r>
            <a:endParaRPr lang="ko-KR" altLang="en-US" sz="2800" u="sng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927462" y="1165225"/>
            <a:ext cx="11023237" cy="561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두 숫자를 입력 받아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각각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num1, num2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라는 변수에 저장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int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(input())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다음과 같은 함수 작성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두 숫자의 합을 반환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(return)</a:t>
            </a: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하는 </a:t>
            </a:r>
            <a:r>
              <a:rPr kumimoji="0" lang="en-US" altLang="ko-K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mySum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mySum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(num1, num2)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두 숫자의 차를 반환하는 </a:t>
            </a:r>
            <a:r>
              <a:rPr kumimoji="0" lang="en-US" altLang="ko-K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myMin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두 숫자의 곱을 반환하는 </a:t>
            </a:r>
            <a:r>
              <a:rPr kumimoji="0" lang="en-US" altLang="ko-K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myMul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두 숫자의 나눗셈 결과를 반환하는 </a:t>
            </a:r>
            <a:r>
              <a:rPr kumimoji="0" lang="en-US" altLang="ko-K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MyDiv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네 함수의 결과 값을 출력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단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결과값을 함수에서는 출력하지 않음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60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5"/>
          <p:cNvSpPr txBox="1">
            <a:spLocks/>
          </p:cNvSpPr>
          <p:nvPr/>
        </p:nvSpPr>
        <p:spPr>
          <a:xfrm>
            <a:off x="743784" y="403713"/>
            <a:ext cx="11087100" cy="587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년은 보통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365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일 이지만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4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년에 한번씩은 하루가 더 많은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366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일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(2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월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29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일 추가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2404" y="1034221"/>
            <a:ext cx="10152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1961~2020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기간 매 해의 날짜수를 계산해서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 날짜수를 리스트로 저장해 보세요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즉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</a:t>
            </a:r>
            <a:r>
              <a:rPr kumimoji="0" lang="en-US" altLang="ko-K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day_year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[365, 365, 365, 366,………………….. 365, 366] 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120017" y="2582292"/>
            <a:ext cx="3881474" cy="359148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nday_year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 []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year 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 </a:t>
            </a: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1961</a:t>
            </a:r>
            <a:endParaRPr kumimoji="0" lang="en-US" altLang="ko-KR" sz="2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while year 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&lt;= </a:t>
            </a: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2020: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………………………..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………………………..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………………………..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nday_year.append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nday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</a:t>
            </a:r>
            <a:r>
              <a:rPr lang="en-US" altLang="ko-KR" sz="2200" b="1" dirty="0" smtClean="0">
                <a:solidFill>
                  <a:srgbClr val="0070C0"/>
                </a:solidFill>
                <a:latin typeface="맑은 고딕" panose="020F0502020204030204"/>
                <a:ea typeface="맑은 고딕" panose="020B0503020000020004" pitchFamily="50" charset="-127"/>
              </a:rPr>
              <a:t>year</a:t>
            </a: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 </a:t>
            </a:r>
            <a:r>
              <a:rPr lang="en-US" altLang="ko-KR" sz="2200" b="1" smtClean="0">
                <a:solidFill>
                  <a:srgbClr val="0070C0"/>
                </a:solidFill>
                <a:latin typeface="맑은 고딕" panose="020F0502020204030204"/>
                <a:ea typeface="맑은 고딕" panose="020B0503020000020004" pitchFamily="50" charset="-127"/>
              </a:rPr>
              <a:t>year</a:t>
            </a:r>
            <a:r>
              <a:rPr kumimoji="0" lang="en-US" altLang="ko-KR" sz="22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 </a:t>
            </a: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en-US" altLang="ko-KR" sz="2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989985" y="4114798"/>
            <a:ext cx="2466233" cy="52647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70913" y="3851562"/>
            <a:ext cx="471054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힌트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4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나눠서 떨어지는 해는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월이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29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일이며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일년은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366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if </a:t>
            </a:r>
            <a:r>
              <a:rPr lang="en-US" altLang="ko-KR" sz="2200" b="1" noProof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year</a:t>
            </a: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%4 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== 0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0436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6429" y="221721"/>
            <a:ext cx="9421585" cy="739775"/>
          </a:xfrm>
        </p:spPr>
        <p:txBody>
          <a:bodyPr>
            <a:normAutofit/>
          </a:bodyPr>
          <a:lstStyle/>
          <a:p>
            <a:r>
              <a:rPr lang="ko-KR" altLang="en-US" sz="2800" u="sng" dirty="0"/>
              <a:t>지난 시간</a:t>
            </a:r>
            <a:r>
              <a:rPr lang="en-US" altLang="ko-KR" sz="2800" u="sng" dirty="0" smtClean="0"/>
              <a:t>:</a:t>
            </a:r>
            <a:r>
              <a:rPr lang="en-US" altLang="ko-KR" sz="2800" b="1" u="sng" dirty="0" smtClean="0"/>
              <a:t>  </a:t>
            </a:r>
            <a:r>
              <a:rPr lang="ko-KR" altLang="en-US" sz="2800" b="1" u="sng" dirty="0" smtClean="0"/>
              <a:t> </a:t>
            </a:r>
            <a:r>
              <a:rPr lang="en-US" altLang="ko-KR" sz="2800" b="1" u="sng" dirty="0" smtClean="0"/>
              <a:t>for</a:t>
            </a:r>
            <a:r>
              <a:rPr lang="ko-KR" altLang="en-US" sz="2800" b="1" u="sng" dirty="0" smtClean="0"/>
              <a:t> 문  </a:t>
            </a:r>
            <a:endParaRPr lang="ko-KR" altLang="en-US" sz="2800" b="1" u="sng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40080" y="1114425"/>
            <a:ext cx="10554789" cy="561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for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문은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while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문과는 다르게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조건을 평가하는 대신 </a:t>
            </a:r>
            <a:r>
              <a:rPr kumimoji="0" lang="ko-KR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순서열을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순회하다가 순서열의 끝에 도달하면 반복을 종료함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1005840" y="2543249"/>
            <a:ext cx="8077200" cy="70788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  <a:ex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for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</a:t>
            </a:r>
            <a:r>
              <a:rPr kumimoji="1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반복변수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in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</a:t>
            </a:r>
            <a:r>
              <a:rPr kumimoji="1" lang="ko-KR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순서열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:</a:t>
            </a:r>
            <a:endParaRPr kumimoji="1" lang="ko-KR" altLang="ko-KR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    </a:t>
            </a:r>
            <a:r>
              <a:rPr kumimoji="1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코드블록</a:t>
            </a:r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1153886" y="4461740"/>
            <a:ext cx="8382000" cy="707886"/>
          </a:xfrm>
          <a:prstGeom prst="rect">
            <a:avLst/>
          </a:prstGeom>
          <a:solidFill>
            <a:sysClr val="windowText" lastClr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for </a:t>
            </a:r>
            <a:r>
              <a:rPr kumimoji="1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in [1, 2, 3] 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</a:t>
            </a:r>
            <a:r>
              <a:rPr kumimoji="1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 </a:t>
            </a:r>
          </a:p>
        </p:txBody>
      </p:sp>
      <p:cxnSp>
        <p:nvCxnSpPr>
          <p:cNvPr id="11" name="꺾인 연결선 10"/>
          <p:cNvCxnSpPr/>
          <p:nvPr/>
        </p:nvCxnSpPr>
        <p:spPr>
          <a:xfrm rot="16200000" flipH="1" flipV="1">
            <a:off x="2553476" y="3731936"/>
            <a:ext cx="20220" cy="1524000"/>
          </a:xfrm>
          <a:prstGeom prst="bentConnector3">
            <a:avLst>
              <a:gd name="adj1" fmla="val -1130564"/>
            </a:avLst>
          </a:prstGeom>
          <a:noFill/>
          <a:ln w="6350" cap="flat" cmpd="sng" algn="ctr">
            <a:solidFill>
              <a:srgbClr val="FFFF00"/>
            </a:solidFill>
            <a:prstDash val="solid"/>
            <a:miter lim="800000"/>
            <a:tailEnd type="triangle"/>
          </a:ln>
          <a:effectLst>
            <a:glow rad="63500">
              <a:srgbClr val="ED7D31">
                <a:satMod val="175000"/>
                <a:alpha val="40000"/>
              </a:srgbClr>
            </a:glow>
          </a:effectLst>
        </p:spPr>
      </p:cxnSp>
      <p:cxnSp>
        <p:nvCxnSpPr>
          <p:cNvPr id="12" name="꺾인 연결선 11"/>
          <p:cNvCxnSpPr/>
          <p:nvPr/>
        </p:nvCxnSpPr>
        <p:spPr>
          <a:xfrm rot="16200000" flipH="1" flipV="1">
            <a:off x="2362976" y="3922436"/>
            <a:ext cx="20220" cy="1143000"/>
          </a:xfrm>
          <a:prstGeom prst="bentConnector3">
            <a:avLst>
              <a:gd name="adj1" fmla="val -1130564"/>
            </a:avLst>
          </a:prstGeom>
          <a:noFill/>
          <a:ln w="6350" cap="flat" cmpd="sng" algn="ctr">
            <a:solidFill>
              <a:srgbClr val="FFFF00"/>
            </a:solidFill>
            <a:prstDash val="solid"/>
            <a:miter lim="800000"/>
            <a:tailEnd type="triangle"/>
          </a:ln>
          <a:effectLst>
            <a:glow rad="63500">
              <a:srgbClr val="ED7D31">
                <a:satMod val="175000"/>
                <a:alpha val="40000"/>
              </a:srgbClr>
            </a:glow>
          </a:effectLst>
        </p:spPr>
      </p:cxnSp>
    </p:spTree>
    <p:extLst>
      <p:ext uri="{BB962C8B-B14F-4D97-AF65-F5344CB8AC3E}">
        <p14:creationId xmlns:p14="http://schemas.microsoft.com/office/powerpoint/2010/main" val="247677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111" y="221721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2800" u="sng" dirty="0"/>
              <a:t>지난 시간</a:t>
            </a:r>
            <a:r>
              <a:rPr lang="en-US" altLang="ko-KR" sz="2800" u="sng" dirty="0"/>
              <a:t>:</a:t>
            </a:r>
            <a:r>
              <a:rPr lang="en-US" altLang="ko-KR" sz="2800" b="1" u="sng" dirty="0" smtClean="0"/>
              <a:t>  for</a:t>
            </a:r>
            <a:r>
              <a:rPr lang="ko-KR" altLang="en-US" sz="2800" b="1" u="sng" dirty="0" smtClean="0"/>
              <a:t> 문과</a:t>
            </a:r>
            <a:r>
              <a:rPr lang="en-US" altLang="ko-KR" sz="2800" b="1" u="sng" dirty="0" smtClean="0"/>
              <a:t> </a:t>
            </a:r>
            <a:r>
              <a:rPr lang="ko-KR" altLang="en-US" sz="2800" b="1" u="sng" dirty="0" smtClean="0"/>
              <a:t>함께 자주 사용하는 </a:t>
            </a:r>
            <a:r>
              <a:rPr lang="en-US" altLang="ko-KR" sz="2800" b="1" u="sng" dirty="0" smtClean="0"/>
              <a:t>range </a:t>
            </a:r>
            <a:r>
              <a:rPr lang="ko-KR" altLang="en-US" sz="2800" b="1" u="sng" dirty="0" smtClean="0"/>
              <a:t>함수  </a:t>
            </a:r>
            <a:endParaRPr lang="ko-KR" altLang="en-US" sz="2800" b="1" u="sng" dirty="0"/>
          </a:p>
        </p:txBody>
      </p:sp>
      <p:sp>
        <p:nvSpPr>
          <p:cNvPr id="3" name="직사각형 2"/>
          <p:cNvSpPr/>
          <p:nvPr/>
        </p:nvSpPr>
        <p:spPr>
          <a:xfrm>
            <a:off x="522111" y="1156791"/>
            <a:ext cx="10093870" cy="724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문은 숫자 리스트를 자동으로 만들어 주는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range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함수와 함께 사용하는 경우가 많다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다음은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range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함수의 간단한 사용법이다</a:t>
            </a:r>
          </a:p>
        </p:txBody>
      </p:sp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71" y="2107023"/>
            <a:ext cx="10514146" cy="86602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28471" y="3198919"/>
            <a:ext cx="10657837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range(10)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미만의 숫자를 포함하는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range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객체를 만들어 준다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시작 숫자와 끝 숫자를 지정하려면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range(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11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형태를 사용하는데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이때 끝 숫자는 포함되지 않는다</a:t>
            </a:r>
          </a:p>
        </p:txBody>
      </p:sp>
    </p:spTree>
    <p:extLst>
      <p:ext uri="{BB962C8B-B14F-4D97-AF65-F5344CB8AC3E}">
        <p14:creationId xmlns:p14="http://schemas.microsoft.com/office/powerpoint/2010/main" val="811800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111" y="221721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2800" u="sng" dirty="0"/>
              <a:t>지난 시간</a:t>
            </a:r>
            <a:r>
              <a:rPr lang="en-US" altLang="ko-KR" sz="2800" u="sng" dirty="0" smtClean="0"/>
              <a:t>:  </a:t>
            </a:r>
            <a:r>
              <a:rPr lang="en-US" altLang="ko-KR" sz="2800" b="1" u="sng" dirty="0" smtClean="0"/>
              <a:t> for</a:t>
            </a:r>
            <a:r>
              <a:rPr lang="ko-KR" altLang="en-US" sz="2800" b="1" u="sng" dirty="0" smtClean="0"/>
              <a:t> 문과</a:t>
            </a:r>
            <a:r>
              <a:rPr lang="en-US" altLang="ko-KR" sz="2800" b="1" u="sng" dirty="0" smtClean="0"/>
              <a:t> </a:t>
            </a:r>
            <a:r>
              <a:rPr lang="ko-KR" altLang="en-US" sz="2800" b="1" u="sng" dirty="0" smtClean="0"/>
              <a:t>함께 자주 사용하는 </a:t>
            </a:r>
            <a:r>
              <a:rPr lang="en-US" altLang="ko-KR" sz="2800" b="1" u="sng" dirty="0" smtClean="0"/>
              <a:t>range </a:t>
            </a:r>
            <a:r>
              <a:rPr lang="ko-KR" altLang="en-US" sz="2800" b="1" u="sng" dirty="0" smtClean="0"/>
              <a:t>함수  </a:t>
            </a:r>
            <a:endParaRPr lang="ko-KR" altLang="en-US" sz="2800" b="1" u="sng" dirty="0"/>
          </a:p>
        </p:txBody>
      </p:sp>
      <p:sp>
        <p:nvSpPr>
          <p:cNvPr id="3" name="직사각형 2"/>
          <p:cNvSpPr/>
          <p:nvPr/>
        </p:nvSpPr>
        <p:spPr>
          <a:xfrm>
            <a:off x="522111" y="1156791"/>
            <a:ext cx="10093870" cy="724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문은 숫자 리스트를 자동으로 만들어 주는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range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함수와 함께 사용하는 경우가 많다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다음은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range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함수의 간단한 사용법이다</a:t>
            </a:r>
          </a:p>
        </p:txBody>
      </p:sp>
      <p:pic>
        <p:nvPicPr>
          <p:cNvPr id="6" name="그림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61" y="2076451"/>
            <a:ext cx="10538007" cy="161521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6861" y="4119379"/>
            <a:ext cx="10380850" cy="1389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range(1, 11)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숫자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(1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미만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숫자를 데이터로 갖는 객체이다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따라서 위 예에서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변수에 리스트의 숫자가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까지 하나씩 차례로 대입되면서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add = add +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문장을 반복적으로 수행하고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add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최종적으로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55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된다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여담이지만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합을 구할 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문보다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함수를 사용하면 쉽게 구할 수 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14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3143" y="152499"/>
            <a:ext cx="10989127" cy="947173"/>
          </a:xfrm>
        </p:spPr>
        <p:txBody>
          <a:bodyPr>
            <a:normAutofit/>
          </a:bodyPr>
          <a:lstStyle/>
          <a:p>
            <a:r>
              <a:rPr lang="ko-KR" altLang="en-US" sz="2600" u="sng" dirty="0" err="1" smtClean="0"/>
              <a:t>지난시간</a:t>
            </a:r>
            <a:r>
              <a:rPr lang="ko-KR" altLang="en-US" sz="2600" u="sng" dirty="0" smtClean="0"/>
              <a:t> 연습문제</a:t>
            </a:r>
            <a:r>
              <a:rPr lang="en-US" altLang="ko-KR" sz="2600" u="sng" dirty="0" smtClean="0"/>
              <a:t>:</a:t>
            </a:r>
            <a:r>
              <a:rPr lang="en-US" altLang="ko-KR" sz="3000" b="1" u="sng" dirty="0" smtClean="0"/>
              <a:t> For </a:t>
            </a:r>
            <a:r>
              <a:rPr lang="ko-KR" altLang="en-US" sz="3000" b="1" u="sng" dirty="0" smtClean="0"/>
              <a:t>루프를 이용</a:t>
            </a:r>
            <a:r>
              <a:rPr lang="ko-KR" altLang="en-US" sz="3000" u="sng" dirty="0" smtClean="0"/>
              <a:t>해서 여러 데이터 불러오기 </a:t>
            </a:r>
            <a:endParaRPr lang="ko-KR" altLang="en-US" sz="3000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1291046" y="1222580"/>
            <a:ext cx="7868375" cy="710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Monthly data of surface latent heat flux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15794" y="2056211"/>
            <a:ext cx="3309439" cy="452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LHF.197901.nc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LHF.197902.nc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LHF.197903.nc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LHF.197904.nc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……………………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…………………..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LHF.201908.nc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LHF.201909.nc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LHF.201910.nc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LHF.201911.nc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LHF.201912.nc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25588" y="2291477"/>
            <a:ext cx="577378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1979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 부터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월까지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41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년치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monthly data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496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개가 있다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496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개의 파일의 이름을 일일이 손으로 타이핑 해서 불러오는 건 너무 시간이 오래 걸림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루프와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‘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문자열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’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이용해서 해결할 수 있음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687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374" y="194670"/>
            <a:ext cx="11145078" cy="739775"/>
          </a:xfrm>
        </p:spPr>
        <p:txBody>
          <a:bodyPr>
            <a:normAutofit fontScale="90000"/>
          </a:bodyPr>
          <a:lstStyle/>
          <a:p>
            <a:r>
              <a:rPr lang="ko-KR" altLang="en-US" sz="2800" u="sng" dirty="0" err="1"/>
              <a:t>지난시간</a:t>
            </a:r>
            <a:r>
              <a:rPr lang="ko-KR" altLang="en-US" sz="2800" u="sng" dirty="0"/>
              <a:t> 연습문제</a:t>
            </a:r>
            <a:r>
              <a:rPr lang="en-US" altLang="ko-KR" sz="2800" u="sng" dirty="0"/>
              <a:t>:</a:t>
            </a:r>
            <a:r>
              <a:rPr lang="en-US" altLang="ko-KR" sz="3200" b="1" u="sng" dirty="0"/>
              <a:t> For </a:t>
            </a:r>
            <a:r>
              <a:rPr lang="ko-KR" altLang="en-US" sz="3200" b="1" u="sng" dirty="0"/>
              <a:t>루프를 이용</a:t>
            </a:r>
            <a:r>
              <a:rPr lang="ko-KR" altLang="en-US" sz="3200" u="sng" dirty="0"/>
              <a:t>해서 여러 데이터 불러오기 </a:t>
            </a:r>
            <a:endParaRPr lang="ko-KR" altLang="en-US" sz="3000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552450" y="1606195"/>
            <a:ext cx="11087100" cy="492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8706" y="1404953"/>
            <a:ext cx="2360448" cy="5122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LHF.197901.nc</a:t>
            </a:r>
          </a:p>
          <a:p>
            <a:pPr marL="0" marR="0" lvl="0" indent="0" algn="l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LHF.197902.nc</a:t>
            </a:r>
          </a:p>
          <a:p>
            <a:pPr marL="0" marR="0" lvl="0" indent="0" algn="l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LHF.197903.nc</a:t>
            </a:r>
          </a:p>
          <a:p>
            <a:pPr marL="0" marR="0" lvl="0" indent="0" algn="l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LHF.197904.nc</a:t>
            </a:r>
          </a:p>
          <a:p>
            <a:pPr marL="0" marR="0" lvl="0" indent="0" algn="l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……………………</a:t>
            </a:r>
          </a:p>
          <a:p>
            <a:pPr marL="0" marR="0" lvl="0" indent="0" algn="l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…………………..</a:t>
            </a:r>
          </a:p>
          <a:p>
            <a:pPr marL="0" marR="0" lvl="0" indent="0" algn="l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LHF.201908.nc</a:t>
            </a:r>
          </a:p>
          <a:p>
            <a:pPr marL="0" marR="0" lvl="0" indent="0" algn="l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LHF.201909.nc</a:t>
            </a:r>
          </a:p>
          <a:p>
            <a:pPr marL="0" marR="0" lvl="0" indent="0" algn="l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LHF.201910.nc</a:t>
            </a:r>
          </a:p>
          <a:p>
            <a:pPr marL="0" marR="0" lvl="0" indent="0" algn="l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LHF.201911.nc</a:t>
            </a:r>
          </a:p>
          <a:p>
            <a:pPr marL="0" marR="0" lvl="0" indent="0" algn="l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LHF.201912.nc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99640" y="2462507"/>
            <a:ext cx="80614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for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year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range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(?, ?):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for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month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range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(?, ?):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	filename =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문자열 더하기 테크닉 사용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	print(filename)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732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374" y="194670"/>
            <a:ext cx="11145078" cy="739775"/>
          </a:xfrm>
        </p:spPr>
        <p:txBody>
          <a:bodyPr>
            <a:normAutofit fontScale="90000"/>
          </a:bodyPr>
          <a:lstStyle/>
          <a:p>
            <a:r>
              <a:rPr lang="ko-KR" altLang="en-US" sz="2800" u="sng" dirty="0" err="1"/>
              <a:t>지난시간</a:t>
            </a:r>
            <a:r>
              <a:rPr lang="ko-KR" altLang="en-US" sz="2800" u="sng" dirty="0"/>
              <a:t> 연습문제</a:t>
            </a:r>
            <a:r>
              <a:rPr lang="en-US" altLang="ko-KR" sz="2800" u="sng" dirty="0"/>
              <a:t>:</a:t>
            </a:r>
            <a:r>
              <a:rPr lang="en-US" altLang="ko-KR" sz="3200" b="1" u="sng" dirty="0"/>
              <a:t> For </a:t>
            </a:r>
            <a:r>
              <a:rPr lang="ko-KR" altLang="en-US" sz="3200" b="1" u="sng" dirty="0"/>
              <a:t>루프를 이용</a:t>
            </a:r>
            <a:r>
              <a:rPr lang="ko-KR" altLang="en-US" sz="3200" u="sng" dirty="0"/>
              <a:t>해서 여러 데이터 불러오기 </a:t>
            </a:r>
            <a:endParaRPr lang="ko-KR" altLang="en-US" sz="3000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552450" y="1606195"/>
            <a:ext cx="11087100" cy="492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8706" y="1404953"/>
            <a:ext cx="2360448" cy="5122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LHF.197901.nc</a:t>
            </a:r>
          </a:p>
          <a:p>
            <a:pPr marL="0" marR="0" lvl="0" indent="0" algn="l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LHF.197902.nc</a:t>
            </a:r>
          </a:p>
          <a:p>
            <a:pPr marL="0" marR="0" lvl="0" indent="0" algn="l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LHF.197903.nc</a:t>
            </a:r>
          </a:p>
          <a:p>
            <a:pPr marL="0" marR="0" lvl="0" indent="0" algn="l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LHF.197904.nc</a:t>
            </a:r>
          </a:p>
          <a:p>
            <a:pPr marL="0" marR="0" lvl="0" indent="0" algn="l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……………………</a:t>
            </a:r>
          </a:p>
          <a:p>
            <a:pPr marL="0" marR="0" lvl="0" indent="0" algn="l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…………………..</a:t>
            </a:r>
          </a:p>
          <a:p>
            <a:pPr marL="0" marR="0" lvl="0" indent="0" algn="l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LHF.201908.nc</a:t>
            </a:r>
          </a:p>
          <a:p>
            <a:pPr marL="0" marR="0" lvl="0" indent="0" algn="l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LHF.201909.nc</a:t>
            </a:r>
          </a:p>
          <a:p>
            <a:pPr marL="0" marR="0" lvl="0" indent="0" algn="l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LHF.201910.nc</a:t>
            </a:r>
          </a:p>
          <a:p>
            <a:pPr marL="0" marR="0" lvl="0" indent="0" algn="l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LHF.201911.nc</a:t>
            </a:r>
          </a:p>
          <a:p>
            <a:pPr marL="0" marR="0" lvl="0" indent="0" algn="l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LHF.201912.nc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99640" y="2462507"/>
            <a:ext cx="80614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for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year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range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(1979, </a:t>
            </a:r>
            <a:r>
              <a:rPr lang="en-US" altLang="ko-KR" sz="2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):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for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month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range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(1, </a:t>
            </a:r>
            <a:r>
              <a:rPr lang="en-US" altLang="ko-KR" sz="2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):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	filename =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‘</a:t>
            </a:r>
            <a:r>
              <a:rPr lang="en-US" altLang="ko-KR" sz="2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LHF,’+</a:t>
            </a:r>
            <a:r>
              <a:rPr lang="en-US" altLang="ko-KR" sz="24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</a:t>
            </a:r>
            <a:r>
              <a:rPr lang="en-US" altLang="ko-KR" sz="2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(year)+</a:t>
            </a:r>
            <a:r>
              <a:rPr lang="en-US" altLang="ko-KR" sz="24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</a:t>
            </a:r>
            <a:r>
              <a:rPr lang="en-US" altLang="ko-KR" sz="2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(month)+’.</a:t>
            </a:r>
            <a:r>
              <a:rPr lang="en-US" altLang="ko-KR" sz="24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nc</a:t>
            </a:r>
            <a:r>
              <a:rPr lang="en-US" altLang="ko-KR" sz="2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	print(filename)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978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3659</TotalTime>
  <Words>1162</Words>
  <Application>Microsoft Office PowerPoint</Application>
  <PresentationFormat>와이드스크린</PresentationFormat>
  <Paragraphs>255</Paragraphs>
  <Slides>23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돋움</vt:lpstr>
      <vt:lpstr>돋움체</vt:lpstr>
      <vt:lpstr>맑은 고딕</vt:lpstr>
      <vt:lpstr>Arial</vt:lpstr>
      <vt:lpstr>Courier New</vt:lpstr>
      <vt:lpstr>Times New Roman</vt:lpstr>
      <vt:lpstr>Office 테마</vt:lpstr>
      <vt:lpstr>Visio</vt:lpstr>
      <vt:lpstr>함수와 모듈, NetCDF 설치 9월 21일 (월요일) ~ 9월 23일 (수요일)</vt:lpstr>
      <vt:lpstr>지난시간:   while 문 이용한 프로그래밍 실습  </vt:lpstr>
      <vt:lpstr>PowerPoint 프레젠테이션</vt:lpstr>
      <vt:lpstr>지난 시간:   for 문  </vt:lpstr>
      <vt:lpstr>지난 시간:  for 문과 함께 자주 사용하는 range 함수  </vt:lpstr>
      <vt:lpstr>지난 시간:   for 문과 함께 자주 사용하는 range 함수  </vt:lpstr>
      <vt:lpstr>지난시간 연습문제: For 루프를 이용해서 여러 데이터 불러오기 </vt:lpstr>
      <vt:lpstr>지난시간 연습문제: For 루프를 이용해서 여러 데이터 불러오기 </vt:lpstr>
      <vt:lpstr>지난시간 연습문제: For 루프를 이용해서 여러 데이터 불러오기 </vt:lpstr>
      <vt:lpstr>    강의 계획서</vt:lpstr>
      <vt:lpstr>교재:   점프 투 파이썬 </vt:lpstr>
      <vt:lpstr> 함수 정의 (definition)  </vt:lpstr>
      <vt:lpstr>예제:  ‘안녕’ 이라고 출력하는 함수 함들기 </vt:lpstr>
      <vt:lpstr> 호출과 반환 (call &amp; return)  </vt:lpstr>
      <vt:lpstr> 함수 정의하기  </vt:lpstr>
      <vt:lpstr> 함수와 입력 (매개변수)  </vt:lpstr>
      <vt:lpstr>매개변수를 입력 받는 몇 가지 방법   </vt:lpstr>
      <vt:lpstr>매개변수를 입력 받는 방법   </vt:lpstr>
      <vt:lpstr>매개변수를 입력 받는 방법   </vt:lpstr>
      <vt:lpstr>매개변수를 입력 받는 몇 가지 방법   </vt:lpstr>
      <vt:lpstr>예제:    덧셈 함수 만들기 </vt:lpstr>
      <vt:lpstr>예제:    두 개 이상의 return </vt:lpstr>
      <vt:lpstr>프로그래밍 실습 숙제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기초해양통계 및 실습  (2020년 1학기)</dc:title>
  <dc:creator>HyoSeok Park</dc:creator>
  <cp:lastModifiedBy>HyoSeok Park</cp:lastModifiedBy>
  <cp:revision>372</cp:revision>
  <dcterms:created xsi:type="dcterms:W3CDTF">2020-03-02T03:00:47Z</dcterms:created>
  <dcterms:modified xsi:type="dcterms:W3CDTF">2020-09-21T04:14:10Z</dcterms:modified>
</cp:coreProperties>
</file>