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56" r:id="rId2"/>
    <p:sldId id="457" r:id="rId3"/>
    <p:sldId id="431" r:id="rId4"/>
    <p:sldId id="449" r:id="rId5"/>
    <p:sldId id="451" r:id="rId6"/>
    <p:sldId id="450" r:id="rId7"/>
    <p:sldId id="434" r:id="rId8"/>
    <p:sldId id="420" r:id="rId9"/>
    <p:sldId id="421" r:id="rId10"/>
    <p:sldId id="435" r:id="rId11"/>
    <p:sldId id="436" r:id="rId12"/>
    <p:sldId id="437" r:id="rId13"/>
    <p:sldId id="458" r:id="rId14"/>
    <p:sldId id="438" r:id="rId15"/>
    <p:sldId id="455" r:id="rId16"/>
    <p:sldId id="439" r:id="rId17"/>
    <p:sldId id="440" r:id="rId18"/>
    <p:sldId id="441" r:id="rId19"/>
    <p:sldId id="459" r:id="rId20"/>
    <p:sldId id="460" r:id="rId21"/>
    <p:sldId id="461" r:id="rId22"/>
    <p:sldId id="462" r:id="rId23"/>
    <p:sldId id="463" r:id="rId24"/>
    <p:sldId id="442" r:id="rId25"/>
    <p:sldId id="444" r:id="rId26"/>
    <p:sldId id="448" r:id="rId27"/>
    <p:sldId id="447" r:id="rId28"/>
    <p:sldId id="446" r:id="rId29"/>
    <p:sldId id="464" r:id="rId30"/>
    <p:sldId id="465" r:id="rId31"/>
    <p:sldId id="4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158391"/>
            <a:ext cx="9144000" cy="1654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함수와 모듈</a:t>
            </a:r>
            <a:r>
              <a:rPr lang="en-US" altLang="ko-KR" sz="3200" dirty="0" smtClean="0"/>
              <a:t>, </a:t>
            </a:r>
            <a:r>
              <a:rPr lang="en-US" altLang="ko-KR" sz="3200" dirty="0" err="1"/>
              <a:t>N</a:t>
            </a:r>
            <a:r>
              <a:rPr lang="en-US" altLang="ko-KR" sz="3200" dirty="0" err="1" smtClean="0"/>
              <a:t>etCDF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600" dirty="0" smtClean="0"/>
              <a:t>9</a:t>
            </a:r>
            <a:r>
              <a:rPr lang="ko-KR" altLang="en-US" sz="2600" dirty="0"/>
              <a:t>월 </a:t>
            </a:r>
            <a:r>
              <a:rPr lang="en-US" altLang="ko-KR" sz="2600" dirty="0" smtClean="0"/>
              <a:t>21</a:t>
            </a:r>
            <a:r>
              <a:rPr lang="ko-KR" altLang="en-US" sz="2600" dirty="0" smtClean="0"/>
              <a:t>일 </a:t>
            </a:r>
            <a:r>
              <a:rPr lang="en-US" altLang="ko-KR" sz="2600" dirty="0"/>
              <a:t>(</a:t>
            </a:r>
            <a:r>
              <a:rPr lang="ko-KR" altLang="en-US" sz="2600" dirty="0"/>
              <a:t>월요일</a:t>
            </a:r>
            <a:r>
              <a:rPr lang="en-US" altLang="ko-KR" sz="2600" dirty="0" smtClean="0"/>
              <a:t>) ~ </a:t>
            </a:r>
            <a:r>
              <a:rPr lang="en-US" altLang="ko-KR" sz="2600" b="1" dirty="0" smtClean="0"/>
              <a:t>9</a:t>
            </a:r>
            <a:r>
              <a:rPr lang="ko-KR" altLang="en-US" sz="2600" b="1" dirty="0" smtClean="0"/>
              <a:t>월 </a:t>
            </a:r>
            <a:r>
              <a:rPr lang="en-US" altLang="ko-KR" sz="2600" b="1" dirty="0" smtClean="0"/>
              <a:t>23</a:t>
            </a:r>
            <a:r>
              <a:rPr lang="ko-KR" altLang="en-US" sz="2600" b="1" dirty="0" smtClean="0"/>
              <a:t>일 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수요일</a:t>
            </a:r>
            <a:r>
              <a:rPr lang="en-US" altLang="ko-KR" sz="2600" b="1" dirty="0" smtClean="0"/>
              <a:t>)</a:t>
            </a:r>
            <a:endParaRPr lang="ko-KR" altLang="en-US" sz="2600" b="1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407725" y="2305879"/>
            <a:ext cx="9144000" cy="441750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sz="2200" u="sng" dirty="0" smtClean="0"/>
              <a:t>함수</a:t>
            </a:r>
            <a:endParaRPr lang="en-US" altLang="ko-KR" sz="2200" u="sng" dirty="0" smtClean="0"/>
          </a:p>
          <a:p>
            <a:r>
              <a:rPr lang="en-US" altLang="ko-KR" sz="2000" dirty="0" smtClean="0"/>
              <a:t>1.1. </a:t>
            </a:r>
            <a:r>
              <a:rPr lang="ko-KR" altLang="en-US" sz="2000" dirty="0" smtClean="0"/>
              <a:t>함수 정의하기</a:t>
            </a:r>
            <a:endParaRPr lang="en-US" altLang="ko-KR" sz="2000" dirty="0" smtClean="0"/>
          </a:p>
          <a:p>
            <a:r>
              <a:rPr lang="en-US" altLang="ko-KR" sz="2000" dirty="0" smtClean="0"/>
              <a:t>1.2. </a:t>
            </a:r>
            <a:r>
              <a:rPr lang="ko-KR" altLang="en-US" sz="2000" dirty="0" smtClean="0"/>
              <a:t>매개변수 입력</a:t>
            </a:r>
            <a:endParaRPr lang="en-US" altLang="ko-KR" sz="2000" dirty="0" smtClean="0"/>
          </a:p>
          <a:p>
            <a:pPr marL="457200" indent="-457200">
              <a:buAutoNum type="arabicPeriod" startAt="2"/>
            </a:pPr>
            <a:endParaRPr lang="en-US" altLang="ko-KR" dirty="0" smtClean="0"/>
          </a:p>
          <a:p>
            <a:pPr marL="457200" indent="-457200">
              <a:buAutoNum type="arabicPeriod" startAt="2"/>
            </a:pPr>
            <a:r>
              <a:rPr lang="ko-KR" altLang="en-US" sz="2200" b="1" u="sng" dirty="0" smtClean="0"/>
              <a:t>모듈</a:t>
            </a:r>
            <a:endParaRPr lang="en-US" altLang="ko-KR" sz="2200" b="1" u="sng" dirty="0" smtClean="0"/>
          </a:p>
          <a:p>
            <a:r>
              <a:rPr lang="en-US" altLang="ko-KR" sz="2000" b="1" dirty="0" smtClean="0"/>
              <a:t>2.1. </a:t>
            </a:r>
            <a:r>
              <a:rPr lang="ko-KR" altLang="en-US" sz="2000" b="1" dirty="0" smtClean="0"/>
              <a:t>모듈 만들기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불러오기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2.2. </a:t>
            </a:r>
            <a:r>
              <a:rPr lang="ko-KR" altLang="en-US" sz="2000" b="1" dirty="0" smtClean="0"/>
              <a:t>모듈 불러오는 몇 가지 방법</a:t>
            </a:r>
            <a:endParaRPr lang="en-US" altLang="ko-KR" sz="2000" b="1" dirty="0"/>
          </a:p>
          <a:p>
            <a:endParaRPr lang="en-US" altLang="ko-KR" sz="2000" b="1" u="sng" dirty="0"/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200" b="1" u="sng" dirty="0" err="1" smtClean="0"/>
              <a:t>내장함수와</a:t>
            </a:r>
            <a:r>
              <a:rPr lang="ko-KR" altLang="en-US" sz="2200" b="1" u="sng" dirty="0" smtClean="0"/>
              <a:t> </a:t>
            </a:r>
            <a:r>
              <a:rPr lang="ko-KR" altLang="en-US" sz="2200" b="1" u="sng" dirty="0" err="1" smtClean="0"/>
              <a:t>외장함수</a:t>
            </a:r>
            <a:endParaRPr lang="en-US" altLang="ko-KR" sz="2200" b="1" u="sng" dirty="0" smtClean="0"/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200" u="sng" dirty="0" err="1" smtClean="0"/>
              <a:t>NetCDF</a:t>
            </a:r>
            <a:r>
              <a:rPr lang="en-US" altLang="ko-KR" sz="2200" u="sng" dirty="0" smtClean="0"/>
              <a:t> </a:t>
            </a:r>
            <a:r>
              <a:rPr lang="ko-KR" altLang="en-US" sz="2200" u="sng" dirty="0" smtClean="0"/>
              <a:t>설치</a:t>
            </a:r>
            <a:endParaRPr lang="en-US" altLang="ko-KR" sz="2200" u="sng" dirty="0"/>
          </a:p>
          <a:p>
            <a:pPr marL="457200" indent="-457200">
              <a:buAutoNum type="arabicPeriod" startAt="3"/>
            </a:pPr>
            <a:endParaRPr lang="en-US" altLang="ko-KR" sz="2200" u="sng" dirty="0"/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28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모듈 불러오기 </a:t>
            </a:r>
            <a:r>
              <a:rPr lang="en-US" altLang="ko-KR" sz="3000" b="1" u="sng" dirty="0"/>
              <a:t>2</a:t>
            </a:r>
            <a:endParaRPr lang="ko-KR" altLang="en-US" sz="28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04950" y="1123407"/>
            <a:ext cx="11521439" cy="561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20000"/>
              </a:lnSpc>
            </a:pPr>
            <a:r>
              <a:rPr lang="ko-KR" altLang="en-US" sz="2000" dirty="0"/>
              <a:t>때로는 </a:t>
            </a:r>
            <a:r>
              <a:rPr lang="en-US" altLang="ko-KR" sz="2000" dirty="0"/>
              <a:t>mod1.add, mod1.sub </a:t>
            </a:r>
            <a:r>
              <a:rPr lang="ko-KR" altLang="en-US" sz="2000" dirty="0"/>
              <a:t>처럼 쓰지 않고 </a:t>
            </a:r>
            <a:r>
              <a:rPr lang="en-US" altLang="ko-KR" sz="2000" dirty="0"/>
              <a:t>add, sub</a:t>
            </a:r>
            <a:r>
              <a:rPr lang="ko-KR" altLang="en-US" sz="2000" dirty="0"/>
              <a:t>처럼 모듈 이름 없이 함수 이름만 쓰고 싶은 경우도 있을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이럴 때는 “</a:t>
            </a:r>
            <a:r>
              <a:rPr lang="en-US" altLang="ko-KR" sz="2000" dirty="0"/>
              <a:t>from </a:t>
            </a:r>
            <a:r>
              <a:rPr lang="ko-KR" altLang="en-US" sz="2000" dirty="0"/>
              <a:t>모듈이름 </a:t>
            </a:r>
            <a:r>
              <a:rPr lang="en-US" altLang="ko-KR" sz="2000" dirty="0"/>
              <a:t>import </a:t>
            </a:r>
            <a:r>
              <a:rPr lang="ko-KR" altLang="en-US" sz="2000" dirty="0"/>
              <a:t>모듈 함수”를 사용하면 된다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180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1800" dirty="0" smtClean="0">
                <a:solidFill>
                  <a:sysClr val="windowText" lastClr="000000"/>
                </a:solidFill>
              </a:rPr>
              <a:t>그런데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위와 같이 하면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mod1.py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파일의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add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함수만 사용할 수 있다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add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함수와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sub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함수를 둘 다 사용하고 싶다면 어떻게 해야 할까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05393" y="2078024"/>
            <a:ext cx="8077200" cy="147117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1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 from mod1 import  add</a:t>
            </a:r>
            <a:r>
              <a:rPr lang="en-US" altLang="ko-KR" sz="21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endParaRPr lang="en-US" altLang="ko-KR" sz="2100" dirty="0" smtClean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 add(3, 4) </a:t>
            </a:r>
            <a:endParaRPr lang="ko-KR" altLang="ko-KR" sz="21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1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2233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모듈 불러오기 </a:t>
            </a:r>
            <a:r>
              <a:rPr lang="en-US" altLang="ko-KR" sz="3000" b="1" u="sng" dirty="0"/>
              <a:t>2</a:t>
            </a:r>
            <a:endParaRPr lang="ko-KR" altLang="en-US" sz="28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18013" y="902672"/>
            <a:ext cx="11521439" cy="561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1800" dirty="0">
                <a:solidFill>
                  <a:sysClr val="windowText" lastClr="000000"/>
                </a:solidFill>
              </a:rPr>
              <a:t>그런데 위와 같이 하면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mod1.py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파일의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add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함수만 사용할 수 있다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add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함수와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sub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함수를 둘 다 사용하고 싶다면 어떻게 해야 할까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?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18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가지 방법이 </a:t>
            </a:r>
            <a:r>
              <a:rPr lang="ko-KR" altLang="en-US" sz="1800" b="1" dirty="0" smtClean="0">
                <a:solidFill>
                  <a:sysClr val="windowText" lastClr="000000"/>
                </a:solidFill>
              </a:rPr>
              <a:t>있다</a:t>
            </a:r>
            <a:r>
              <a:rPr lang="en-US" altLang="ko-KR" sz="1800" b="1" dirty="0" smtClean="0">
                <a:solidFill>
                  <a:sysClr val="windowText" lastClr="000000"/>
                </a:solidFill>
              </a:rPr>
              <a:t>:</a:t>
            </a:r>
          </a:p>
          <a:p>
            <a:pPr lvl="0">
              <a:lnSpc>
                <a:spcPct val="120000"/>
              </a:lnSpc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위와 같이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from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모듈 이름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import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모듈 함수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모듈 함수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처럼 사용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ko-KR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9889" y="5174612"/>
            <a:ext cx="103323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2)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두 번째 방법은 위와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같이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*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문자를 사용하는 방법이 있다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*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문자는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"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모든 것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"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이라는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의미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 from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mod1 import *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mod1.py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의 모든 함수를 불러서 사용하겠다는 뜻이다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05393" y="2652556"/>
            <a:ext cx="8077200" cy="44627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3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&gt;&gt; from mod1 import  add, sub</a:t>
            </a:r>
            <a:r>
              <a:rPr lang="en-US" altLang="ko-KR" sz="2300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 </a:t>
            </a:r>
            <a:endParaRPr lang="en-US" altLang="ko-KR" sz="2300" dirty="0" smtClean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05393" y="4279009"/>
            <a:ext cx="8077200" cy="44627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3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&gt;&gt; from mod1 import  *</a:t>
            </a:r>
            <a:endParaRPr lang="en-US" altLang="ko-KR" sz="2300" dirty="0" smtClean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8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모듈 이름 </a:t>
            </a:r>
            <a:r>
              <a:rPr lang="ko-KR" altLang="en-US" sz="3000" b="1" u="sng" dirty="0" err="1" smtClean="0"/>
              <a:t>간략화</a:t>
            </a:r>
            <a:r>
              <a:rPr lang="en-US" altLang="ko-KR" sz="3000" b="1" u="sng" dirty="0" smtClean="0"/>
              <a:t>:   import  as</a:t>
            </a:r>
            <a:endParaRPr lang="ko-KR" altLang="en-US" sz="28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18013" y="1123406"/>
            <a:ext cx="11521439" cy="539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1800" dirty="0">
                <a:solidFill>
                  <a:sysClr val="windowText" lastClr="000000"/>
                </a:solidFill>
              </a:rPr>
              <a:t>모듈의 이름이 긴 경우 매번 그 모듈의 이름을 쓰기에 매우 귀찮을 것이다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그런 상황에서 쓸 수 있는 구문이 있다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.</a:t>
            </a:r>
          </a:p>
          <a:p>
            <a:pPr lvl="0">
              <a:lnSpc>
                <a:spcPct val="120000"/>
              </a:lnSpc>
              <a:defRPr/>
            </a:pPr>
            <a:r>
              <a:rPr lang="ko-KR" altLang="en-US" sz="1800" b="1" dirty="0">
                <a:solidFill>
                  <a:sysClr val="windowText" lastClr="000000"/>
                </a:solidFill>
              </a:rPr>
              <a:t>다음과 같이 </a:t>
            </a:r>
            <a:r>
              <a:rPr lang="en-US" altLang="ko-KR" sz="1800" b="1" dirty="0">
                <a:solidFill>
                  <a:sysClr val="windowText" lastClr="000000"/>
                </a:solidFill>
              </a:rPr>
              <a:t>import 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800" b="1" dirty="0">
                <a:solidFill>
                  <a:sysClr val="windowText" lastClr="000000"/>
                </a:solidFill>
              </a:rPr>
              <a:t>as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를 사용하면 더 간편하게 사용할 수 있다</a:t>
            </a:r>
            <a:r>
              <a:rPr lang="en-US" altLang="ko-KR" sz="1800" b="1" dirty="0">
                <a:solidFill>
                  <a:sysClr val="windowText" lastClr="000000"/>
                </a:solidFill>
              </a:rPr>
              <a:t>.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ko-KR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819693" y="3204695"/>
            <a:ext cx="8077200" cy="168507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3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&gt;&gt; import </a:t>
            </a:r>
            <a:r>
              <a:rPr lang="en-US" altLang="ko-KR" sz="23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modulator1 </a:t>
            </a:r>
            <a:r>
              <a:rPr lang="en-US" altLang="ko-KR" sz="23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as  m1</a:t>
            </a:r>
            <a:endParaRPr lang="en-US" altLang="ko-KR" sz="2300" dirty="0" smtClean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&gt;&gt; m1.add(3, 4) </a:t>
            </a:r>
            <a:endParaRPr lang="ko-KR" altLang="ko-KR" sz="2300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3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1357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모듈 이름 </a:t>
            </a:r>
            <a:r>
              <a:rPr lang="ko-KR" altLang="en-US" sz="3000" b="1" u="sng" dirty="0" err="1" smtClean="0"/>
              <a:t>간략화</a:t>
            </a:r>
            <a:r>
              <a:rPr lang="en-US" altLang="ko-KR" sz="3000" b="1" u="sng" dirty="0" smtClean="0"/>
              <a:t>:   import  as</a:t>
            </a:r>
            <a:endParaRPr lang="ko-KR" altLang="en-US" sz="28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18013" y="961496"/>
            <a:ext cx="11521439" cy="539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1800" dirty="0">
                <a:solidFill>
                  <a:sysClr val="windowText" lastClr="000000"/>
                </a:solidFill>
              </a:rPr>
              <a:t>모듈의 이름이 긴 경우 매번 그 모듈의 이름을 쓰기에 매우 귀찮을 것이다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그런 상황에서 쓸 수 있는 구문이 </a:t>
            </a:r>
            <a:r>
              <a:rPr lang="ko-KR" altLang="en-US" sz="1800" dirty="0" smtClean="0">
                <a:solidFill>
                  <a:sysClr val="windowText" lastClr="000000"/>
                </a:solidFill>
              </a:rPr>
              <a:t>있다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. </a:t>
            </a:r>
          </a:p>
          <a:p>
            <a:pPr lvl="0">
              <a:lnSpc>
                <a:spcPct val="120000"/>
              </a:lnSpc>
              <a:defRPr/>
            </a:pPr>
            <a:r>
              <a:rPr lang="ko-KR" altLang="en-US" sz="1800" b="1" dirty="0" smtClean="0">
                <a:solidFill>
                  <a:sysClr val="windowText" lastClr="000000"/>
                </a:solidFill>
              </a:rPr>
              <a:t>다음과 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같이 </a:t>
            </a:r>
            <a:r>
              <a:rPr lang="en-US" altLang="ko-KR" sz="1800" b="1" dirty="0">
                <a:solidFill>
                  <a:sysClr val="windowText" lastClr="000000"/>
                </a:solidFill>
              </a:rPr>
              <a:t>import 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800" b="1" dirty="0">
                <a:solidFill>
                  <a:sysClr val="windowText" lastClr="000000"/>
                </a:solidFill>
              </a:rPr>
              <a:t>as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를 사용하면 더 간편하게 사용할 수 있다</a:t>
            </a:r>
            <a:r>
              <a:rPr lang="en-US" altLang="ko-KR" sz="1800" b="1" dirty="0">
                <a:solidFill>
                  <a:sysClr val="windowText" lastClr="000000"/>
                </a:solidFill>
              </a:rPr>
              <a:t>.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ko-KR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05393" y="2659630"/>
            <a:ext cx="8077200" cy="14178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&gt;&gt; import mod1 as  m1</a:t>
            </a:r>
            <a:endParaRPr lang="en-US" altLang="ko-KR" dirty="0" smtClean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&gt;&gt; m1.add(3, 4) </a:t>
            </a:r>
            <a:endParaRPr lang="ko-KR" altLang="ko-KR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05393" y="5281094"/>
            <a:ext cx="8077200" cy="53469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&gt;&gt; import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numpy</a:t>
            </a:r>
            <a:r>
              <a:rPr lang="en-US" altLang="ko-KR" sz="22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as </a:t>
            </a:r>
            <a:r>
              <a:rPr lang="en-US" altLang="ko-KR" sz="2200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np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5393" y="4610568"/>
            <a:ext cx="4044697" cy="425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자주 불러오는 내장 모듈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numpy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endParaRPr lang="en-US" altLang="ko-KR" sz="2000" dirty="0">
              <a:solidFill>
                <a:sysClr val="windowText" lastClr="00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7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140076"/>
            <a:ext cx="10332317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“</a:t>
            </a:r>
            <a:r>
              <a:rPr lang="ko-KR" altLang="en-US" sz="2800" b="1" u="sng" dirty="0" smtClean="0"/>
              <a:t>사용자 생성 모듈</a:t>
            </a:r>
            <a:r>
              <a:rPr lang="en-US" altLang="ko-KR" sz="2800" b="1" u="sng" dirty="0" smtClean="0"/>
              <a:t>”</a:t>
            </a:r>
            <a:r>
              <a:rPr lang="ko-KR" altLang="en-US" sz="2800" b="1" u="sng" dirty="0" smtClean="0"/>
              <a:t>을 불러오는 방법 </a:t>
            </a:r>
            <a:r>
              <a:rPr lang="en-US" altLang="ko-KR" sz="2800" b="1" u="sng" dirty="0" smtClean="0"/>
              <a:t>(</a:t>
            </a:r>
            <a:r>
              <a:rPr lang="ko-KR" altLang="en-US" sz="2800" b="1" u="sng" dirty="0" smtClean="0"/>
              <a:t>경로</a:t>
            </a:r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지정</a:t>
            </a:r>
            <a:r>
              <a:rPr lang="en-US" altLang="ko-KR" sz="2800" b="1" u="sng" dirty="0" smtClean="0"/>
              <a:t>)</a:t>
            </a:r>
            <a:endParaRPr lang="ko-KR" altLang="en-US" sz="2800" b="1" u="sng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574762" y="1068250"/>
            <a:ext cx="11245307" cy="561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2200" b="1" dirty="0"/>
              <a:t>1. </a:t>
            </a:r>
            <a:r>
              <a:rPr lang="en-US" altLang="ko-KR" sz="2200" b="1" dirty="0" err="1"/>
              <a:t>sys.path.append</a:t>
            </a:r>
            <a:r>
              <a:rPr lang="en-US" altLang="ko-KR" sz="2200" b="1" dirty="0"/>
              <a:t>() </a:t>
            </a:r>
            <a:r>
              <a:rPr lang="ko-KR" altLang="ko-KR" sz="2200" b="1" dirty="0"/>
              <a:t>사용하기</a:t>
            </a:r>
            <a:endParaRPr lang="en-US" altLang="ko-KR" sz="2200" dirty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2000" dirty="0">
                <a:solidFill>
                  <a:sysClr val="windowText" lastClr="000000"/>
                </a:solidFill>
              </a:rPr>
              <a:t>먼저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sys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모듈을 불러온다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ko-KR" sz="2000" dirty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ko-KR" sz="2000" dirty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sysClr val="windowText" lastClr="000000"/>
                </a:solidFill>
              </a:rPr>
              <a:t>sys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모듈은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파이썬을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설치할 때 함께 설치되는 라이브러리 모듈이다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 sys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에 대해서는 뒤에서 자세하게 다룰 것이다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sys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모듈을 사용하면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파이썬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라이브러리가 설치되어 있는 디렉토리를 확인할 수 있다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893894" y="2234985"/>
            <a:ext cx="8077200" cy="4308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&gt;&gt;&gt; </a:t>
            </a:r>
            <a:r>
              <a:rPr lang="en-US" altLang="ko-KR" sz="2200" b="1" kern="0" dirty="0" smtClean="0">
                <a:solidFill>
                  <a:prstClr val="black"/>
                </a:solidFill>
              </a:rPr>
              <a:t>import sys </a:t>
            </a: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74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100818"/>
            <a:ext cx="10332317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“</a:t>
            </a:r>
            <a:r>
              <a:rPr lang="ko-KR" altLang="en-US" sz="2800" b="1" u="sng" dirty="0" smtClean="0"/>
              <a:t>사용자 생성 모듈</a:t>
            </a:r>
            <a:r>
              <a:rPr lang="en-US" altLang="ko-KR" sz="2800" b="1" u="sng" dirty="0" smtClean="0"/>
              <a:t>”</a:t>
            </a:r>
            <a:r>
              <a:rPr lang="ko-KR" altLang="en-US" sz="2800" b="1" u="sng" dirty="0" smtClean="0"/>
              <a:t>을 불러오는 방법 </a:t>
            </a:r>
            <a:r>
              <a:rPr lang="en-US" altLang="ko-KR" sz="2800" b="1" u="sng" dirty="0" smtClean="0"/>
              <a:t>(</a:t>
            </a:r>
            <a:r>
              <a:rPr lang="ko-KR" altLang="en-US" sz="2800" b="1" u="sng" dirty="0" smtClean="0"/>
              <a:t>경로 지정</a:t>
            </a:r>
            <a:r>
              <a:rPr lang="en-US" altLang="ko-KR" sz="2800" b="1" u="sng" dirty="0" smtClean="0"/>
              <a:t>)</a:t>
            </a:r>
            <a:endParaRPr lang="ko-KR" altLang="en-US" sz="2800" b="1" u="sng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574762" y="840594"/>
            <a:ext cx="11245307" cy="574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2200" b="1" dirty="0"/>
              <a:t>1. </a:t>
            </a:r>
            <a:r>
              <a:rPr lang="en-US" altLang="ko-KR" sz="2200" b="1" dirty="0" err="1"/>
              <a:t>sys.path.append</a:t>
            </a:r>
            <a:r>
              <a:rPr lang="en-US" altLang="ko-KR" sz="2200" b="1" dirty="0"/>
              <a:t>() </a:t>
            </a:r>
            <a:r>
              <a:rPr lang="ko-KR" altLang="ko-KR" sz="2200" b="1" dirty="0"/>
              <a:t>사용하기</a:t>
            </a:r>
            <a:endParaRPr lang="en-US" altLang="ko-KR" sz="2200" dirty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2000" dirty="0">
                <a:solidFill>
                  <a:sysClr val="windowText" lastClr="000000"/>
                </a:solidFill>
              </a:rPr>
              <a:t>먼저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sys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모듈을 불러온다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ko-KR" sz="2000" dirty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1800" dirty="0">
                <a:solidFill>
                  <a:sysClr val="windowText" lastClr="000000"/>
                </a:solidFill>
              </a:rPr>
              <a:t>sys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모듈은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파이썬을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설치할 때 함께 설치되는 라이브러리 모듈이다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sys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에 대해서는 뒤에서 자세하게 다룰 것이다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sys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모듈을 사용하면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파이썬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라이브러리가 설치되어 있는 디렉토리를 확인할 수 있다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.</a:t>
            </a:r>
          </a:p>
          <a:p>
            <a:pPr lvl="0">
              <a:lnSpc>
                <a:spcPct val="120000"/>
              </a:lnSpc>
              <a:defRPr/>
            </a:pPr>
            <a:endParaRPr lang="en-US" altLang="ko-KR" sz="180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아래와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같이 입력해 보자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 &gt;&gt;&gt;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sys.path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)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2000" dirty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 err="1">
                <a:solidFill>
                  <a:sysClr val="windowText" lastClr="000000"/>
                </a:solidFill>
              </a:rPr>
              <a:t>sys.path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는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파이썬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라이브러리가 설치되어 있는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디렉토리를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보여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sys.path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mod2.py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가 있는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디렉토리를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추가하면 아무 곳에서나 불러 사용할 수 있지 않을까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?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861236" y="1834982"/>
            <a:ext cx="8077200" cy="4308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&gt;&gt;&gt; </a:t>
            </a:r>
            <a:r>
              <a:rPr lang="en-US" altLang="ko-KR" sz="2200" b="1" kern="0" dirty="0" smtClean="0">
                <a:solidFill>
                  <a:prstClr val="black"/>
                </a:solidFill>
              </a:rPr>
              <a:t>import sys </a:t>
            </a: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3" y="4192737"/>
            <a:ext cx="10926175" cy="10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6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“</a:t>
            </a:r>
            <a:r>
              <a:rPr lang="ko-KR" altLang="en-US" sz="2800" b="1" u="sng" dirty="0" smtClean="0"/>
              <a:t>사용자 생성 모듈</a:t>
            </a:r>
            <a:r>
              <a:rPr lang="en-US" altLang="ko-KR" sz="2800" b="1" u="sng" dirty="0" smtClean="0"/>
              <a:t>”</a:t>
            </a:r>
            <a:r>
              <a:rPr lang="ko-KR" altLang="en-US" sz="2800" b="1" u="sng" dirty="0" smtClean="0"/>
              <a:t>을 불러오는 방법 </a:t>
            </a:r>
            <a:r>
              <a:rPr lang="en-US" altLang="ko-KR" sz="2800" b="1" u="sng" dirty="0" smtClean="0"/>
              <a:t>(</a:t>
            </a:r>
            <a:r>
              <a:rPr lang="ko-KR" altLang="en-US" sz="2800" b="1" u="sng" dirty="0" smtClean="0"/>
              <a:t>경로 지정</a:t>
            </a:r>
            <a:r>
              <a:rPr lang="en-US" altLang="ko-KR" sz="2800" b="1" u="sng" dirty="0" smtClean="0"/>
              <a:t>) </a:t>
            </a:r>
            <a:endParaRPr lang="ko-KR" altLang="en-US" sz="2800" b="1" u="sng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705393" y="1118250"/>
            <a:ext cx="11245307" cy="562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2200" b="1" dirty="0"/>
              <a:t>1. </a:t>
            </a:r>
            <a:r>
              <a:rPr lang="en-US" altLang="ko-KR" sz="2200" b="1" dirty="0" err="1"/>
              <a:t>sys.path.append</a:t>
            </a:r>
            <a:r>
              <a:rPr lang="en-US" altLang="ko-KR" sz="2200" b="1" dirty="0"/>
              <a:t>() </a:t>
            </a:r>
            <a:r>
              <a:rPr lang="ko-KR" altLang="ko-KR" sz="2200" b="1" dirty="0" smtClean="0"/>
              <a:t>사용하기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 err="1">
                <a:solidFill>
                  <a:sysClr val="windowText" lastClr="000000"/>
                </a:solidFill>
              </a:rPr>
              <a:t>sys.path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는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파이썬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라이브러리가 설치되어 있는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디렉토리를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보여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sys.path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mod2.py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가 있는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디렉토리를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추가하면 아무 곳에서나 불러 사용할 수 있지 않을까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?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864322" y="2654091"/>
            <a:ext cx="8077200" cy="4308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&gt;&gt;&gt; </a:t>
            </a:r>
            <a:r>
              <a:rPr lang="en-US" altLang="ko-KR" sz="2200" b="1" kern="0" dirty="0" err="1" smtClean="0">
                <a:solidFill>
                  <a:prstClr val="black"/>
                </a:solidFill>
              </a:rPr>
              <a:t>sys.path.append</a:t>
            </a:r>
            <a:r>
              <a:rPr lang="en-US" altLang="ko-KR" sz="2200" b="1" kern="0" dirty="0" smtClean="0">
                <a:solidFill>
                  <a:prstClr val="black"/>
                </a:solidFill>
              </a:rPr>
              <a:t>(“ “) </a:t>
            </a: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1" y="3549523"/>
            <a:ext cx="10838907" cy="12184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4322" y="5199745"/>
            <a:ext cx="10201688" cy="72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sys.path.append</a:t>
            </a:r>
            <a:r>
              <a:rPr lang="ko-KR" altLang="en-US" dirty="0"/>
              <a:t>를 사용해서 </a:t>
            </a:r>
            <a:r>
              <a:rPr lang="en-US" altLang="ko-KR" dirty="0"/>
              <a:t>/home/</a:t>
            </a:r>
            <a:r>
              <a:rPr lang="en-US" altLang="ko-KR" dirty="0" err="1"/>
              <a:t>taegyu</a:t>
            </a:r>
            <a:r>
              <a:rPr lang="en-US" altLang="ko-KR" dirty="0"/>
              <a:t>/</a:t>
            </a:r>
            <a:r>
              <a:rPr lang="en-US" altLang="ko-KR" dirty="0" err="1"/>
              <a:t>mymod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ko-KR" altLang="en-US" dirty="0" err="1"/>
              <a:t>디렉토리를</a:t>
            </a:r>
            <a:r>
              <a:rPr lang="ko-KR" altLang="en-US" dirty="0"/>
              <a:t> </a:t>
            </a:r>
            <a:r>
              <a:rPr lang="en-US" altLang="ko-KR" dirty="0" err="1"/>
              <a:t>sys.path</a:t>
            </a:r>
            <a:r>
              <a:rPr lang="ko-KR" altLang="en-US" dirty="0"/>
              <a:t>에 추가한 후 다시 </a:t>
            </a:r>
            <a:r>
              <a:rPr lang="en-US" altLang="ko-KR" dirty="0" err="1"/>
              <a:t>sys.path</a:t>
            </a:r>
            <a:r>
              <a:rPr lang="ko-KR" altLang="en-US" dirty="0"/>
              <a:t>를 보면 가장 마지막 요소에 </a:t>
            </a:r>
            <a:r>
              <a:rPr lang="en-US" altLang="ko-KR" dirty="0"/>
              <a:t>/home/</a:t>
            </a:r>
            <a:r>
              <a:rPr lang="en-US" altLang="ko-KR" dirty="0" err="1"/>
              <a:t>taegyu</a:t>
            </a:r>
            <a:r>
              <a:rPr lang="en-US" altLang="ko-KR" dirty="0"/>
              <a:t>/</a:t>
            </a:r>
            <a:r>
              <a:rPr lang="en-US" altLang="ko-KR" dirty="0" err="1"/>
              <a:t>mymod</a:t>
            </a:r>
            <a:r>
              <a:rPr lang="en-US" altLang="ko-KR" dirty="0"/>
              <a:t> </a:t>
            </a:r>
            <a:r>
              <a:rPr lang="ko-KR" altLang="en-US" dirty="0"/>
              <a:t>라고 추가된 것을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015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smtClean="0"/>
              <a:t>3A.  </a:t>
            </a:r>
            <a:r>
              <a:rPr lang="ko-KR" altLang="en-US" sz="3000" b="1" u="sng" dirty="0" smtClean="0"/>
              <a:t>내장 함수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489653" y="1352400"/>
            <a:ext cx="10763796" cy="4118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이미 만들어진 프로그램은 테스트 과정을 수 없이 거쳤기 때문에 충분히 검증되어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무엇인가 새로운 프로그램을 만들기 전에는 이미 만들어진 것들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그중에서도</a:t>
            </a:r>
            <a:r>
              <a:rPr lang="ko-KR" altLang="en-US" sz="2000" dirty="0"/>
              <a:t> 특히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배포본에</a:t>
            </a:r>
            <a:r>
              <a:rPr lang="ko-KR" altLang="en-US" sz="2000" dirty="0"/>
              <a:t> 함께 들어 있는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라이브러리를 살펴보는 것이 매우 중요하다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라이브러리를 </a:t>
            </a:r>
            <a:r>
              <a:rPr lang="ko-KR" altLang="en-US" sz="2000" dirty="0"/>
              <a:t>살펴보기 전에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내장 함수를 먼저 살펴보자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우리는 이미 몇 가지 내장 함수를 배웠다</a:t>
            </a:r>
            <a:r>
              <a:rPr lang="en-US" altLang="ko-KR" sz="2000" dirty="0"/>
              <a:t>. print, type </a:t>
            </a:r>
            <a:r>
              <a:rPr lang="ko-KR" altLang="en-US" sz="2000" dirty="0"/>
              <a:t>등이 바로 그것이다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내장 함수는 외부 모듈과 달리 </a:t>
            </a:r>
            <a:r>
              <a:rPr lang="en-US" altLang="ko-KR" sz="2000" dirty="0"/>
              <a:t>import</a:t>
            </a:r>
            <a:r>
              <a:rPr lang="ko-KR" altLang="en-US" sz="2000" dirty="0"/>
              <a:t>가 필요하지 않기 때문에 아무런 설정 없이 바로 사용할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활용 빈도가 높고 중요한 함수를 중심으로 알파벳 순서대로 간략히 정리했다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파이썬으로</a:t>
            </a:r>
            <a:r>
              <a:rPr lang="ko-KR" altLang="en-US" sz="2000" dirty="0"/>
              <a:t> 프로그래밍을 하기 위해 이들 함수를 지금 당장 모두 알아야 하는 것은 아니므로 가벼운 마음으로 천천히 살펴보자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35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740" y="221721"/>
            <a:ext cx="10175970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 </a:t>
            </a:r>
            <a:r>
              <a:rPr lang="ko-KR" altLang="en-US" sz="3000" b="1" u="sng" dirty="0" smtClean="0"/>
              <a:t>자주</a:t>
            </a:r>
            <a:r>
              <a:rPr lang="en-US" altLang="ko-KR" sz="3000" b="1" u="sng" dirty="0" smtClean="0"/>
              <a:t> </a:t>
            </a:r>
            <a:r>
              <a:rPr lang="ko-KR" altLang="en-US" sz="3000" b="1" u="sng" dirty="0" smtClean="0"/>
              <a:t>쓰이는 내장 함수들</a:t>
            </a:r>
            <a:endParaRPr lang="ko-KR" altLang="en-US" sz="2800" u="sng" dirty="0"/>
          </a:p>
        </p:txBody>
      </p:sp>
      <p:sp>
        <p:nvSpPr>
          <p:cNvPr id="6" name="직사각형 5"/>
          <p:cNvSpPr/>
          <p:nvPr/>
        </p:nvSpPr>
        <p:spPr>
          <a:xfrm>
            <a:off x="957538" y="1240044"/>
            <a:ext cx="1008017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abs</a:t>
            </a:r>
            <a:endParaRPr lang="en-US" altLang="ko-KR" sz="2000" b="1" dirty="0"/>
          </a:p>
          <a:p>
            <a:r>
              <a:rPr lang="en-US" altLang="ko-KR" dirty="0"/>
              <a:t>abs(x)</a:t>
            </a:r>
            <a:r>
              <a:rPr lang="ko-KR" altLang="en-US" dirty="0"/>
              <a:t>는 어떤 숫자를 </a:t>
            </a:r>
            <a:r>
              <a:rPr lang="ko-KR" altLang="en-US" dirty="0" err="1"/>
              <a:t>입력받았을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그 숫자의 절댓값을 돌려주는 함수이다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57537" y="2391091"/>
            <a:ext cx="10080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Filter</a:t>
            </a:r>
          </a:p>
          <a:p>
            <a:r>
              <a:rPr lang="en-US" altLang="ko-KR" sz="2000" dirty="0" smtClean="0"/>
              <a:t>filter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원하는 값을 걸러낸다는 뜻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t="5600" r="6280" b="12352"/>
          <a:stretch/>
        </p:blipFill>
        <p:spPr>
          <a:xfrm>
            <a:off x="2344993" y="3288571"/>
            <a:ext cx="5235678" cy="18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740" y="221721"/>
            <a:ext cx="10175970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 </a:t>
            </a:r>
            <a:r>
              <a:rPr lang="ko-KR" altLang="en-US" sz="3000" b="1" u="sng" dirty="0" smtClean="0"/>
              <a:t>자주</a:t>
            </a:r>
            <a:r>
              <a:rPr lang="en-US" altLang="ko-KR" sz="3000" b="1" u="sng" dirty="0" smtClean="0"/>
              <a:t> </a:t>
            </a:r>
            <a:r>
              <a:rPr lang="ko-KR" altLang="en-US" sz="3000" b="1" u="sng" dirty="0" smtClean="0"/>
              <a:t>쓰이는 내장 함수들</a:t>
            </a:r>
            <a:endParaRPr lang="ko-KR" altLang="en-US" sz="2800" u="sng" dirty="0"/>
          </a:p>
        </p:txBody>
      </p:sp>
      <p:sp>
        <p:nvSpPr>
          <p:cNvPr id="6" name="직사각형 5"/>
          <p:cNvSpPr/>
          <p:nvPr/>
        </p:nvSpPr>
        <p:spPr>
          <a:xfrm>
            <a:off x="957537" y="1167991"/>
            <a:ext cx="1008017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abs</a:t>
            </a:r>
            <a:endParaRPr lang="en-US" altLang="ko-KR" sz="2000" b="1" dirty="0"/>
          </a:p>
          <a:p>
            <a:r>
              <a:rPr lang="en-US" altLang="ko-KR" dirty="0"/>
              <a:t>abs(x)</a:t>
            </a:r>
            <a:r>
              <a:rPr lang="ko-KR" altLang="en-US" dirty="0"/>
              <a:t>는 어떤 숫자를 </a:t>
            </a:r>
            <a:r>
              <a:rPr lang="ko-KR" altLang="en-US" dirty="0" err="1"/>
              <a:t>입력받았을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그 숫자의 절댓값을 돌려주는 함수이다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57537" y="2124023"/>
            <a:ext cx="10080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Filter</a:t>
            </a:r>
          </a:p>
          <a:p>
            <a:r>
              <a:rPr lang="en-US" altLang="ko-KR" sz="2000" dirty="0" smtClean="0"/>
              <a:t>filter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원하는 값을 걸러낸다는 뜻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957537" y="5202107"/>
            <a:ext cx="970404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filter </a:t>
            </a:r>
            <a:r>
              <a:rPr lang="ko-KR" altLang="en-US" dirty="0"/>
              <a:t>함수는 첫 번째 인수로 함수 이름을</a:t>
            </a:r>
            <a:r>
              <a:rPr lang="en-US" altLang="ko-KR" dirty="0"/>
              <a:t>, </a:t>
            </a:r>
            <a:r>
              <a:rPr lang="ko-KR" altLang="en-US" dirty="0"/>
              <a:t>두 번째 인수로 그 함수에 차례로 들어갈 반복 가능한 </a:t>
            </a:r>
            <a:r>
              <a:rPr lang="ko-KR" altLang="en-US" dirty="0" err="1"/>
              <a:t>자료형을</a:t>
            </a:r>
            <a:r>
              <a:rPr lang="ko-KR" altLang="en-US" dirty="0"/>
              <a:t> 받는다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ko-KR" altLang="en-US" dirty="0"/>
              <a:t>두 번째 인수인 반복 가능한 </a:t>
            </a:r>
            <a:r>
              <a:rPr lang="ko-KR" altLang="en-US" dirty="0" err="1"/>
              <a:t>자료형</a:t>
            </a:r>
            <a:r>
              <a:rPr lang="ko-KR" altLang="en-US" dirty="0"/>
              <a:t> 요소가 첫 번째 인수인 함수에 입력되었을 때 반환 값이 참인 것만 묶어서</a:t>
            </a:r>
            <a:r>
              <a:rPr lang="en-US" altLang="ko-KR" dirty="0"/>
              <a:t>(</a:t>
            </a:r>
            <a:r>
              <a:rPr lang="ko-KR" altLang="en-US" dirty="0"/>
              <a:t>걸러 내서</a:t>
            </a:r>
            <a:r>
              <a:rPr lang="en-US" altLang="ko-KR" dirty="0"/>
              <a:t>) </a:t>
            </a:r>
            <a:r>
              <a:rPr lang="ko-KR" altLang="en-US" dirty="0"/>
              <a:t>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t="5600" r="6280" b="12352"/>
          <a:stretch/>
        </p:blipFill>
        <p:spPr>
          <a:xfrm>
            <a:off x="2492476" y="3110833"/>
            <a:ext cx="5235678" cy="18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015" y="221721"/>
            <a:ext cx="10410695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 smtClean="0"/>
              <a:t>지난 </a:t>
            </a:r>
            <a:r>
              <a:rPr lang="ko-KR" altLang="en-US" sz="2800" u="sng" dirty="0"/>
              <a:t>시간</a:t>
            </a:r>
            <a:r>
              <a:rPr lang="en-US" altLang="ko-KR" sz="2800" u="sng" dirty="0"/>
              <a:t>:</a:t>
            </a:r>
            <a:r>
              <a:rPr lang="en-US" altLang="ko-KR" sz="3200" b="1" u="sng" dirty="0"/>
              <a:t> </a:t>
            </a:r>
            <a:r>
              <a:rPr lang="en-US" altLang="ko-KR" sz="3200" b="1" u="sng" dirty="0" smtClean="0"/>
              <a:t>	</a:t>
            </a:r>
            <a:r>
              <a:rPr lang="ko-KR" altLang="en-US" sz="2800" b="1" u="sng" dirty="0" smtClean="0"/>
              <a:t>함수 정의하기  </a:t>
            </a:r>
            <a:endParaRPr lang="ko-KR" altLang="en-US" sz="2800" b="1" u="sng" dirty="0"/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627016" y="1114425"/>
            <a:ext cx="11323683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함수는 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키워드를 이용해서 </a:t>
            </a:r>
            <a:r>
              <a:rPr kumimoji="0" lang="ko-KR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코드블록에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이름을 붙인 형태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함수 정의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2286000" y="1862052"/>
            <a:ext cx="8077200" cy="101566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def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함수이름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 </a:t>
            </a:r>
            <a:r>
              <a: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매개변수 목록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):</a:t>
            </a:r>
            <a:endParaRPr kumimoji="1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# </a:t>
            </a:r>
            <a:r>
              <a: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코드블록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return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결과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2286000" y="4395308"/>
            <a:ext cx="80772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):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(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0 ):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result =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result =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19912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740" y="221721"/>
            <a:ext cx="10175970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 </a:t>
            </a:r>
            <a:r>
              <a:rPr lang="ko-KR" altLang="en-US" sz="2800" b="1" u="sng" dirty="0" smtClean="0"/>
              <a:t>자주</a:t>
            </a:r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쓰이는 내장 함수</a:t>
            </a:r>
            <a:r>
              <a:rPr lang="en-US" altLang="ko-KR" sz="3000" b="1" u="sng" dirty="0" smtClean="0"/>
              <a:t>:  Filter( ) </a:t>
            </a:r>
            <a:r>
              <a:rPr lang="ko-KR" altLang="en-US" sz="3000" b="1" u="sng" dirty="0" smtClean="0"/>
              <a:t>함수</a:t>
            </a:r>
            <a:endParaRPr lang="ko-KR" altLang="en-US" sz="2800" u="sng" dirty="0"/>
          </a:p>
        </p:txBody>
      </p:sp>
      <p:sp>
        <p:nvSpPr>
          <p:cNvPr id="7" name="직사각형 6"/>
          <p:cNvSpPr/>
          <p:nvPr/>
        </p:nvSpPr>
        <p:spPr>
          <a:xfrm>
            <a:off x="957539" y="1438977"/>
            <a:ext cx="10080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Filter</a:t>
            </a:r>
          </a:p>
          <a:p>
            <a:r>
              <a:rPr lang="en-US" altLang="ko-KR" sz="2000" dirty="0" smtClean="0"/>
              <a:t>filter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원하는 값을 걸러낸다는 뜻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57538" y="2491572"/>
            <a:ext cx="9189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temperature=[22, 22.5, 23, 22, -999, 22.5, -999, 24, 26, 27, -999, 26.5]</a:t>
            </a:r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문제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위 </a:t>
            </a:r>
            <a:r>
              <a:rPr lang="en-US" altLang="ko-KR" dirty="0">
                <a:solidFill>
                  <a:srgbClr val="FF0000"/>
                </a:solidFill>
              </a:rPr>
              <a:t>‘temperature’ </a:t>
            </a:r>
            <a:r>
              <a:rPr lang="ko-KR" altLang="en-US" dirty="0">
                <a:solidFill>
                  <a:srgbClr val="FF0000"/>
                </a:solidFill>
              </a:rPr>
              <a:t>데이터에서 </a:t>
            </a:r>
            <a:r>
              <a:rPr lang="ko-KR" altLang="en-US" dirty="0" err="1">
                <a:solidFill>
                  <a:srgbClr val="FF0000"/>
                </a:solidFill>
              </a:rPr>
              <a:t>결측값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(-999)</a:t>
            </a:r>
            <a:r>
              <a:rPr lang="ko-KR" altLang="en-US" dirty="0">
                <a:solidFill>
                  <a:srgbClr val="FF0000"/>
                </a:solidFill>
              </a:rPr>
              <a:t>의 위치를 찾아내고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결측값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(-999)</a:t>
            </a:r>
            <a:r>
              <a:rPr lang="ko-KR" altLang="en-US" dirty="0">
                <a:solidFill>
                  <a:srgbClr val="FF0000"/>
                </a:solidFill>
              </a:rPr>
              <a:t> 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제외한 온도의 평균값을 구해보세요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8117" y="4468450"/>
            <a:ext cx="6421951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result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x :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x&gt;</a:t>
            </a:r>
            <a:r>
              <a:rPr lang="en-US" altLang="ko-KR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-999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 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a = </a:t>
            </a:r>
            <a:r>
              <a:rPr lang="en-US" altLang="ko-K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(a)  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740" y="221721"/>
            <a:ext cx="10175970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 </a:t>
            </a:r>
            <a:r>
              <a:rPr lang="ko-KR" altLang="en-US" sz="2800" b="1" u="sng" dirty="0" smtClean="0"/>
              <a:t>자주</a:t>
            </a:r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쓰이는 내장 함수</a:t>
            </a:r>
            <a:r>
              <a:rPr lang="en-US" altLang="ko-KR" sz="3000" b="1" u="sng" dirty="0" smtClean="0"/>
              <a:t>:  Filter( ) </a:t>
            </a:r>
            <a:r>
              <a:rPr lang="ko-KR" altLang="en-US" sz="3000" b="1" u="sng" dirty="0" smtClean="0"/>
              <a:t>함수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1082865" y="1168664"/>
            <a:ext cx="9189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temperature=[22, 22.5, 23, 22, -999, 22.5, -999, 24, 26, 27, -999, 26.5</a:t>
            </a:r>
            <a:r>
              <a:rPr lang="en-US" altLang="ko-KR" b="1" dirty="0" smtClean="0"/>
              <a:t>]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407330" y="4394708"/>
            <a:ext cx="51876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result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is_valid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temperature 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a = </a:t>
            </a:r>
            <a:r>
              <a:rPr lang="en-US" altLang="ko-K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(a)  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846" y="1912506"/>
            <a:ext cx="6096000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is_valid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(n) :</a:t>
            </a:r>
          </a:p>
          <a:p>
            <a:pPr>
              <a:lnSpc>
                <a:spcPct val="125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n &gt; -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999:</a:t>
            </a:r>
          </a:p>
          <a:p>
            <a:pPr>
              <a:lnSpc>
                <a:spcPct val="125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endParaRPr lang="en-US" altLang="ko-KR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ko-KR" altLang="en-US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740" y="221721"/>
            <a:ext cx="10175970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 </a:t>
            </a:r>
            <a:r>
              <a:rPr lang="ko-KR" altLang="en-US" sz="2800" b="1" u="sng" dirty="0" smtClean="0"/>
              <a:t>자주</a:t>
            </a:r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쓰이는 내장 함수</a:t>
            </a:r>
            <a:r>
              <a:rPr lang="en-US" altLang="ko-KR" sz="3000" b="1" u="sng" dirty="0" smtClean="0"/>
              <a:t>:  Filter( ) </a:t>
            </a:r>
            <a:r>
              <a:rPr lang="ko-KR" altLang="en-US" sz="3000" b="1" u="sng" dirty="0" smtClean="0"/>
              <a:t>함수</a:t>
            </a:r>
            <a:endParaRPr lang="ko-KR" altLang="en-US" sz="2800" u="sng" dirty="0"/>
          </a:p>
        </p:txBody>
      </p:sp>
      <p:sp>
        <p:nvSpPr>
          <p:cNvPr id="7" name="직사각형 6"/>
          <p:cNvSpPr/>
          <p:nvPr/>
        </p:nvSpPr>
        <p:spPr>
          <a:xfrm>
            <a:off x="957539" y="1438977"/>
            <a:ext cx="10080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Filter</a:t>
            </a:r>
          </a:p>
          <a:p>
            <a:r>
              <a:rPr lang="en-US" altLang="ko-KR" sz="2000" dirty="0" smtClean="0"/>
              <a:t>filter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원하는 값을 걸러낸다는 뜻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57538" y="2491572"/>
            <a:ext cx="9189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temperature=[22, 22.5, 23, 22, -999, 22.5, -999, 24, 26, 27, -999, 26.5]</a:t>
            </a:r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문제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위 </a:t>
            </a:r>
            <a:r>
              <a:rPr lang="en-US" altLang="ko-KR" dirty="0">
                <a:solidFill>
                  <a:srgbClr val="FF0000"/>
                </a:solidFill>
              </a:rPr>
              <a:t>‘temperature’ </a:t>
            </a:r>
            <a:r>
              <a:rPr lang="ko-KR" altLang="en-US" dirty="0">
                <a:solidFill>
                  <a:srgbClr val="FF0000"/>
                </a:solidFill>
              </a:rPr>
              <a:t>데이터에서 </a:t>
            </a:r>
            <a:r>
              <a:rPr lang="ko-KR" altLang="en-US" dirty="0" err="1">
                <a:solidFill>
                  <a:srgbClr val="FF0000"/>
                </a:solidFill>
              </a:rPr>
              <a:t>결측값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(-999)</a:t>
            </a:r>
            <a:r>
              <a:rPr lang="ko-KR" altLang="en-US" dirty="0">
                <a:solidFill>
                  <a:srgbClr val="FF0000"/>
                </a:solidFill>
              </a:rPr>
              <a:t>의 위치를 찾아내고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결측값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(-999)</a:t>
            </a:r>
            <a:r>
              <a:rPr lang="ko-KR" altLang="en-US" dirty="0">
                <a:solidFill>
                  <a:srgbClr val="FF0000"/>
                </a:solidFill>
              </a:rPr>
              <a:t> 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제외한 온도의 평균값을 구해보세요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8117" y="4468450"/>
            <a:ext cx="6421951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result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x :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x&gt;</a:t>
            </a:r>
            <a:r>
              <a:rPr lang="en-US" altLang="ko-KR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-999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 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a = </a:t>
            </a:r>
            <a:r>
              <a:rPr lang="en-US" altLang="ko-K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(a)  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6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740" y="221721"/>
            <a:ext cx="10175970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 </a:t>
            </a:r>
            <a:r>
              <a:rPr lang="ko-KR" altLang="en-US" sz="2800" u="sng" dirty="0" smtClean="0"/>
              <a:t>지난 시간</a:t>
            </a:r>
            <a:r>
              <a:rPr lang="en-US" altLang="ko-KR" sz="3000" u="sng" dirty="0" smtClean="0"/>
              <a:t>:   </a:t>
            </a:r>
            <a:r>
              <a:rPr lang="en-US" altLang="ko-KR" sz="3000" b="1" u="sng" dirty="0" err="1" smtClean="0"/>
              <a:t>np.array</a:t>
            </a:r>
            <a:r>
              <a:rPr lang="en-US" altLang="ko-KR" sz="3000" b="1" u="sng" dirty="0" smtClean="0"/>
              <a:t>( )</a:t>
            </a:r>
            <a:r>
              <a:rPr lang="ko-KR" altLang="en-US" sz="3000" b="1" u="sng" dirty="0"/>
              <a:t> </a:t>
            </a:r>
            <a:r>
              <a:rPr lang="ko-KR" altLang="en-US" sz="3000" b="1" u="sng" dirty="0" smtClean="0"/>
              <a:t>응용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1068117" y="1473933"/>
            <a:ext cx="9189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temperature=[22, 22.5, 23, 22, -999, 22.5, -999, 24, 26, 27, -999, 26.5]</a:t>
            </a:r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문제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위 </a:t>
            </a:r>
            <a:r>
              <a:rPr lang="en-US" altLang="ko-KR" dirty="0">
                <a:solidFill>
                  <a:srgbClr val="FF0000"/>
                </a:solidFill>
              </a:rPr>
              <a:t>‘temperature’ </a:t>
            </a:r>
            <a:r>
              <a:rPr lang="ko-KR" altLang="en-US" dirty="0">
                <a:solidFill>
                  <a:srgbClr val="FF0000"/>
                </a:solidFill>
              </a:rPr>
              <a:t>데이터에서 </a:t>
            </a:r>
            <a:r>
              <a:rPr lang="ko-KR" altLang="en-US" dirty="0" err="1">
                <a:solidFill>
                  <a:srgbClr val="FF0000"/>
                </a:solidFill>
              </a:rPr>
              <a:t>결측값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(-999)</a:t>
            </a:r>
            <a:r>
              <a:rPr lang="ko-KR" altLang="en-US" dirty="0">
                <a:solidFill>
                  <a:srgbClr val="FF0000"/>
                </a:solidFill>
              </a:rPr>
              <a:t>의 위치를 찾아내고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결측값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(-999)</a:t>
            </a:r>
            <a:r>
              <a:rPr lang="ko-KR" altLang="en-US" dirty="0">
                <a:solidFill>
                  <a:srgbClr val="FF0000"/>
                </a:solidFill>
              </a:rPr>
              <a:t> 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제외한 온도의 평균값을 구해보세요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0853" y="3463698"/>
            <a:ext cx="4451860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temp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2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 temperature 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(temp &gt; </a:t>
            </a:r>
            <a:r>
              <a:rPr lang="en-US" altLang="ko-KR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-999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 temp[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)  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8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smtClean="0"/>
              <a:t>3B.  </a:t>
            </a:r>
            <a:r>
              <a:rPr lang="ko-KR" altLang="en-US" sz="3000" b="1" u="sng" dirty="0"/>
              <a:t>외</a:t>
            </a:r>
            <a:r>
              <a:rPr lang="ko-KR" altLang="en-US" sz="3000" b="1" u="sng" dirty="0" smtClean="0"/>
              <a:t>장 함수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489653" y="1352400"/>
            <a:ext cx="10763796" cy="1902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전 세계의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사용자들이 만든 유용한 프로그램을 모아 놓은 것이 바로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라이브러리이다</a:t>
            </a:r>
            <a:r>
              <a:rPr lang="en-US" altLang="ko-KR" sz="2000" dirty="0"/>
              <a:t>. "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"</a:t>
            </a:r>
            <a:r>
              <a:rPr lang="ko-KR" altLang="en-US" sz="2000" dirty="0"/>
              <a:t>는 </a:t>
            </a:r>
            <a:r>
              <a:rPr lang="en-US" altLang="ko-KR" sz="2000" dirty="0"/>
              <a:t>"</a:t>
            </a:r>
            <a:r>
              <a:rPr lang="ko-KR" altLang="en-US" sz="2000" dirty="0"/>
              <a:t>도서관</a:t>
            </a:r>
            <a:r>
              <a:rPr lang="en-US" altLang="ko-KR" sz="2000" dirty="0"/>
              <a:t>"</a:t>
            </a:r>
            <a:r>
              <a:rPr lang="ko-KR" altLang="en-US" sz="2000" dirty="0"/>
              <a:t>이라는 뜻 그대로 원하는 정보를 찾아보는 곳이다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모든 </a:t>
            </a:r>
            <a:r>
              <a:rPr lang="ko-KR" altLang="en-US" sz="2000" dirty="0"/>
              <a:t>라이브러리를 다 알 필요는 없고 어떤 일을 할 때 어떤 라이브러리를 사용해야 한다는 정도만 알면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그러기 위해 어떤 라이브러리가 존재하고 어떻게 사용하는지 알아야 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자주 </a:t>
            </a:r>
            <a:r>
              <a:rPr lang="ko-KR" altLang="en-US" sz="2000" dirty="0"/>
              <a:t>사용되고 꼭 알아 두면 좋은 라이브러리를 중심으로 하나씩 살펴보자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1119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740" y="221721"/>
            <a:ext cx="10175970" cy="1437262"/>
          </a:xfrm>
        </p:spPr>
        <p:txBody>
          <a:bodyPr>
            <a:normAutofit/>
          </a:bodyPr>
          <a:lstStyle/>
          <a:p>
            <a:r>
              <a:rPr lang="en-US" altLang="ko-KR" sz="3000" u="sng" dirty="0"/>
              <a:t> </a:t>
            </a:r>
            <a:r>
              <a:rPr lang="ko-KR" altLang="en-US" sz="3000" u="sng" dirty="0" smtClean="0"/>
              <a:t>자주</a:t>
            </a:r>
            <a:r>
              <a:rPr lang="en-US" altLang="ko-KR" sz="3000" u="sng" dirty="0" smtClean="0"/>
              <a:t> </a:t>
            </a:r>
            <a:r>
              <a:rPr lang="ko-KR" altLang="en-US" sz="3000" u="sng" dirty="0" smtClean="0"/>
              <a:t>쓰이는 외장 함수들</a:t>
            </a:r>
            <a:r>
              <a:rPr lang="en-US" altLang="ko-KR" sz="3000" b="1" u="sng" dirty="0" smtClean="0"/>
              <a:t/>
            </a:r>
            <a:br>
              <a:rPr lang="en-US" altLang="ko-KR" sz="3000" b="1" u="sng" dirty="0" smtClean="0"/>
            </a:br>
            <a:r>
              <a:rPr lang="en-US" altLang="ko-KR" sz="3000" b="1" u="sng" dirty="0" smtClean="0"/>
              <a:t/>
            </a:r>
            <a:br>
              <a:rPr lang="en-US" altLang="ko-KR" sz="3000" b="1" u="sng" dirty="0" smtClean="0"/>
            </a:br>
            <a:r>
              <a:rPr lang="en-US" altLang="ko-KR" sz="3000" b="1" dirty="0" smtClean="0"/>
              <a:t>sys,  random,  </a:t>
            </a:r>
            <a:r>
              <a:rPr lang="en-US" altLang="ko-KR" sz="3000" b="1" dirty="0" err="1" smtClean="0"/>
              <a:t>numpy</a:t>
            </a:r>
            <a:r>
              <a:rPr lang="en-US" altLang="ko-KR" sz="3000" b="1" dirty="0" smtClean="0"/>
              <a:t>,  </a:t>
            </a:r>
            <a:r>
              <a:rPr lang="en-US" altLang="ko-KR" sz="3000" b="1" dirty="0" err="1" smtClean="0"/>
              <a:t>matplotlib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861740" y="1974542"/>
            <a:ext cx="1109947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/>
              <a:t>s</a:t>
            </a:r>
            <a:r>
              <a:rPr lang="en-US" altLang="ko-KR" sz="2600" b="1" dirty="0" smtClean="0"/>
              <a:t>ys</a:t>
            </a:r>
            <a:endParaRPr lang="en-US" altLang="ko-KR" sz="26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ys </a:t>
            </a:r>
            <a:r>
              <a:rPr lang="ko-KR" altLang="en-US" sz="2000" dirty="0"/>
              <a:t>모듈은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인터프리터가 제공하는 변수와 함수를 직접 제어할 수 있게 해주는 모듈이다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740" y="3423057"/>
            <a:ext cx="100801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sys.exit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강제로 스크립트 </a:t>
            </a:r>
            <a:r>
              <a:rPr lang="ko-KR" altLang="en-US" sz="2000" b="1" dirty="0" smtClean="0"/>
              <a:t>종료하기</a:t>
            </a:r>
            <a:endParaRPr lang="en-US" altLang="ko-KR" sz="2000" b="1" dirty="0" smtClean="0"/>
          </a:p>
          <a:p>
            <a:endParaRPr lang="ko-KR" altLang="en-US" sz="2000" b="1" dirty="0"/>
          </a:p>
          <a:p>
            <a:r>
              <a:rPr lang="en-US" altLang="ko-KR" sz="2000" b="1" dirty="0" err="1"/>
              <a:t>sys.path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모듈 검색 경로를 저장하고 있는 리스트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입력을 </a:t>
            </a:r>
            <a:r>
              <a:rPr lang="ko-KR" altLang="en-US" sz="2000" b="1" dirty="0"/>
              <a:t>위한 객체 저장 </a:t>
            </a:r>
            <a:r>
              <a:rPr lang="en-US" altLang="ko-KR" sz="2000" b="1" dirty="0"/>
              <a:t>– </a:t>
            </a:r>
            <a:r>
              <a:rPr lang="en-US" altLang="ko-KR" sz="2000" b="1" dirty="0" err="1"/>
              <a:t>sys.stdin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0594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4358" y="99348"/>
            <a:ext cx="109165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err="1"/>
              <a:t>n</a:t>
            </a:r>
            <a:r>
              <a:rPr lang="en-US" altLang="ko-KR" sz="2600" b="1" dirty="0" err="1" smtClean="0"/>
              <a:t>umpy</a:t>
            </a:r>
            <a:endParaRPr lang="en-US" altLang="ko-KR" sz="2600" b="1" dirty="0" smtClean="0"/>
          </a:p>
          <a:p>
            <a:pPr>
              <a:lnSpc>
                <a:spcPct val="150000"/>
              </a:lnSpc>
            </a:pPr>
            <a:r>
              <a:rPr lang="en-US" altLang="ko-KR" sz="2200" dirty="0" err="1" smtClean="0"/>
              <a:t>numpy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모듈은 배열 </a:t>
            </a:r>
            <a:r>
              <a:rPr lang="ko-KR" altLang="en-US" sz="2200" dirty="0"/>
              <a:t>형식의 자료를 요긴하게 처리해주는 다양한 함수를 가지고 있다</a:t>
            </a:r>
            <a:r>
              <a:rPr lang="en-US" altLang="ko-KR" sz="2200" dirty="0"/>
              <a:t>. </a:t>
            </a:r>
            <a:r>
              <a:rPr lang="ko-KR" altLang="en-US" sz="2200" dirty="0"/>
              <a:t>일반적으로 ‘</a:t>
            </a:r>
            <a:r>
              <a:rPr lang="en-US" altLang="ko-KR" sz="2200" dirty="0"/>
              <a:t>np’ </a:t>
            </a:r>
            <a:r>
              <a:rPr lang="ko-KR" altLang="en-US" sz="2200" dirty="0"/>
              <a:t>라고 불러와 사용한다</a:t>
            </a:r>
            <a:r>
              <a:rPr lang="en-US" altLang="ko-KR" sz="2200" dirty="0"/>
              <a:t>.</a:t>
            </a:r>
            <a:r>
              <a:rPr lang="ko-KR" altLang="en-US" sz="2200" dirty="0" smtClean="0"/>
              <a:t>  </a:t>
            </a:r>
            <a:endParaRPr lang="en-US" altLang="ko-KR" sz="2200" dirty="0"/>
          </a:p>
        </p:txBody>
      </p:sp>
      <p:sp>
        <p:nvSpPr>
          <p:cNvPr id="3" name="직사각형 2"/>
          <p:cNvSpPr/>
          <p:nvPr/>
        </p:nvSpPr>
        <p:spPr>
          <a:xfrm>
            <a:off x="574358" y="2163913"/>
            <a:ext cx="1056349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np.array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–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리스트를 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numpy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array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형태로 바꾸어준다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array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리스트보다 메모리를 적게 차지하고 계산이 빠르다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또한 리스트와 다르게 벡터화 연산을 지원한다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np.zeros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(shape) –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주어진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shape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형태로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으로만 채워진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array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만들어 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np.arange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(start, stop, step) –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주어진 범위 내에서 일정한 간격을 지닌 값들의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array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만들어 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np.mean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(a, axis=None) – mean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함수는 평균을 구해주는 함수이다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axis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옵션을 사용해 평균할 축의 방향을 정해준다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(0,1,2...). axis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쓰지 않으면 전체의 평균을 구해준다</a:t>
            </a:r>
            <a:r>
              <a:rPr lang="en-US" altLang="ko-KR" sz="2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3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170" y="104503"/>
            <a:ext cx="1056349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2000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np.average</a:t>
            </a:r>
            <a:r>
              <a:rPr lang="en-US" altLang="ko-KR" sz="2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(a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axis=None, weights=None) – average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mean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비슷하게 평균을 구해주는 함수이지만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weighted averaged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구할 수 있다는 점에 차이가 있다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우리 분야에서는 주로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latitude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축 방향으로 평균을 해줄 때 필요하다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np.std</a:t>
            </a:r>
            <a:r>
              <a:rPr lang="en-US" altLang="ko-KR" sz="2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(a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axis=None, 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ddof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=1) –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주어진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array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표준편차를 구해주고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axis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마찬가지로 계산할 축의 방향을 정해준다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ddof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기본값은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인데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0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 경우 </a:t>
            </a:r>
            <a:r>
              <a:rPr lang="ko-KR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모표준편차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 경우 표본표준편차를 구해준다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np.corrcoef</a:t>
            </a:r>
            <a:r>
              <a:rPr lang="en-US" altLang="ko-KR" sz="2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a,b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– a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 array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사이에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Pearson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상관계수를 반환한다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결과 값은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2x2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array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형태로 반환된다</a:t>
            </a:r>
            <a:r>
              <a:rPr lang="en-US" altLang="ko-KR" sz="2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np.polyfit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x,y,order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np.polyval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p,x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- 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polyfit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함수는 주어진 차수로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대해서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polynomial fit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구해준다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polyval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함수는 특정 값에 대한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polynomial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계산해준다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두 함수를 이용해서 데이터의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polynomial fitting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그래프로 나타낼 수 있다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order</a:t>
            </a: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에는 원하는 차수를 써준다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4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1740" y="295291"/>
            <a:ext cx="10916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/>
              <a:t>random</a:t>
            </a:r>
            <a:endParaRPr lang="en-US" altLang="ko-KR" sz="2600" b="1" dirty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random </a:t>
            </a:r>
            <a:r>
              <a:rPr lang="ko-KR" altLang="en-US" sz="2200" dirty="0" smtClean="0"/>
              <a:t>모듈은 </a:t>
            </a:r>
            <a:r>
              <a:rPr lang="ko-KR" altLang="en-US" sz="2200" dirty="0" err="1" smtClean="0"/>
              <a:t>난수를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발생시키는 모듈이다</a:t>
            </a:r>
            <a:endParaRPr lang="en-US" altLang="ko-KR" sz="2200" dirty="0"/>
          </a:p>
        </p:txBody>
      </p:sp>
      <p:sp>
        <p:nvSpPr>
          <p:cNvPr id="7" name="직사각형 6"/>
          <p:cNvSpPr/>
          <p:nvPr/>
        </p:nvSpPr>
        <p:spPr>
          <a:xfrm>
            <a:off x="861740" y="1711822"/>
            <a:ext cx="10080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err="1"/>
              <a:t>random.random</a:t>
            </a:r>
            <a:r>
              <a:rPr lang="en-US" altLang="ko-KR" sz="2000" b="1" dirty="0"/>
              <a:t>() </a:t>
            </a:r>
            <a:r>
              <a:rPr lang="en-US" altLang="ko-KR" sz="2000" b="1" dirty="0" smtClean="0"/>
              <a:t>: </a:t>
            </a:r>
            <a:r>
              <a:rPr lang="en-US" altLang="ko-KR" sz="2000" b="1" dirty="0"/>
              <a:t>0~1.0 </a:t>
            </a:r>
            <a:r>
              <a:rPr lang="ko-KR" altLang="ko-KR" sz="2000" b="1" dirty="0"/>
              <a:t>사이의 </a:t>
            </a:r>
            <a:r>
              <a:rPr lang="ko-KR" altLang="ko-KR" sz="2000" b="1" dirty="0" err="1"/>
              <a:t>난수를</a:t>
            </a:r>
            <a:r>
              <a:rPr lang="ko-KR" altLang="ko-KR" sz="2000" b="1" dirty="0"/>
              <a:t> 반환</a:t>
            </a:r>
            <a:endParaRPr lang="ko-KR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/>
              <a:t>random.normal</a:t>
            </a:r>
            <a:r>
              <a:rPr lang="en-US" altLang="ko-KR" sz="2000" b="1" dirty="0" smtClean="0"/>
              <a:t>(</a:t>
            </a:r>
            <a:r>
              <a:rPr lang="en-US" altLang="ko-KR" sz="2000" b="1" i="1" dirty="0" smtClean="0"/>
              <a:t>mu</a:t>
            </a:r>
            <a:r>
              <a:rPr lang="en-US" altLang="ko-KR" sz="2000" b="1" dirty="0" smtClean="0"/>
              <a:t>, </a:t>
            </a:r>
            <a:r>
              <a:rPr lang="en-US" altLang="ko-KR" sz="2000" b="1" i="1" dirty="0" err="1" smtClean="0"/>
              <a:t>s.d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평균이 </a:t>
            </a:r>
            <a:r>
              <a:rPr lang="en-US" altLang="ko-KR" sz="2000" b="1" i="1" dirty="0" smtClean="0"/>
              <a:t>mu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이고 표준편차가 </a:t>
            </a:r>
            <a:r>
              <a:rPr lang="en-US" altLang="ko-KR" sz="2000" b="1" i="1" dirty="0" err="1" smtClean="0"/>
              <a:t>s.d.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인 </a:t>
            </a:r>
            <a:r>
              <a:rPr lang="ko-KR" altLang="en-US" sz="2000" b="1" dirty="0" err="1" smtClean="0"/>
              <a:t>난수를</a:t>
            </a:r>
            <a:r>
              <a:rPr lang="ko-KR" altLang="en-US" sz="2000" b="1" dirty="0" smtClean="0"/>
              <a:t> 반환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 mu=0 </a:t>
            </a:r>
            <a:r>
              <a:rPr lang="ko-KR" altLang="en-US" sz="2000" b="1" dirty="0" smtClean="0"/>
              <a:t>이고 </a:t>
            </a:r>
            <a:r>
              <a:rPr lang="en-US" altLang="ko-KR" sz="2000" b="1" dirty="0" err="1" smtClean="0"/>
              <a:t>s.d</a:t>
            </a:r>
            <a:r>
              <a:rPr lang="en-US" altLang="ko-KR" sz="2000" b="1" dirty="0" smtClean="0"/>
              <a:t>=1 </a:t>
            </a:r>
            <a:r>
              <a:rPr lang="ko-KR" altLang="en-US" sz="2000" b="1" dirty="0" smtClean="0"/>
              <a:t>이면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표준 정규분포에서 </a:t>
            </a:r>
            <a:r>
              <a:rPr lang="ko-KR" altLang="en-US" sz="2000" b="1" dirty="0" err="1" smtClean="0"/>
              <a:t>난수를</a:t>
            </a:r>
            <a:r>
              <a:rPr lang="ko-KR" altLang="en-US" sz="2000" b="1" dirty="0" smtClean="0"/>
              <a:t> 발생</a:t>
            </a:r>
            <a:r>
              <a:rPr lang="en-US" altLang="ko-KR" sz="2000" b="1" dirty="0" smtClean="0"/>
              <a:t>)</a:t>
            </a:r>
            <a:endParaRPr lang="ko-KR" altLang="ko-KR" sz="2000" dirty="0"/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/>
              <a:t>random.shuffle</a:t>
            </a:r>
            <a:r>
              <a:rPr lang="en-US" altLang="ko-KR" sz="2000" b="1" dirty="0" smtClean="0"/>
              <a:t>(list</a:t>
            </a:r>
            <a:r>
              <a:rPr lang="en-US" altLang="ko-KR" sz="2000" b="1" dirty="0"/>
              <a:t>) </a:t>
            </a:r>
            <a:r>
              <a:rPr lang="en-US" altLang="ko-KR" sz="2000" b="1" dirty="0" smtClean="0"/>
              <a:t>: </a:t>
            </a:r>
            <a:r>
              <a:rPr lang="ko-KR" altLang="ko-KR" sz="2000" b="1" dirty="0"/>
              <a:t>주어진 리스트의 내용을 섞는다</a:t>
            </a:r>
            <a:endParaRPr lang="ko-KR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 err="1"/>
              <a:t>random.choice</a:t>
            </a:r>
            <a:r>
              <a:rPr lang="en-US" altLang="ko-KR" sz="2000" b="1" dirty="0"/>
              <a:t>(list) </a:t>
            </a:r>
            <a:r>
              <a:rPr lang="en-US" altLang="ko-KR" sz="2000" b="1" dirty="0" smtClean="0"/>
              <a:t>: </a:t>
            </a:r>
            <a:r>
              <a:rPr lang="ko-KR" altLang="ko-KR" sz="2000" b="1" dirty="0"/>
              <a:t>주어진 리스트의 아이템을 무작위로 선택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945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1740" y="295291"/>
            <a:ext cx="109165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err="1" smtClean="0"/>
              <a:t>matplotlib</a:t>
            </a:r>
            <a:endParaRPr lang="en-US" altLang="ko-KR" sz="2600" b="1" dirty="0"/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matplotlib</a:t>
            </a:r>
            <a:r>
              <a:rPr lang="ko-KR" altLang="en-US" sz="2200" dirty="0"/>
              <a:t>은 </a:t>
            </a:r>
            <a:r>
              <a:rPr lang="ko-KR" altLang="en-US" sz="2200" dirty="0" err="1"/>
              <a:t>파이썬의</a:t>
            </a:r>
            <a:r>
              <a:rPr lang="ko-KR" altLang="en-US" sz="2200" dirty="0"/>
              <a:t> 대표적인 모듈로서 </a:t>
            </a:r>
            <a:r>
              <a:rPr lang="en-US" altLang="ko-KR" sz="2200" dirty="0" err="1"/>
              <a:t>matlab</a:t>
            </a:r>
            <a:r>
              <a:rPr lang="ko-KR" altLang="en-US" sz="2200" dirty="0"/>
              <a:t>을 기반으로 그림을 그리기 위해 개발된 패키지이다</a:t>
            </a:r>
            <a:r>
              <a:rPr lang="en-US" altLang="ko-KR" sz="2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740" y="2060115"/>
            <a:ext cx="10916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 err="1"/>
              <a:t>m</a:t>
            </a:r>
            <a:r>
              <a:rPr lang="en-US" altLang="ko-KR" sz="2200" b="1" dirty="0" err="1" smtClean="0"/>
              <a:t>atplotlib.pyplot</a:t>
            </a:r>
            <a:r>
              <a:rPr lang="en-US" altLang="ko-KR" sz="2200" b="1" dirty="0" smtClean="0"/>
              <a:t>() 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/>
              <a:t>패키지에는 </a:t>
            </a:r>
            <a:r>
              <a:rPr lang="en-US" altLang="ko-KR" dirty="0" err="1"/>
              <a:t>pylab</a:t>
            </a:r>
            <a:r>
              <a:rPr lang="en-US" altLang="ko-KR" dirty="0"/>
              <a:t> </a:t>
            </a:r>
            <a:r>
              <a:rPr lang="ko-KR" altLang="en-US" dirty="0"/>
              <a:t>라는 서브패키지가 존재한다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 err="1"/>
              <a:t>pylab</a:t>
            </a:r>
            <a:r>
              <a:rPr lang="en-US" altLang="ko-KR" dirty="0"/>
              <a:t> </a:t>
            </a:r>
            <a:r>
              <a:rPr lang="ko-KR" altLang="en-US" dirty="0"/>
              <a:t>서브패키지는 </a:t>
            </a:r>
            <a:r>
              <a:rPr lang="en-US" altLang="ko-KR" dirty="0" err="1"/>
              <a:t>matlab</a:t>
            </a:r>
            <a:r>
              <a:rPr lang="en-US" altLang="ko-KR" dirty="0"/>
              <a:t> </a:t>
            </a:r>
            <a:r>
              <a:rPr lang="ko-KR" altLang="en-US" dirty="0"/>
              <a:t>이라는 수치해석 소프트웨어의 시각화 명령을 거의 그대로 사용할 수 있도록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의 하위 </a:t>
            </a:r>
            <a:r>
              <a:rPr lang="en-US" altLang="ko-KR" dirty="0"/>
              <a:t>API</a:t>
            </a:r>
            <a:r>
              <a:rPr lang="ko-KR" altLang="en-US" dirty="0"/>
              <a:t>를 포장</a:t>
            </a:r>
            <a:r>
              <a:rPr lang="en-US" altLang="ko-KR" dirty="0"/>
              <a:t>(wrapping)</a:t>
            </a:r>
            <a:r>
              <a:rPr lang="ko-KR" altLang="en-US" dirty="0"/>
              <a:t>한 명령어 집합을 제공한다</a:t>
            </a:r>
            <a:r>
              <a:rPr lang="en-US" altLang="ko-KR" dirty="0"/>
              <a:t>. </a:t>
            </a:r>
            <a:r>
              <a:rPr lang="ko-KR" altLang="en-US" dirty="0"/>
              <a:t>간단한 시각화 프로그램을 만드는 경우에는 </a:t>
            </a:r>
            <a:r>
              <a:rPr lang="en-US" altLang="ko-KR" dirty="0" err="1"/>
              <a:t>pylab</a:t>
            </a:r>
            <a:r>
              <a:rPr lang="en-US" altLang="ko-KR" dirty="0"/>
              <a:t> </a:t>
            </a:r>
            <a:r>
              <a:rPr lang="ko-KR" altLang="en-US" dirty="0"/>
              <a:t>서브패키지의 명령만으로도 충분하다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pylab</a:t>
            </a:r>
            <a:r>
              <a:rPr lang="en-US" altLang="ko-KR" sz="2000" dirty="0"/>
              <a:t> </a:t>
            </a:r>
            <a:r>
              <a:rPr lang="ko-KR" altLang="en-US" sz="2000" dirty="0"/>
              <a:t>서브패키지는 </a:t>
            </a:r>
            <a:r>
              <a:rPr lang="en-US" altLang="ko-KR" sz="2000" dirty="0" err="1"/>
              <a:t>plt</a:t>
            </a:r>
            <a:r>
              <a:rPr lang="en-US" altLang="ko-KR" sz="2000" dirty="0"/>
              <a:t> </a:t>
            </a:r>
            <a:r>
              <a:rPr lang="ko-KR" altLang="en-US" sz="2000" dirty="0"/>
              <a:t>라는 다른 별칭으로 </a:t>
            </a:r>
            <a:r>
              <a:rPr lang="ko-KR" altLang="en-US" sz="2000" dirty="0" err="1"/>
              <a:t>임포트하여</a:t>
            </a:r>
            <a:r>
              <a:rPr lang="ko-KR" altLang="en-US" sz="2000" dirty="0"/>
              <a:t> 사용하는 것이 </a:t>
            </a:r>
            <a:r>
              <a:rPr lang="ko-KR" altLang="en-US" sz="2000" dirty="0" smtClean="0"/>
              <a:t>관례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200" dirty="0"/>
              <a:t>&gt;&gt; </a:t>
            </a:r>
            <a:r>
              <a:rPr lang="en-US" altLang="ko-KR" sz="2200" dirty="0">
                <a:solidFill>
                  <a:srgbClr val="FF0000"/>
                </a:solidFill>
              </a:rPr>
              <a:t>import</a:t>
            </a:r>
            <a:r>
              <a:rPr lang="en-US" altLang="ko-KR" sz="2200" dirty="0"/>
              <a:t> </a:t>
            </a:r>
            <a:r>
              <a:rPr lang="en-US" altLang="ko-KR" sz="2200" dirty="0" err="1"/>
              <a:t>matplotlib.pyplot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as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plt</a:t>
            </a:r>
            <a:endParaRPr lang="ko-KR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50126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 smtClean="0"/>
              <a:t>지난 시간</a:t>
            </a:r>
            <a:r>
              <a:rPr lang="en-US" altLang="ko-KR" sz="2600" u="sng" dirty="0" smtClean="0"/>
              <a:t>:</a:t>
            </a:r>
            <a:r>
              <a:rPr lang="en-US" altLang="ko-KR" sz="3000" b="1" u="sng" dirty="0" smtClean="0"/>
              <a:t>   </a:t>
            </a:r>
            <a:r>
              <a:rPr lang="ko-KR" altLang="en-US" sz="3000" b="1" u="sng" dirty="0" smtClean="0"/>
              <a:t>매개변수</a:t>
            </a:r>
            <a:r>
              <a:rPr lang="ko-KR" altLang="en-US" sz="2800" b="1" u="sng" dirty="0" smtClean="0"/>
              <a:t>를 입력 받는 방법   </a:t>
            </a:r>
            <a:endParaRPr lang="ko-KR" altLang="en-US" sz="28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705392" y="1267097"/>
            <a:ext cx="11245307" cy="546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ko-KR" sz="1800" dirty="0" smtClean="0">
                <a:solidFill>
                  <a:sysClr val="windowText" lastClr="000000"/>
                </a:solidFill>
              </a:rPr>
              <a:t>매개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ko-KR" sz="1800" dirty="0" smtClean="0">
                <a:solidFill>
                  <a:sysClr val="windowText" lastClr="000000"/>
                </a:solidFill>
              </a:rPr>
              <a:t>媒介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ko-KR" sz="1800" dirty="0" smtClean="0">
                <a:solidFill>
                  <a:sysClr val="windowText" lastClr="000000"/>
                </a:solidFill>
              </a:rPr>
              <a:t>는 중간에서 둘 사이의 관계를 맺어주는 것을 뜻하는 말</a:t>
            </a:r>
            <a:endParaRPr lang="en-US" altLang="ko-KR" sz="18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1800" dirty="0" smtClean="0">
                <a:solidFill>
                  <a:sysClr val="windowText" lastClr="000000"/>
                </a:solidFill>
              </a:rPr>
              <a:t>매개변수는 </a:t>
            </a:r>
            <a:r>
              <a:rPr lang="ko-KR" altLang="ko-KR" sz="1800" dirty="0" err="1" smtClean="0">
                <a:solidFill>
                  <a:sysClr val="windowText" lastClr="000000"/>
                </a:solidFill>
              </a:rPr>
              <a:t>호출자와</a:t>
            </a:r>
            <a:r>
              <a:rPr lang="ko-KR" altLang="ko-KR" sz="1800" dirty="0" smtClean="0">
                <a:solidFill>
                  <a:sysClr val="windowText" lastClr="000000"/>
                </a:solidFill>
              </a:rPr>
              <a:t> 함수 사이의 관계를 맺어주는 변수를 뜻함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800" dirty="0" smtClean="0">
                <a:solidFill>
                  <a:sysClr val="windowText" lastClr="000000"/>
                </a:solidFill>
              </a:rPr>
              <a:t>함수의 입력</a:t>
            </a:r>
            <a:r>
              <a:rPr lang="en-US" altLang="ko-KR" sz="1800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214844" y="2707444"/>
            <a:ext cx="8077200" cy="246221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200" b="1" dirty="0" err="1">
                <a:solidFill>
                  <a:prstClr val="black"/>
                </a:solidFill>
              </a:rPr>
              <a:t>def</a:t>
            </a:r>
            <a:r>
              <a:rPr lang="en-US" altLang="ko-KR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</a:rPr>
              <a:t>my_abs</a:t>
            </a:r>
            <a:r>
              <a:rPr lang="en-US" altLang="ko-KR" sz="2200" dirty="0">
                <a:solidFill>
                  <a:prstClr val="black"/>
                </a:solidFill>
              </a:rPr>
              <a:t>(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r>
              <a:rPr lang="en-US" altLang="ko-KR" sz="2200" dirty="0">
                <a:solidFill>
                  <a:prstClr val="black"/>
                </a:solidFill>
              </a:rPr>
              <a:t> ):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</a:rPr>
              <a:t>if</a:t>
            </a:r>
            <a:r>
              <a:rPr lang="en-US" altLang="ko-KR" sz="2200" dirty="0">
                <a:solidFill>
                  <a:prstClr val="black"/>
                </a:solidFill>
              </a:rPr>
              <a:t> (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r>
              <a:rPr lang="en-US" altLang="ko-KR" sz="2200" dirty="0">
                <a:solidFill>
                  <a:prstClr val="black"/>
                </a:solidFill>
              </a:rPr>
              <a:t> &lt; 0 ):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    result =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r>
              <a:rPr lang="en-US" altLang="ko-KR" sz="2200" dirty="0">
                <a:solidFill>
                  <a:prstClr val="black"/>
                </a:solidFill>
              </a:rPr>
              <a:t> * -1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</a:rPr>
              <a:t>else</a:t>
            </a:r>
            <a:r>
              <a:rPr lang="en-US" altLang="ko-KR" sz="2200" dirty="0">
                <a:solidFill>
                  <a:prstClr val="black"/>
                </a:solidFill>
              </a:rPr>
              <a:t>: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    result =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 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</a:rPr>
              <a:t>return</a:t>
            </a:r>
            <a:r>
              <a:rPr lang="en-US" altLang="ko-KR" sz="2200" dirty="0">
                <a:solidFill>
                  <a:prstClr val="black"/>
                </a:solidFill>
              </a:rPr>
              <a:t> result</a:t>
            </a:r>
            <a:endParaRPr lang="ko-KR" altLang="ko-KR" sz="2200" dirty="0">
              <a:solidFill>
                <a:prstClr val="black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262643" y="2707444"/>
            <a:ext cx="1752600" cy="673556"/>
          </a:xfrm>
          <a:prstGeom prst="wedgeRectCallout">
            <a:avLst>
              <a:gd name="adj1" fmla="val -71903"/>
              <a:gd name="adj2" fmla="val -1037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kern="100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cs typeface="Times New Roman" panose="02020603050405020304" pitchFamily="18" charset="0"/>
              </a:rPr>
              <a:t>매개변수</a:t>
            </a:r>
            <a:endParaRPr lang="ko-KR" altLang="en-US" sz="1600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45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 fontScale="90000"/>
          </a:bodyPr>
          <a:lstStyle/>
          <a:p>
            <a:r>
              <a:rPr lang="ko-KR" altLang="en-US" sz="3000" b="1" u="sng" dirty="0" smtClean="0"/>
              <a:t>예제</a:t>
            </a:r>
            <a:r>
              <a:rPr lang="en-US" altLang="ko-KR" sz="3000" b="1" u="sng" dirty="0" smtClean="0"/>
              <a:t>:  </a:t>
            </a:r>
            <a:r>
              <a:rPr lang="ko-KR" altLang="en-US" sz="2800" b="1" u="sng" dirty="0" smtClean="0"/>
              <a:t>표준정규분포에서 </a:t>
            </a:r>
            <a:r>
              <a:rPr lang="ko-KR" altLang="en-US" sz="2800" b="1" u="sng" dirty="0" err="1" smtClean="0"/>
              <a:t>난수를</a:t>
            </a:r>
            <a:r>
              <a:rPr lang="ko-KR" altLang="en-US" sz="2800" b="1" u="sng" dirty="0" smtClean="0"/>
              <a:t> 여러 개 발생해서 분포를 그려보기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40657" y="1278659"/>
            <a:ext cx="10628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기초통계 실습에서 자주 나왔던 프로그래밍이다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numpy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random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</a:t>
            </a:r>
            <a:r>
              <a:rPr lang="en-US" altLang="ko-KR" sz="2000" b="1" dirty="0" err="1"/>
              <a:t>matplotlib.pyplot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모듈을 이용해야 하는 문제이다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91" y="2753492"/>
            <a:ext cx="5559681" cy="36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66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 fontScale="90000"/>
          </a:bodyPr>
          <a:lstStyle/>
          <a:p>
            <a:r>
              <a:rPr lang="ko-KR" altLang="en-US" sz="3000" b="1" u="sng" dirty="0" smtClean="0"/>
              <a:t>예제</a:t>
            </a:r>
            <a:r>
              <a:rPr lang="en-US" altLang="ko-KR" sz="3000" b="1" u="sng" dirty="0" smtClean="0"/>
              <a:t>:  </a:t>
            </a:r>
            <a:r>
              <a:rPr lang="ko-KR" altLang="en-US" sz="2800" b="1" u="sng" dirty="0" smtClean="0"/>
              <a:t>표준정규분포에서 </a:t>
            </a:r>
            <a:r>
              <a:rPr lang="ko-KR" altLang="en-US" sz="2800" b="1" u="sng" dirty="0" err="1" smtClean="0"/>
              <a:t>난수를</a:t>
            </a:r>
            <a:r>
              <a:rPr lang="ko-KR" altLang="en-US" sz="2800" b="1" u="sng" dirty="0" smtClean="0"/>
              <a:t> 여러 개 발생해서 분포를 그려보기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40657" y="1278659"/>
            <a:ext cx="10628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기초통계 실습에서 자주 나왔던 프로그래밍이다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numpy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패키지의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random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</a:t>
            </a:r>
            <a:r>
              <a:rPr lang="en-US" altLang="ko-KR" sz="2000" b="1" dirty="0" err="1"/>
              <a:t>matplotlib.pyplot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패키지를 이용해야 하는 문제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40" y="2952180"/>
            <a:ext cx="4221625" cy="27919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6913" y="3409380"/>
            <a:ext cx="434356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 smtClean="0"/>
              <a:t>1. </a:t>
            </a:r>
            <a:r>
              <a:rPr lang="en-US" altLang="ko-KR" sz="2200" dirty="0" err="1" smtClean="0"/>
              <a:t>numpy</a:t>
            </a:r>
            <a:r>
              <a:rPr lang="en-US" altLang="ko-KR" sz="2200" dirty="0" smtClean="0"/>
              <a:t>:  </a:t>
            </a:r>
            <a:r>
              <a:rPr lang="en-US" altLang="ko-KR" sz="2200" b="1" dirty="0" err="1" smtClean="0"/>
              <a:t>np.random.normal</a:t>
            </a:r>
            <a:r>
              <a:rPr lang="en-US" altLang="ko-KR" sz="2200" b="1" dirty="0" smtClean="0"/>
              <a:t>()</a:t>
            </a:r>
            <a:endParaRPr lang="en-US" altLang="ko-KR" sz="2200" b="1" dirty="0" smtClean="0"/>
          </a:p>
          <a:p>
            <a:endParaRPr lang="en-US" altLang="ko-KR" b="1" dirty="0"/>
          </a:p>
          <a:p>
            <a:r>
              <a:rPr lang="en-US" altLang="ko-KR" sz="2200" dirty="0" smtClean="0"/>
              <a:t>2. </a:t>
            </a:r>
            <a:r>
              <a:rPr lang="en-US" altLang="ko-KR" sz="2200" dirty="0" err="1" smtClean="0"/>
              <a:t>matplotlib.pyplot</a:t>
            </a:r>
            <a:r>
              <a:rPr lang="en-US" altLang="ko-KR" sz="2200" dirty="0" smtClean="0"/>
              <a:t>: </a:t>
            </a:r>
            <a:r>
              <a:rPr lang="en-US" altLang="ko-KR" sz="2200" b="1" dirty="0" err="1" smtClean="0"/>
              <a:t>plt.hist</a:t>
            </a:r>
            <a:r>
              <a:rPr lang="en-US" altLang="ko-KR" sz="2200" b="1" dirty="0" smtClean="0"/>
              <a:t>( ) 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9041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8071" y="221721"/>
            <a:ext cx="10139639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 smtClean="0"/>
              <a:t>실습 예제</a:t>
            </a:r>
            <a:r>
              <a:rPr lang="en-US" altLang="ko-KR" sz="2800" b="1" u="sng" dirty="0" smtClean="0"/>
              <a:t>:  </a:t>
            </a:r>
            <a:r>
              <a:rPr lang="ko-KR" altLang="en-US" sz="2800" u="sng" dirty="0" smtClean="0"/>
              <a:t>문자열 숫자를 입력 받아 정수로 변환하는 함수</a:t>
            </a:r>
            <a:endParaRPr lang="ko-KR" altLang="en-US" sz="28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898071" y="1267097"/>
            <a:ext cx="11052628" cy="546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2200" dirty="0" smtClean="0">
                <a:solidFill>
                  <a:sysClr val="windowText" lastClr="000000"/>
                </a:solidFill>
              </a:rPr>
              <a:t>콤마가 포함된 문자열 숫자를 입력 받아 정수로 변환하는 </a:t>
            </a:r>
            <a:r>
              <a:rPr lang="en-US" altLang="ko-KR" sz="2200" b="1" dirty="0" err="1" smtClean="0">
                <a:solidFill>
                  <a:sysClr val="windowText" lastClr="000000"/>
                </a:solidFill>
              </a:rPr>
              <a:t>convert_int</a:t>
            </a:r>
            <a:r>
              <a:rPr lang="en-US" altLang="ko-KR" sz="2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200" dirty="0" smtClean="0">
                <a:solidFill>
                  <a:sysClr val="windowText" lastClr="000000"/>
                </a:solidFill>
              </a:rPr>
              <a:t>함수를 만들어 보세요</a:t>
            </a:r>
            <a:r>
              <a:rPr lang="ko-KR" altLang="en-US" sz="18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8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214844" y="2478844"/>
            <a:ext cx="8077200" cy="110799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200" b="1" dirty="0" err="1" smtClean="0">
                <a:solidFill>
                  <a:prstClr val="black"/>
                </a:solidFill>
              </a:rPr>
              <a:t>convert_int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(“1,234,567”):</a:t>
            </a:r>
          </a:p>
          <a:p>
            <a:endParaRPr lang="en-US" altLang="ko-KR" sz="2200" dirty="0">
              <a:solidFill>
                <a:prstClr val="black"/>
              </a:solidFill>
            </a:endParaRPr>
          </a:p>
          <a:p>
            <a:r>
              <a:rPr lang="en-US" altLang="ko-KR" sz="2200" b="1" dirty="0" smtClean="0">
                <a:solidFill>
                  <a:prstClr val="black"/>
                </a:solidFill>
              </a:rPr>
              <a:t>1234567</a:t>
            </a:r>
            <a:endParaRPr lang="ko-KR" altLang="ko-K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9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8071" y="221721"/>
            <a:ext cx="10139639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 smtClean="0"/>
              <a:t>실습 예제</a:t>
            </a:r>
            <a:r>
              <a:rPr lang="en-US" altLang="ko-KR" sz="2800" b="1" u="sng" dirty="0" smtClean="0"/>
              <a:t>:  </a:t>
            </a:r>
            <a:r>
              <a:rPr lang="ko-KR" altLang="en-US" sz="2800" u="sng" dirty="0" smtClean="0"/>
              <a:t>문자열 숫자를 입력 받아 정수로 변환하는 함수</a:t>
            </a:r>
            <a:endParaRPr lang="ko-KR" altLang="en-US" sz="28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898071" y="1094013"/>
            <a:ext cx="11052628" cy="564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dirty="0" smtClean="0">
                <a:solidFill>
                  <a:sysClr val="windowText" lastClr="000000"/>
                </a:solidFill>
              </a:rPr>
              <a:t>콤마가 포함된 문자열 숫자를 입력 받아 정수로 변환하는 </a:t>
            </a:r>
            <a:r>
              <a:rPr lang="en-US" altLang="ko-KR" sz="1900" b="1" dirty="0" err="1" smtClean="0">
                <a:solidFill>
                  <a:sysClr val="windowText" lastClr="000000"/>
                </a:solidFill>
              </a:rPr>
              <a:t>convert_int</a:t>
            </a:r>
            <a:r>
              <a:rPr lang="en-US" altLang="ko-KR" sz="19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900" dirty="0" smtClean="0">
                <a:solidFill>
                  <a:sysClr val="windowText" lastClr="000000"/>
                </a:solidFill>
              </a:rPr>
              <a:t>함수를 만들어 보세요 </a:t>
            </a:r>
            <a:endParaRPr lang="en-US" altLang="ko-KR" sz="19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2200" b="1" dirty="0" smtClean="0">
                <a:solidFill>
                  <a:srgbClr val="C00000"/>
                </a:solidFill>
              </a:rPr>
              <a:t>힌트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문자열 치환 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marL="0" lvl="0" indent="127000" algn="just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ko-KR" sz="1900" b="1" kern="100" dirty="0">
                <a:solidFill>
                  <a:prstClr val="black"/>
                </a:solidFill>
                <a:latin typeface="맑은 고딕" panose="020F0502020204030204"/>
                <a:cs typeface="Times New Roman" panose="02020603050405020304" pitchFamily="18" charset="0"/>
              </a:rPr>
              <a:t>&gt;&gt; phone = “031-400-5538”</a:t>
            </a:r>
          </a:p>
          <a:p>
            <a:pPr marL="0" lvl="0" indent="127000" algn="just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ko-KR" sz="1900" b="1" kern="100" dirty="0">
                <a:solidFill>
                  <a:prstClr val="black"/>
                </a:solidFill>
                <a:latin typeface="맑은 고딕" panose="020F0502020204030204"/>
                <a:cs typeface="Times New Roman" panose="02020603050405020304" pitchFamily="18" charset="0"/>
              </a:rPr>
              <a:t>&gt;&gt; phone1 = </a:t>
            </a:r>
            <a:r>
              <a:rPr lang="en-US" altLang="ko-KR" sz="1900" b="1" kern="100" dirty="0" err="1">
                <a:solidFill>
                  <a:srgbClr val="FF0000"/>
                </a:solidFill>
                <a:latin typeface="맑은 고딕" panose="020F0502020204030204"/>
                <a:cs typeface="Times New Roman" panose="02020603050405020304" pitchFamily="18" charset="0"/>
              </a:rPr>
              <a:t>phone.replace</a:t>
            </a:r>
            <a:r>
              <a:rPr lang="en-US" altLang="ko-KR" sz="1900" b="1" kern="100" dirty="0">
                <a:solidFill>
                  <a:srgbClr val="FF0000"/>
                </a:solidFill>
                <a:latin typeface="맑은 고딕" panose="020F0502020204030204"/>
                <a:cs typeface="Times New Roman" panose="02020603050405020304" pitchFamily="18" charset="0"/>
              </a:rPr>
              <a:t>(“-”, “ “)</a:t>
            </a:r>
          </a:p>
          <a:p>
            <a:pPr marL="0" lvl="0" indent="127000" algn="just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ko-KR" sz="1900" b="1" kern="100" dirty="0">
                <a:solidFill>
                  <a:prstClr val="black"/>
                </a:solidFill>
                <a:latin typeface="맑은 고딕" panose="020F0502020204030204"/>
                <a:cs typeface="Times New Roman" panose="02020603050405020304" pitchFamily="18" charset="0"/>
              </a:rPr>
              <a:t>031 400 5538</a:t>
            </a:r>
          </a:p>
          <a:p>
            <a:pPr marL="0" lvl="0" indent="127000" algn="just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ko-KR" sz="1900" b="1" kern="100" dirty="0">
                <a:solidFill>
                  <a:prstClr val="black"/>
                </a:solidFill>
                <a:latin typeface="맑은 고딕" panose="020F0502020204030204"/>
                <a:cs typeface="Times New Roman" panose="02020603050405020304" pitchFamily="18" charset="0"/>
              </a:rPr>
              <a:t>&gt;&gt; phone1 = </a:t>
            </a:r>
            <a:r>
              <a:rPr lang="en-US" altLang="ko-KR" sz="1900" b="1" kern="100" dirty="0" err="1">
                <a:solidFill>
                  <a:srgbClr val="FF0000"/>
                </a:solidFill>
                <a:latin typeface="맑은 고딕" panose="020F0502020204030204"/>
                <a:cs typeface="Times New Roman" panose="02020603050405020304" pitchFamily="18" charset="0"/>
              </a:rPr>
              <a:t>phone.replace</a:t>
            </a:r>
            <a:r>
              <a:rPr lang="en-US" altLang="ko-KR" sz="1900" b="1" kern="100" dirty="0">
                <a:solidFill>
                  <a:srgbClr val="FF0000"/>
                </a:solidFill>
                <a:latin typeface="맑은 고딕" panose="020F0502020204030204"/>
                <a:cs typeface="Times New Roman" panose="02020603050405020304" pitchFamily="18" charset="0"/>
              </a:rPr>
              <a:t>(“-”, ““)</a:t>
            </a:r>
          </a:p>
          <a:p>
            <a:pPr marL="0" lvl="0" indent="127000" algn="just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ko-KR" sz="1900" b="1" kern="100" dirty="0" smtClean="0">
                <a:solidFill>
                  <a:prstClr val="black"/>
                </a:solidFill>
                <a:latin typeface="맑은 고딕" panose="020F0502020204030204"/>
                <a:cs typeface="Times New Roman" panose="02020603050405020304" pitchFamily="18" charset="0"/>
              </a:rPr>
              <a:t>0314005538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100544" y="1842030"/>
            <a:ext cx="8077200" cy="76944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200" b="1" dirty="0" err="1" smtClean="0">
                <a:solidFill>
                  <a:prstClr val="black"/>
                </a:solidFill>
              </a:rPr>
              <a:t>convert_int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(“1,234,567”):</a:t>
            </a:r>
            <a:endParaRPr lang="en-US" altLang="ko-KR" sz="2200" dirty="0">
              <a:solidFill>
                <a:prstClr val="black"/>
              </a:solidFill>
            </a:endParaRPr>
          </a:p>
          <a:p>
            <a:r>
              <a:rPr lang="en-US" altLang="ko-KR" sz="2200" b="1" dirty="0" smtClean="0">
                <a:solidFill>
                  <a:prstClr val="black"/>
                </a:solidFill>
              </a:rPr>
              <a:t>1234567</a:t>
            </a:r>
            <a:endParaRPr lang="ko-KR" altLang="ko-K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8071" y="221721"/>
            <a:ext cx="10139639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 smtClean="0"/>
              <a:t>실습 예제</a:t>
            </a:r>
            <a:r>
              <a:rPr lang="en-US" altLang="ko-KR" sz="2800" b="1" u="sng" dirty="0" smtClean="0"/>
              <a:t>:  </a:t>
            </a:r>
            <a:r>
              <a:rPr lang="ko-KR" altLang="en-US" sz="2800" u="sng" dirty="0" smtClean="0"/>
              <a:t>문자열 숫자를 </a:t>
            </a:r>
            <a:r>
              <a:rPr lang="ko-KR" altLang="en-US" sz="2800" u="sng" dirty="0" err="1" smtClean="0"/>
              <a:t>입력받아</a:t>
            </a:r>
            <a:r>
              <a:rPr lang="ko-KR" altLang="en-US" sz="2800" u="sng" dirty="0" smtClean="0"/>
              <a:t> 정수로 변환하는 함수</a:t>
            </a:r>
            <a:endParaRPr lang="ko-KR" altLang="en-US" sz="28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898071" y="1267097"/>
            <a:ext cx="11052628" cy="546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2200" dirty="0" smtClean="0">
                <a:solidFill>
                  <a:sysClr val="windowText" lastClr="000000"/>
                </a:solidFill>
              </a:rPr>
              <a:t>콤마가 포함된 문자열 숫자를 입력 받아 정수로 변환하는 </a:t>
            </a:r>
            <a:r>
              <a:rPr lang="en-US" altLang="ko-KR" sz="2200" b="1" dirty="0" err="1" smtClean="0">
                <a:solidFill>
                  <a:sysClr val="windowText" lastClr="000000"/>
                </a:solidFill>
              </a:rPr>
              <a:t>convert_int</a:t>
            </a:r>
            <a:r>
              <a:rPr lang="en-US" altLang="ko-KR" sz="2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200" dirty="0" smtClean="0">
                <a:solidFill>
                  <a:sysClr val="windowText" lastClr="000000"/>
                </a:solidFill>
              </a:rPr>
              <a:t>함수를 만들어 보세요</a:t>
            </a:r>
            <a:r>
              <a:rPr lang="ko-KR" altLang="en-US" sz="18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8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214844" y="2266573"/>
            <a:ext cx="8077200" cy="110799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200" b="1" dirty="0" err="1" smtClean="0">
                <a:solidFill>
                  <a:prstClr val="black"/>
                </a:solidFill>
              </a:rPr>
              <a:t>convert_int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(“1,234,567”):</a:t>
            </a:r>
          </a:p>
          <a:p>
            <a:endParaRPr lang="en-US" altLang="ko-KR" sz="2200" dirty="0">
              <a:solidFill>
                <a:prstClr val="black"/>
              </a:solidFill>
            </a:endParaRPr>
          </a:p>
          <a:p>
            <a:r>
              <a:rPr lang="en-US" altLang="ko-KR" sz="2200" b="1" dirty="0" smtClean="0">
                <a:solidFill>
                  <a:prstClr val="black"/>
                </a:solidFill>
              </a:rPr>
              <a:t>1234567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214844" y="4000635"/>
            <a:ext cx="8077200" cy="108574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300" b="1" dirty="0" err="1">
                <a:solidFill>
                  <a:srgbClr val="C00000"/>
                </a:solidFill>
                <a:latin typeface="+mn-lt"/>
                <a:ea typeface="굴림" panose="020B0600000101010101" pitchFamily="50" charset="-127"/>
              </a:rPr>
              <a:t>d</a:t>
            </a:r>
            <a:r>
              <a:rPr lang="en-US" altLang="ko-KR" sz="2300" b="1" dirty="0" err="1" smtClean="0">
                <a:solidFill>
                  <a:srgbClr val="C00000"/>
                </a:solidFill>
                <a:latin typeface="+mn-lt"/>
                <a:ea typeface="굴림" panose="020B0600000101010101" pitchFamily="50" charset="-127"/>
              </a:rPr>
              <a:t>ef</a:t>
            </a:r>
            <a:r>
              <a:rPr lang="en-US" altLang="ko-KR" sz="2300" b="1" dirty="0" smtClean="0">
                <a:solidFill>
                  <a:srgbClr val="C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300" b="1" dirty="0" err="1" smtClean="0">
                <a:solidFill>
                  <a:srgbClr val="C00000"/>
                </a:solidFill>
                <a:latin typeface="+mn-lt"/>
                <a:ea typeface="굴림" panose="020B0600000101010101" pitchFamily="50" charset="-127"/>
              </a:rPr>
              <a:t>convert_int</a:t>
            </a:r>
            <a:r>
              <a:rPr lang="en-US" altLang="ko-KR" sz="2300" b="1" dirty="0" smtClean="0">
                <a:solidFill>
                  <a:srgbClr val="C00000"/>
                </a:solidFill>
                <a:latin typeface="+mn-lt"/>
                <a:ea typeface="굴림" panose="020B0600000101010101" pitchFamily="50" charset="-127"/>
              </a:rPr>
              <a:t>(string):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srgbClr val="C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300" b="1" dirty="0" smtClean="0">
                <a:solidFill>
                  <a:srgbClr val="C00000"/>
                </a:solidFill>
                <a:latin typeface="+mn-lt"/>
                <a:ea typeface="굴림" panose="020B0600000101010101" pitchFamily="50" charset="-127"/>
              </a:rPr>
              <a:t>       ???</a:t>
            </a:r>
          </a:p>
        </p:txBody>
      </p:sp>
    </p:spTree>
    <p:extLst>
      <p:ext uri="{BB962C8B-B14F-4D97-AF65-F5344CB8AC3E}">
        <p14:creationId xmlns:p14="http://schemas.microsoft.com/office/powerpoint/2010/main" val="297643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smtClean="0"/>
              <a:t>2.  </a:t>
            </a:r>
            <a:r>
              <a:rPr lang="ko-KR" altLang="en-US" sz="3000" b="1" u="sng" dirty="0" smtClean="0"/>
              <a:t>모듈 </a:t>
            </a:r>
            <a:r>
              <a:rPr lang="en-US" altLang="ko-KR" sz="3000" b="1" u="sng" dirty="0" smtClean="0"/>
              <a:t>(module)</a:t>
            </a:r>
            <a:endParaRPr lang="ko-KR" altLang="en-US" sz="28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705392" y="1254034"/>
            <a:ext cx="11245307" cy="548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일반적으로는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“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독자적인 기능을 갖는 구성 요소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의미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kumimoji="0" lang="ko-KR" alt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파이썬에서는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개별 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소스 파일을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일컫는 말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즉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 smtClean="0"/>
              <a:t>함수 또는 </a:t>
            </a:r>
            <a:r>
              <a:rPr lang="ko-KR" altLang="en-US" dirty="0"/>
              <a:t>클래스를 모아 놓은 파일이다</a:t>
            </a:r>
            <a:r>
              <a:rPr lang="en-US" altLang="ko-KR" dirty="0"/>
              <a:t>.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(1) </a:t>
            </a:r>
            <a:r>
              <a:rPr kumimoji="0" lang="ko-KR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표준 모듈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파이썬과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함께 따라오는 모듈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(2) </a:t>
            </a:r>
            <a:r>
              <a:rPr kumimoji="0" lang="ko-KR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 생성 모듈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프로그래머가 직접 작성한 모듈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471" y="221721"/>
            <a:ext cx="1036824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 </a:t>
            </a:r>
            <a:r>
              <a:rPr lang="ko-KR" altLang="en-US" sz="3000" b="1" u="sng" dirty="0" smtClean="0"/>
              <a:t>모듈 만들기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896262" y="1200985"/>
            <a:ext cx="8339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모듈에 대해 자세히 살펴보기 전에 간단한 모듈을 한번 만들어 보자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8239" y="5661435"/>
            <a:ext cx="998832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위와 같은 파일 </a:t>
            </a:r>
            <a:r>
              <a:rPr lang="en-US" altLang="ko-KR" dirty="0"/>
              <a:t>mod1.py</a:t>
            </a:r>
            <a:r>
              <a:rPr lang="ko-KR" altLang="en-US" dirty="0"/>
              <a:t>를 만들고 저장하자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mod1.py </a:t>
            </a:r>
            <a:r>
              <a:rPr lang="ko-KR" altLang="en-US" dirty="0"/>
              <a:t>파일이 바로 모듈이다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지금까지 </a:t>
            </a:r>
            <a:r>
              <a:rPr lang="ko-KR" altLang="en-US" dirty="0"/>
              <a:t>만들어온 파일과 다르지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158239" y="1840584"/>
            <a:ext cx="8077200" cy="34778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2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mod1.py</a:t>
            </a:r>
          </a:p>
          <a:p>
            <a:endParaRPr lang="en-US" altLang="ko-KR" sz="2200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b="1" dirty="0" err="1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</a:t>
            </a:r>
            <a:r>
              <a:rPr lang="en-US" altLang="ko-KR" sz="2200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add(a, b)</a:t>
            </a:r>
            <a:r>
              <a:rPr lang="en-US" altLang="ko-KR" sz="2200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endParaRPr lang="ko-KR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 a + b</a:t>
            </a:r>
            <a:endParaRPr lang="en-US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200" dirty="0" smtClean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b="1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</a:t>
            </a:r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sub(a</a:t>
            </a:r>
            <a:r>
              <a:rPr lang="en-US" altLang="ko-KR" sz="2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b)</a:t>
            </a:r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 </a:t>
            </a:r>
            <a:endParaRPr lang="ko-KR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 a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b</a:t>
            </a:r>
          </a:p>
          <a:p>
            <a:endParaRPr lang="en-US" altLang="ko-KR" sz="2200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b="1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</a:t>
            </a:r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b="1" dirty="0" err="1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mult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</a:t>
            </a:r>
            <a:r>
              <a:rPr lang="en-US" altLang="ko-KR" sz="2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b)</a:t>
            </a:r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 </a:t>
            </a:r>
            <a:endParaRPr lang="ko-KR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a*b</a:t>
            </a:r>
            <a:endParaRPr lang="en-US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0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모듈 불러오기 </a:t>
            </a:r>
            <a:r>
              <a:rPr lang="en-US" altLang="ko-KR" sz="3000" b="1" u="sng" dirty="0" smtClean="0"/>
              <a:t>1</a:t>
            </a:r>
            <a:endParaRPr lang="ko-KR" altLang="en-US" sz="28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04950" y="1175657"/>
            <a:ext cx="11545750" cy="555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20000"/>
              </a:lnSpc>
            </a:pPr>
            <a:r>
              <a:rPr lang="ko-KR" altLang="ko-KR" sz="2000" dirty="0"/>
              <a:t>우리가 만든</a:t>
            </a:r>
            <a:r>
              <a:rPr lang="en-US" altLang="ko-KR" sz="2000" dirty="0"/>
              <a:t> mod1.py </a:t>
            </a:r>
            <a:r>
              <a:rPr lang="ko-KR" altLang="ko-KR" sz="2000" dirty="0"/>
              <a:t>파일</a:t>
            </a:r>
            <a:r>
              <a:rPr lang="en-US" altLang="ko-KR" sz="2000" dirty="0"/>
              <a:t>, </a:t>
            </a:r>
            <a:r>
              <a:rPr lang="ko-KR" altLang="ko-KR" sz="2000" dirty="0"/>
              <a:t>즉 모듈을 </a:t>
            </a:r>
            <a:r>
              <a:rPr lang="ko-KR" altLang="ko-KR" sz="2000" dirty="0" err="1"/>
              <a:t>파이썬에서</a:t>
            </a:r>
            <a:r>
              <a:rPr lang="ko-KR" altLang="ko-KR" sz="2000" dirty="0"/>
              <a:t> 불러와 사용하려면 어떻게 해야 할까</a:t>
            </a:r>
            <a:r>
              <a:rPr lang="en-US" altLang="ko-KR" sz="2000" dirty="0" smtClean="0"/>
              <a:t>?</a:t>
            </a:r>
          </a:p>
          <a:p>
            <a:pPr latinLnBrk="1">
              <a:lnSpc>
                <a:spcPct val="120000"/>
              </a:lnSpc>
            </a:pPr>
            <a:r>
              <a:rPr lang="ko-KR" altLang="en-US" sz="2000" dirty="0"/>
              <a:t>먼저 명령 프롬프트 창을 열어 대화형 인터프리터를 실행해보자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</a:t>
            </a:r>
            <a:r>
              <a:rPr lang="en-US" altLang="ko-KR" sz="2000" dirty="0"/>
              <a:t>mod1.py</a:t>
            </a:r>
            <a:r>
              <a:rPr lang="ko-KR" altLang="en-US" sz="2000" dirty="0"/>
              <a:t>를 저장한 </a:t>
            </a:r>
            <a:r>
              <a:rPr lang="ko-KR" altLang="en-US" sz="2000" dirty="0" err="1"/>
              <a:t>디렉토리와</a:t>
            </a:r>
            <a:r>
              <a:rPr lang="ko-KR" altLang="en-US" sz="2000" dirty="0"/>
              <a:t> 같은 </a:t>
            </a:r>
            <a:r>
              <a:rPr lang="ko-KR" altLang="en-US" sz="2000" dirty="0" err="1"/>
              <a:t>디렉토리이어야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이제 다음과 같이 </a:t>
            </a:r>
            <a:r>
              <a:rPr lang="ko-KR" altLang="en-US" sz="2000" dirty="0" err="1"/>
              <a:t>따라해</a:t>
            </a:r>
            <a:r>
              <a:rPr lang="ko-KR" altLang="en-US" sz="2000" dirty="0"/>
              <a:t> 보자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180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1800" dirty="0" smtClean="0">
                <a:solidFill>
                  <a:sysClr val="windowText" lastClr="000000"/>
                </a:solidFill>
              </a:rPr>
              <a:t>mod1.py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를 불러오기 위해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import mod1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이라고 입력하였다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실수로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import mod1.py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로 입력하지 않도록 주의하자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import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는 이미 만들어 놓은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파이썬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모듈을 사용할 수 있게 해주는 명령어이다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 </a:t>
            </a:r>
            <a:endParaRPr lang="en-US" altLang="ko-KR" sz="180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1800" dirty="0" smtClean="0">
                <a:solidFill>
                  <a:sysClr val="windowText" lastClr="000000"/>
                </a:solidFill>
              </a:rPr>
              <a:t>mod1.py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파일에 있는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add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함수를 사용하기 위해서는 위 예와 같이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mod1.add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처럼 모듈 이름 뒤에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"."(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도트 연산자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를 붙이고 함수 이름을 쓰면 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05393" y="2780153"/>
            <a:ext cx="8077200" cy="212365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 import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mod1</a:t>
            </a:r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endParaRPr lang="en-US" altLang="ko-KR" sz="2200" dirty="0" smtClean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200" dirty="0" smtClean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 print(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mod1.add(3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4) )</a:t>
            </a:r>
            <a:endParaRPr lang="ko-KR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  <a:p>
            <a:r>
              <a:rPr lang="en-US" altLang="ko-KR" sz="2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 print( 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mod1.sub(4</a:t>
            </a:r>
            <a:r>
              <a:rPr lang="en-US" altLang="ko-KR" sz="22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2) </a:t>
            </a:r>
            <a:r>
              <a:rPr lang="en-US" altLang="ko-KR" sz="2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en-US" altLang="ko-KR" sz="2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4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2068</Words>
  <Application>Microsoft Office PowerPoint</Application>
  <PresentationFormat>와이드스크린</PresentationFormat>
  <Paragraphs>292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굴림</vt:lpstr>
      <vt:lpstr>돋움</vt:lpstr>
      <vt:lpstr>돋움체</vt:lpstr>
      <vt:lpstr>맑은 고딕</vt:lpstr>
      <vt:lpstr>Arial</vt:lpstr>
      <vt:lpstr>Times New Roman</vt:lpstr>
      <vt:lpstr>Wingdings</vt:lpstr>
      <vt:lpstr>Office 테마</vt:lpstr>
      <vt:lpstr>함수와 모듈, NetCDF 설치 9월 21일 (월요일) ~ 9월 23일 (수요일)</vt:lpstr>
      <vt:lpstr>지난 시간:  함수 정의하기  </vt:lpstr>
      <vt:lpstr>지난 시간:   매개변수를 입력 받는 방법   </vt:lpstr>
      <vt:lpstr>실습 예제:  문자열 숫자를 입력 받아 정수로 변환하는 함수</vt:lpstr>
      <vt:lpstr>실습 예제:  문자열 숫자를 입력 받아 정수로 변환하는 함수</vt:lpstr>
      <vt:lpstr>실습 예제:  문자열 숫자를 입력받아 정수로 변환하는 함수</vt:lpstr>
      <vt:lpstr>2.  모듈 (module)</vt:lpstr>
      <vt:lpstr> 모듈 만들기</vt:lpstr>
      <vt:lpstr>모듈 불러오기 1</vt:lpstr>
      <vt:lpstr>모듈 불러오기 2</vt:lpstr>
      <vt:lpstr>모듈 불러오기 2</vt:lpstr>
      <vt:lpstr>모듈 이름 간략화:   import  as</vt:lpstr>
      <vt:lpstr>모듈 이름 간략화:   import  as</vt:lpstr>
      <vt:lpstr>“사용자 생성 모듈”을 불러오는 방법 (경로 지정)</vt:lpstr>
      <vt:lpstr>“사용자 생성 모듈”을 불러오는 방법 (경로 지정)</vt:lpstr>
      <vt:lpstr>“사용자 생성 모듈”을 불러오는 방법 (경로 지정) </vt:lpstr>
      <vt:lpstr>3A.  내장 함수</vt:lpstr>
      <vt:lpstr> 자주 쓰이는 내장 함수들</vt:lpstr>
      <vt:lpstr> 자주 쓰이는 내장 함수들</vt:lpstr>
      <vt:lpstr> 자주 쓰이는 내장 함수:  Filter( ) 함수</vt:lpstr>
      <vt:lpstr> 자주 쓰이는 내장 함수:  Filter( ) 함수</vt:lpstr>
      <vt:lpstr> 자주 쓰이는 내장 함수:  Filter( ) 함수</vt:lpstr>
      <vt:lpstr> 지난 시간:   np.array( ) 응용</vt:lpstr>
      <vt:lpstr>3B.  외장 함수</vt:lpstr>
      <vt:lpstr> 자주 쓰이는 외장 함수들  sys,  random,  numpy,  matplotlib</vt:lpstr>
      <vt:lpstr>PowerPoint 프레젠테이션</vt:lpstr>
      <vt:lpstr>PowerPoint 프레젠테이션</vt:lpstr>
      <vt:lpstr>PowerPoint 프레젠테이션</vt:lpstr>
      <vt:lpstr>PowerPoint 프레젠테이션</vt:lpstr>
      <vt:lpstr>예제:  표준정규분포에서 난수를 여러 개 발생해서 분포를 그려보기</vt:lpstr>
      <vt:lpstr>예제:  표준정규분포에서 난수를 여러 개 발생해서 분포를 그려보기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435</cp:revision>
  <dcterms:created xsi:type="dcterms:W3CDTF">2020-03-02T03:00:47Z</dcterms:created>
  <dcterms:modified xsi:type="dcterms:W3CDTF">2020-09-22T12:20:05Z</dcterms:modified>
</cp:coreProperties>
</file>