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62" r:id="rId2"/>
    <p:sldId id="461" r:id="rId3"/>
    <p:sldId id="462" r:id="rId4"/>
    <p:sldId id="449" r:id="rId5"/>
    <p:sldId id="450" r:id="rId6"/>
    <p:sldId id="479" r:id="rId7"/>
    <p:sldId id="480" r:id="rId8"/>
    <p:sldId id="481" r:id="rId9"/>
    <p:sldId id="451" r:id="rId10"/>
    <p:sldId id="477" r:id="rId11"/>
    <p:sldId id="454" r:id="rId12"/>
    <p:sldId id="478" r:id="rId13"/>
    <p:sldId id="455" r:id="rId14"/>
    <p:sldId id="456" r:id="rId15"/>
    <p:sldId id="463" r:id="rId16"/>
    <p:sldId id="460" r:id="rId17"/>
    <p:sldId id="470" r:id="rId18"/>
    <p:sldId id="473" r:id="rId19"/>
    <p:sldId id="474" r:id="rId20"/>
    <p:sldId id="475" r:id="rId21"/>
    <p:sldId id="476" r:id="rId22"/>
    <p:sldId id="464" r:id="rId23"/>
    <p:sldId id="482" r:id="rId24"/>
    <p:sldId id="465" r:id="rId25"/>
    <p:sldId id="457" r:id="rId26"/>
    <p:sldId id="469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8" autoAdjust="0"/>
    <p:restoredTop sz="94660"/>
  </p:normalViewPr>
  <p:slideViewPr>
    <p:cSldViewPr snapToGrid="0">
      <p:cViewPr varScale="1">
        <p:scale>
          <a:sx n="80" d="100"/>
          <a:sy n="80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01A2D-9572-4CBF-9CE1-8298A44D55EF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50874-B540-4538-9EAF-A795810018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29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1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65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27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03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7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9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57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62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31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58B4B-1288-4F89-860C-A8F2AB97DF8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4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58B4B-1288-4F89-860C-A8F2AB97DF81}" type="datetimeFigureOut">
              <a:rPr lang="ko-KR" altLang="en-US" smtClean="0"/>
              <a:t>2020-09-28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3296A-825F-45CC-9B3F-D52D60735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07725" y="264408"/>
            <a:ext cx="9144000" cy="14598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 err="1"/>
              <a:t>netCDF</a:t>
            </a:r>
            <a:r>
              <a:rPr lang="en-US" altLang="ko-KR" sz="3200" dirty="0"/>
              <a:t> </a:t>
            </a:r>
            <a:r>
              <a:rPr lang="ko-KR" altLang="en-US" sz="3200" dirty="0"/>
              <a:t>불러오기 </a:t>
            </a:r>
            <a:r>
              <a:rPr lang="en-US" altLang="ko-KR" sz="3200" dirty="0"/>
              <a:t>&amp; </a:t>
            </a:r>
            <a:r>
              <a:rPr lang="ko-KR" altLang="en-US" sz="3200" dirty="0"/>
              <a:t>시각화</a:t>
            </a:r>
            <a:br>
              <a:rPr lang="en-US" altLang="ko-KR" sz="3200" dirty="0"/>
            </a:br>
            <a:r>
              <a:rPr lang="en-US" altLang="ko-KR" sz="2800" b="1" dirty="0"/>
              <a:t>9</a:t>
            </a:r>
            <a:r>
              <a:rPr lang="ko-KR" altLang="en-US" sz="2800" b="1" dirty="0"/>
              <a:t>월 </a:t>
            </a:r>
            <a:r>
              <a:rPr lang="en-US" altLang="ko-KR" sz="2800" b="1" dirty="0"/>
              <a:t>28</a:t>
            </a:r>
            <a:r>
              <a:rPr lang="ko-KR" altLang="en-US" sz="2800" b="1" dirty="0"/>
              <a:t>일 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월요일</a:t>
            </a:r>
            <a:r>
              <a:rPr lang="en-US" altLang="ko-KR" sz="2800" b="1" dirty="0"/>
              <a:t>)</a:t>
            </a:r>
            <a:r>
              <a:rPr lang="en-US" altLang="ko-KR" sz="2800" dirty="0"/>
              <a:t> ~ 10</a:t>
            </a:r>
            <a:r>
              <a:rPr lang="ko-KR" altLang="en-US" sz="2800" dirty="0"/>
              <a:t>월 </a:t>
            </a:r>
            <a:r>
              <a:rPr lang="en-US" altLang="ko-KR" sz="2800" dirty="0"/>
              <a:t>7</a:t>
            </a:r>
            <a:r>
              <a:rPr lang="ko-KR" altLang="en-US" sz="2800" dirty="0"/>
              <a:t>일 </a:t>
            </a:r>
            <a:r>
              <a:rPr lang="en-US" altLang="ko-KR" sz="2800" dirty="0"/>
              <a:t>(</a:t>
            </a:r>
            <a:r>
              <a:rPr lang="ko-KR" altLang="en-US" sz="2800" dirty="0"/>
              <a:t>수요일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7725" y="2521131"/>
            <a:ext cx="9144000" cy="433686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200" b="1" u="sng" dirty="0" err="1"/>
              <a:t>netCDF</a:t>
            </a:r>
            <a:r>
              <a:rPr lang="en-US" altLang="ko-KR" sz="2200" b="1" u="sng" dirty="0"/>
              <a:t> </a:t>
            </a:r>
            <a:r>
              <a:rPr lang="ko-KR" altLang="en-US" sz="2200" b="1" u="sng" dirty="0"/>
              <a:t>파일 불러오기</a:t>
            </a:r>
            <a:endParaRPr lang="en-US" altLang="ko-KR" sz="2200" b="1" u="sng" dirty="0"/>
          </a:p>
          <a:p>
            <a:r>
              <a:rPr lang="en-US" altLang="ko-KR" sz="2000" b="1" dirty="0"/>
              <a:t>1.1. </a:t>
            </a:r>
            <a:r>
              <a:rPr lang="ko-KR" altLang="en-US" sz="2000" b="1" dirty="0"/>
              <a:t>파일 불러오기 </a:t>
            </a:r>
            <a:r>
              <a:rPr lang="en-US" altLang="ko-KR" sz="2000" b="1" dirty="0"/>
              <a:t>&amp; </a:t>
            </a:r>
            <a:r>
              <a:rPr lang="ko-KR" altLang="en-US" sz="2000" b="1" dirty="0"/>
              <a:t>속성확인</a:t>
            </a:r>
            <a:endParaRPr lang="en-US" altLang="ko-KR" sz="2000" b="1" dirty="0"/>
          </a:p>
          <a:p>
            <a:r>
              <a:rPr lang="en-US" altLang="ko-KR" sz="2000" b="1" dirty="0"/>
              <a:t>1.2. </a:t>
            </a:r>
            <a:r>
              <a:rPr lang="ko-KR" altLang="en-US" sz="2000" b="1" dirty="0"/>
              <a:t>변수를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리스트로 저장</a:t>
            </a:r>
            <a:endParaRPr lang="en-US" altLang="ko-KR" sz="2000" b="1" dirty="0"/>
          </a:p>
          <a:p>
            <a:pPr marL="457200" indent="-457200">
              <a:buAutoNum type="arabicPeriod" startAt="2"/>
            </a:pPr>
            <a:endParaRPr lang="en-US" altLang="ko-KR" dirty="0"/>
          </a:p>
          <a:p>
            <a:pPr marL="457200" indent="-457200">
              <a:buAutoNum type="arabicPeriod" startAt="2"/>
            </a:pPr>
            <a:r>
              <a:rPr lang="ko-KR" altLang="en-US" sz="2200" b="1" u="sng" dirty="0"/>
              <a:t>간단한 시각화 </a:t>
            </a:r>
            <a:endParaRPr lang="en-US" altLang="ko-KR" sz="2200" b="1" u="sng" dirty="0"/>
          </a:p>
          <a:p>
            <a:r>
              <a:rPr lang="en-US" altLang="ko-KR" sz="2000" b="1" dirty="0"/>
              <a:t>2.1. </a:t>
            </a:r>
            <a:r>
              <a:rPr lang="ko-KR" altLang="en-US" sz="2000" b="1" dirty="0"/>
              <a:t>시각화 기본 툴 소개</a:t>
            </a:r>
            <a:endParaRPr lang="en-US" altLang="ko-KR" sz="2000" b="1" dirty="0"/>
          </a:p>
          <a:p>
            <a:r>
              <a:rPr lang="en-US" altLang="ko-KR" sz="2000" dirty="0"/>
              <a:t>2.2. </a:t>
            </a:r>
            <a:r>
              <a:rPr lang="ko-KR" altLang="en-US" sz="2000" dirty="0"/>
              <a:t>등고선과 벡터</a:t>
            </a:r>
            <a:endParaRPr lang="en-US" altLang="ko-KR" sz="2000" dirty="0"/>
          </a:p>
          <a:p>
            <a:r>
              <a:rPr lang="en-US" altLang="ko-KR" sz="2000" dirty="0"/>
              <a:t>2.3. </a:t>
            </a:r>
            <a:r>
              <a:rPr lang="ko-KR" altLang="en-US" sz="2000" dirty="0"/>
              <a:t>지도투영 </a:t>
            </a:r>
            <a:r>
              <a:rPr lang="en-US" altLang="ko-KR" sz="2000" dirty="0"/>
              <a:t>(mapping)</a:t>
            </a:r>
          </a:p>
        </p:txBody>
      </p:sp>
    </p:spTree>
    <p:extLst>
      <p:ext uri="{BB962C8B-B14F-4D97-AF65-F5344CB8AC3E}">
        <p14:creationId xmlns:p14="http://schemas.microsoft.com/office/powerpoint/2010/main" val="1191136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 err="1"/>
              <a:t>NetCDF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파일 속성 확인</a:t>
            </a:r>
            <a:endParaRPr lang="ko-KR" altLang="en-US" sz="2800" u="sng" dirty="0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979714" y="1702180"/>
            <a:ext cx="9797143" cy="33239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ko-KR" altLang="ko-KR" b="1" u="sng" dirty="0"/>
              <a:t>파일 형식 </a:t>
            </a:r>
            <a:r>
              <a:rPr lang="en-US" altLang="ko-KR" b="1" u="sng" dirty="0"/>
              <a:t>(format) </a:t>
            </a:r>
            <a:r>
              <a:rPr lang="ko-KR" altLang="ko-KR" b="1" u="sng" dirty="0"/>
              <a:t>확인</a:t>
            </a:r>
            <a:endParaRPr kumimoji="1" lang="en-US" altLang="ko-KR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&gt;&gt;&gt; 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file_format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ko-KR" altLang="ko-KR" b="1" u="sng" dirty="0"/>
              <a:t>파일</a:t>
            </a:r>
            <a:r>
              <a:rPr lang="ko-KR" altLang="en-US" b="1" u="sng" dirty="0"/>
              <a:t>의 차원 </a:t>
            </a:r>
            <a:r>
              <a:rPr lang="en-US" altLang="ko-KR" b="1" u="sng" dirty="0"/>
              <a:t>(dimension) </a:t>
            </a:r>
            <a:r>
              <a:rPr lang="ko-KR" altLang="en-US" b="1" u="sng" dirty="0"/>
              <a:t>확인</a:t>
            </a:r>
            <a:endParaRPr lang="en-US" altLang="ko-KR" b="1" u="sng" kern="0" dirty="0">
              <a:solidFill>
                <a:prstClr val="black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  <a:cs typeface="Arial" panose="020B0604020202020204" pitchFamily="34" charset="0"/>
              </a:rPr>
              <a:t>&gt;&gt;&gt;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print(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data.dimensions.keys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 err="1">
                <a:solidFill>
                  <a:prstClr val="black"/>
                </a:solidFill>
                <a:cs typeface="Arial" panose="020B0604020202020204" pitchFamily="34" charset="0"/>
              </a:rPr>
              <a:t>dict_keys</a:t>
            </a:r>
            <a:r>
              <a:rPr lang="en-US" altLang="ko-KR" b="1" kern="0" dirty="0">
                <a:solidFill>
                  <a:prstClr val="black"/>
                </a:solidFill>
                <a:cs typeface="Arial" panose="020B0604020202020204" pitchFamily="34" charset="0"/>
              </a:rPr>
              <a:t>(['</a:t>
            </a:r>
            <a:r>
              <a:rPr lang="en-US" altLang="ko-KR" b="1" kern="0" dirty="0" err="1">
                <a:solidFill>
                  <a:prstClr val="black"/>
                </a:solidFill>
                <a:cs typeface="Arial" panose="020B0604020202020204" pitchFamily="34" charset="0"/>
              </a:rPr>
              <a:t>lon</a:t>
            </a:r>
            <a:r>
              <a:rPr lang="en-US" altLang="ko-KR" b="1" kern="0" dirty="0">
                <a:solidFill>
                  <a:prstClr val="black"/>
                </a:solidFill>
                <a:cs typeface="Arial" panose="020B0604020202020204" pitchFamily="34" charset="0"/>
              </a:rPr>
              <a:t>', '</a:t>
            </a:r>
            <a:r>
              <a:rPr lang="en-US" altLang="ko-KR" b="1" kern="0" dirty="0" err="1">
                <a:solidFill>
                  <a:prstClr val="black"/>
                </a:solidFill>
                <a:cs typeface="Arial" panose="020B0604020202020204" pitchFamily="34" charset="0"/>
              </a:rPr>
              <a:t>lat</a:t>
            </a:r>
            <a:r>
              <a:rPr lang="en-US" altLang="ko-KR" b="1" kern="0" dirty="0">
                <a:solidFill>
                  <a:prstClr val="black"/>
                </a:solidFill>
                <a:cs typeface="Arial" panose="020B0604020202020204" pitchFamily="34" charset="0"/>
              </a:rPr>
              <a:t>', 'time', '</a:t>
            </a:r>
            <a:r>
              <a:rPr lang="en-US" altLang="ko-KR" b="1" kern="0" dirty="0" err="1">
                <a:solidFill>
                  <a:prstClr val="black"/>
                </a:solidFill>
                <a:cs typeface="Arial" panose="020B0604020202020204" pitchFamily="34" charset="0"/>
              </a:rPr>
              <a:t>bnds</a:t>
            </a:r>
            <a:r>
              <a:rPr lang="en-US" altLang="ko-KR" b="1" kern="0" dirty="0">
                <a:solidFill>
                  <a:prstClr val="black"/>
                </a:solidFill>
                <a:cs typeface="Arial" panose="020B0604020202020204" pitchFamily="34" charset="0"/>
              </a:rPr>
              <a:t>'])</a:t>
            </a:r>
            <a:endParaRPr kumimoji="1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477" y="1115395"/>
            <a:ext cx="26949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더 자세한 정보 확인</a:t>
            </a:r>
            <a:r>
              <a:rPr lang="en-US" altLang="ko-KR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0128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 err="1"/>
              <a:t>NetCDF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파일 속성 확인</a:t>
            </a:r>
            <a:endParaRPr lang="ko-KR" altLang="en-US" sz="2800" u="sng" dirty="0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979714" y="1702180"/>
            <a:ext cx="9797143" cy="470898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ko-KR" altLang="ko-KR" b="1" u="sng" dirty="0"/>
              <a:t>파일</a:t>
            </a:r>
            <a:r>
              <a:rPr lang="ko-KR" altLang="en-US" b="1" u="sng" dirty="0"/>
              <a:t>의 차원 </a:t>
            </a:r>
            <a:r>
              <a:rPr lang="en-US" altLang="ko-KR" b="1" u="sng" dirty="0"/>
              <a:t>(dimension) </a:t>
            </a:r>
            <a:r>
              <a:rPr lang="ko-KR" altLang="en-US" b="1" u="sng" dirty="0"/>
              <a:t>확인</a:t>
            </a:r>
            <a:endParaRPr lang="en-US" altLang="ko-KR" b="1" u="sng" kern="0" dirty="0">
              <a:solidFill>
                <a:prstClr val="black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  <a:cs typeface="Arial" panose="020B0604020202020204" pitchFamily="34" charset="0"/>
              </a:rPr>
              <a:t>&gt;&gt;&gt;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print(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data.dimensions.keys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b="1" kern="0" dirty="0" err="1">
                <a:solidFill>
                  <a:prstClr val="black"/>
                </a:solidFill>
                <a:cs typeface="Arial" panose="020B0604020202020204" pitchFamily="34" charset="0"/>
              </a:rPr>
              <a:t>dict_keys</a:t>
            </a:r>
            <a:r>
              <a:rPr lang="en-US" altLang="ko-KR" sz="1800" b="1" kern="0" dirty="0">
                <a:solidFill>
                  <a:prstClr val="black"/>
                </a:solidFill>
                <a:cs typeface="Arial" panose="020B0604020202020204" pitchFamily="34" charset="0"/>
              </a:rPr>
              <a:t>(['</a:t>
            </a:r>
            <a:r>
              <a:rPr lang="en-US" altLang="ko-KR" sz="1800" b="1" kern="0" dirty="0" err="1">
                <a:solidFill>
                  <a:prstClr val="black"/>
                </a:solidFill>
                <a:cs typeface="Arial" panose="020B0604020202020204" pitchFamily="34" charset="0"/>
              </a:rPr>
              <a:t>lon</a:t>
            </a:r>
            <a:r>
              <a:rPr lang="en-US" altLang="ko-KR" sz="1800" b="1" kern="0" dirty="0">
                <a:solidFill>
                  <a:prstClr val="black"/>
                </a:solidFill>
                <a:cs typeface="Arial" panose="020B0604020202020204" pitchFamily="34" charset="0"/>
              </a:rPr>
              <a:t>', '</a:t>
            </a:r>
            <a:r>
              <a:rPr lang="en-US" altLang="ko-KR" sz="1800" b="1" kern="0" dirty="0" err="1">
                <a:solidFill>
                  <a:prstClr val="black"/>
                </a:solidFill>
                <a:cs typeface="Arial" panose="020B0604020202020204" pitchFamily="34" charset="0"/>
              </a:rPr>
              <a:t>lat</a:t>
            </a:r>
            <a:r>
              <a:rPr lang="en-US" altLang="ko-KR" sz="1800" b="1" kern="0" dirty="0">
                <a:solidFill>
                  <a:prstClr val="black"/>
                </a:solidFill>
                <a:cs typeface="Arial" panose="020B0604020202020204" pitchFamily="34" charset="0"/>
              </a:rPr>
              <a:t>', 'time', '</a:t>
            </a:r>
            <a:r>
              <a:rPr lang="en-US" altLang="ko-KR" sz="1800" b="1" kern="0" dirty="0" err="1">
                <a:solidFill>
                  <a:prstClr val="black"/>
                </a:solidFill>
                <a:cs typeface="Arial" panose="020B0604020202020204" pitchFamily="34" charset="0"/>
              </a:rPr>
              <a:t>bnds</a:t>
            </a:r>
            <a:r>
              <a:rPr lang="en-US" altLang="ko-KR" sz="1800" b="1" kern="0" dirty="0">
                <a:solidFill>
                  <a:prstClr val="black"/>
                </a:solidFill>
                <a:cs typeface="Arial" panose="020B0604020202020204" pitchFamily="34" charset="0"/>
              </a:rPr>
              <a:t>'])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ko-KR" altLang="ko-KR" b="1" u="sng" dirty="0"/>
              <a:t>파일</a:t>
            </a:r>
            <a:r>
              <a:rPr lang="ko-KR" altLang="en-US" b="1" u="sng" dirty="0"/>
              <a:t>의 변수 </a:t>
            </a:r>
            <a:r>
              <a:rPr lang="en-US" altLang="ko-KR" b="1" u="sng" dirty="0"/>
              <a:t>(variable) </a:t>
            </a:r>
            <a:r>
              <a:rPr lang="ko-KR" altLang="en-US" b="1" u="sng" dirty="0"/>
              <a:t>정보 확인</a:t>
            </a:r>
            <a:endParaRPr lang="en-US" altLang="ko-KR" b="1" u="sng" kern="0" dirty="0">
              <a:solidFill>
                <a:prstClr val="black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  <a:cs typeface="Arial" panose="020B0604020202020204" pitchFamily="34" charset="0"/>
              </a:rPr>
              <a:t>&gt;&gt;&gt;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print(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data.variables.keys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dict_keys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(['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'time', '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time_bnds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'SST'])</a:t>
            </a:r>
          </a:p>
          <a:p>
            <a:pPr lvl="0"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  <a:cs typeface="Arial" panose="020B0604020202020204" pitchFamily="34" charset="0"/>
              </a:rPr>
              <a:t>&gt;&gt;&gt;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print(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[‘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sst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 )</a:t>
            </a:r>
          </a:p>
          <a:p>
            <a:pPr latinLnBrk="0">
              <a:lnSpc>
                <a:spcPct val="150000"/>
              </a:lnSpc>
              <a:defRPr/>
            </a:pPr>
            <a:endParaRPr kumimoji="1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68477" y="1115395"/>
            <a:ext cx="2694969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b="1" dirty="0"/>
              <a:t>2. </a:t>
            </a:r>
            <a:r>
              <a:rPr lang="ko-KR" altLang="en-US" b="1" dirty="0"/>
              <a:t>더 자세한 정보 확인</a:t>
            </a:r>
            <a:r>
              <a:rPr lang="en-US" altLang="ko-KR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2284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 err="1"/>
              <a:t>NetCDF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파일 속성 확인</a:t>
            </a:r>
            <a:endParaRPr lang="ko-KR" altLang="en-US" sz="2800" u="sng" dirty="0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979714" y="1120522"/>
            <a:ext cx="9797143" cy="526297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lvl="0" latinLnBrk="0">
              <a:lnSpc>
                <a:spcPct val="150000"/>
              </a:lnSpc>
              <a:defRPr/>
            </a:pPr>
            <a:r>
              <a:rPr lang="ko-KR" altLang="ko-KR" b="1" u="sng" dirty="0"/>
              <a:t>파일</a:t>
            </a:r>
            <a:r>
              <a:rPr lang="ko-KR" altLang="en-US" b="1" u="sng" dirty="0"/>
              <a:t>의 변수 </a:t>
            </a:r>
            <a:r>
              <a:rPr lang="en-US" altLang="ko-KR" b="1" u="sng" dirty="0"/>
              <a:t>(variable) </a:t>
            </a:r>
            <a:r>
              <a:rPr lang="ko-KR" altLang="en-US" b="1" u="sng" dirty="0"/>
              <a:t>정보 확인</a:t>
            </a:r>
            <a:endParaRPr lang="en-US" altLang="ko-KR" b="1" u="sng" dirty="0"/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  <a:cs typeface="Arial" panose="020B0604020202020204" pitchFamily="34" charset="0"/>
              </a:rPr>
              <a:t>&gt;&gt;&gt;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print(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data.variables.keys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dict_keys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(['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'time', '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time_bnds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', 'SST'])</a:t>
            </a:r>
          </a:p>
          <a:p>
            <a:pPr lvl="0" latinLnBrk="0">
              <a:lnSpc>
                <a:spcPct val="150000"/>
              </a:lnSpc>
              <a:defRPr/>
            </a:pPr>
            <a:endParaRPr lang="en-US" altLang="ko-KR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  <a:cs typeface="Arial" panose="020B0604020202020204" pitchFamily="34" charset="0"/>
              </a:rPr>
              <a:t>&gt;&gt;&gt;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print(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[‘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sst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 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float32 SST(time, 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long_name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Sea surface temperature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units: K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_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FillValue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-999.0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800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missing_value</a:t>
            </a: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-999.0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unlimited dimensions: time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800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shape = (1, 37, 72)</a:t>
            </a:r>
            <a:endParaRPr kumimoji="1" lang="en-US" altLang="ko-KR" sz="18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7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/>
              <a:t>1.2   </a:t>
            </a:r>
            <a:r>
              <a:rPr lang="ko-KR" altLang="en-US" sz="3000" b="1" u="sng" dirty="0"/>
              <a:t>변수를 리스트로 저장하기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855414" y="961496"/>
            <a:ext cx="10489475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nc</a:t>
            </a:r>
            <a:r>
              <a:rPr lang="ko-KR" altLang="en-US" dirty="0"/>
              <a:t>파일 안에 있는 변수들을 우리가 처리할 수 있도록 배열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 </a:t>
            </a:r>
            <a:r>
              <a:rPr lang="ko-KR" altLang="en-US" dirty="0"/>
              <a:t>형태로 저장하는 방법을 배우도록 한다</a:t>
            </a:r>
            <a:r>
              <a:rPr lang="en-US" altLang="ko-KR" dirty="0"/>
              <a:t>. </a:t>
            </a:r>
            <a:r>
              <a:rPr lang="ko-KR" altLang="en-US" dirty="0"/>
              <a:t>이 부분은 데이터를 다듬거나 편집하려고 할 때 필수적이다</a:t>
            </a:r>
            <a:r>
              <a:rPr lang="en-US" altLang="ko-KR" dirty="0"/>
              <a:t>. </a:t>
            </a:r>
            <a:r>
              <a:rPr lang="ko-KR" altLang="en-US" dirty="0"/>
              <a:t>순서는 다음과 같다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979714" y="2712647"/>
            <a:ext cx="8077200" cy="2862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neCDF4 as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endParaRPr lang="en-US" altLang="ko-KR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nc.Dataset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(‘ERSST.nc’)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[‘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’][:]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[‘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’][:]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sst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[‘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sst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’][:]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79714" y="1960239"/>
            <a:ext cx="40783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nc</a:t>
            </a:r>
            <a:r>
              <a:rPr lang="en-US" altLang="ko-KR" b="1" dirty="0"/>
              <a:t> </a:t>
            </a:r>
            <a:r>
              <a:rPr lang="ko-KR" altLang="en-US" b="1" dirty="0"/>
              <a:t>파일 내의 변수들을 리스트로 저장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86730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ko-KR" altLang="en-US" sz="3000" b="1" u="sng" dirty="0"/>
              <a:t>변수를 리스트로 저장하기</a:t>
            </a:r>
            <a:endParaRPr lang="ko-KR" altLang="en-US" sz="2800" u="sng" dirty="0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071154" y="1904434"/>
            <a:ext cx="8077200" cy="24006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neCDF4 as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endParaRPr lang="en-US" altLang="ko-KR" b="1" kern="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=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nc.Dataset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(‘ERSST.nc’)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[‘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’][:]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[‘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’][:]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sst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data.variables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[‘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sst</a:t>
            </a:r>
            <a:r>
              <a:rPr lang="en-US" altLang="ko-KR" b="1" kern="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’][:]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71154" y="1054282"/>
            <a:ext cx="40783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nc</a:t>
            </a:r>
            <a:r>
              <a:rPr lang="en-US" altLang="ko-KR" b="1" dirty="0"/>
              <a:t> </a:t>
            </a:r>
            <a:r>
              <a:rPr lang="ko-KR" altLang="en-US" b="1" dirty="0"/>
              <a:t>파일 내의 변수들을 리스트로 저장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071154" y="4647413"/>
            <a:ext cx="9966556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variables[‘</a:t>
            </a:r>
            <a:r>
              <a:rPr lang="ko-KR" altLang="en-US" dirty="0"/>
              <a:t>변수’</a:t>
            </a:r>
            <a:r>
              <a:rPr lang="en-US" altLang="ko-KR" dirty="0"/>
              <a:t>] </a:t>
            </a:r>
            <a:r>
              <a:rPr lang="ko-KR" altLang="en-US" dirty="0"/>
              <a:t>라고 하면 그 변수이름을 가진 성분을 반환한다</a:t>
            </a:r>
            <a:r>
              <a:rPr lang="en-US" altLang="ko-KR" dirty="0"/>
              <a:t>. </a:t>
            </a:r>
            <a:r>
              <a:rPr lang="ko-KR" altLang="en-US" dirty="0"/>
              <a:t>그 뒤에 </a:t>
            </a:r>
            <a:r>
              <a:rPr lang="en-US" altLang="ko-KR" dirty="0"/>
              <a:t>[:]</a:t>
            </a:r>
            <a:r>
              <a:rPr lang="ko-KR" altLang="en-US" dirty="0"/>
              <a:t>는 전부 복사해 넣는다는 의미이다</a:t>
            </a:r>
            <a:r>
              <a:rPr lang="en-US" altLang="ko-KR" dirty="0"/>
              <a:t>. </a:t>
            </a:r>
            <a:r>
              <a:rPr lang="ko-KR" altLang="en-US" dirty="0"/>
              <a:t>만약 뒤에 </a:t>
            </a:r>
            <a:r>
              <a:rPr lang="en-US" altLang="ko-KR" dirty="0"/>
              <a:t>[</a:t>
            </a:r>
            <a:r>
              <a:rPr lang="en-US" altLang="ko-KR" dirty="0" err="1"/>
              <a:t>a:b</a:t>
            </a:r>
            <a:r>
              <a:rPr lang="en-US" altLang="ko-KR" dirty="0"/>
              <a:t>]</a:t>
            </a:r>
            <a:r>
              <a:rPr lang="ko-KR" altLang="en-US" dirty="0"/>
              <a:t>라고 </a:t>
            </a:r>
            <a:r>
              <a:rPr lang="ko-KR" altLang="en-US" dirty="0" err="1"/>
              <a:t>슬라이싱</a:t>
            </a:r>
            <a:r>
              <a:rPr lang="ko-KR" altLang="en-US" dirty="0"/>
              <a:t> 하면 </a:t>
            </a:r>
            <a:r>
              <a:rPr lang="en-US" altLang="ko-KR" dirty="0"/>
              <a:t>a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부터 </a:t>
            </a:r>
            <a:r>
              <a:rPr lang="en-US" altLang="ko-KR" dirty="0"/>
              <a:t>b</a:t>
            </a:r>
            <a:r>
              <a:rPr lang="ko-KR" altLang="en-US" dirty="0"/>
              <a:t>번째 </a:t>
            </a:r>
            <a:r>
              <a:rPr lang="en-US" altLang="ko-KR" dirty="0"/>
              <a:t>index</a:t>
            </a:r>
            <a:r>
              <a:rPr lang="ko-KR" altLang="en-US" dirty="0"/>
              <a:t>바로 전 것까지 </a:t>
            </a:r>
            <a:r>
              <a:rPr lang="ko-KR" altLang="en-US" dirty="0" err="1"/>
              <a:t>슬라이싱된다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61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/>
              <a:t>2. 		</a:t>
            </a:r>
            <a:r>
              <a:rPr lang="ko-KR" altLang="en-US" sz="3000" b="1" u="sng" dirty="0"/>
              <a:t>데이터 시각화</a:t>
            </a:r>
            <a:r>
              <a:rPr lang="en-US" altLang="ko-KR" sz="3000" b="1" u="sng" dirty="0"/>
              <a:t> </a:t>
            </a:r>
            <a:endParaRPr lang="ko-KR" altLang="en-US" sz="28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862148" y="1284574"/>
            <a:ext cx="10907486" cy="326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이제 우리가 사용하는 자료들을 눈으로 볼 수 있게 그림으로 나타내 보자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새로운 모듈과 함수들이 많이 쓰일 것이다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대표적으로는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matlab</a:t>
            </a:r>
            <a:r>
              <a:rPr kumimoji="0" lang="ko-K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기반으로 개발된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matplotlib</a:t>
            </a:r>
          </a:p>
          <a:p>
            <a:pPr marL="457200" indent="-457200">
              <a:lnSpc>
                <a:spcPct val="150000"/>
              </a:lnSpc>
              <a:buFontTx/>
              <a:buAutoNum type="arabicParenBoth"/>
              <a:defRPr/>
            </a:pPr>
            <a:r>
              <a:rPr kumimoji="0" lang="ko-KR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지도를 그릴 수 있게 도와주는 </a:t>
            </a:r>
            <a:r>
              <a:rPr kumimoji="0" lang="en-US" altLang="ko-KR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basemap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L="457200" indent="-457200">
              <a:lnSpc>
                <a:spcPct val="150000"/>
              </a:lnSpc>
              <a:buFontTx/>
              <a:buAutoNum type="arabicParenBoth"/>
              <a:defRPr/>
            </a:pP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배열 연산에 다양한 함수를 제공하는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numpy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  <a:p>
            <a:pPr marL="457200" marR="0" lvl="0" indent="-4572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수학통계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관련</a:t>
            </a:r>
            <a:r>
              <a:rPr kumimoji="0" lang="ko-KR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함수를 제공하는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scipy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507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087" y="221721"/>
            <a:ext cx="10840278" cy="739775"/>
          </a:xfrm>
        </p:spPr>
        <p:txBody>
          <a:bodyPr>
            <a:normAutofit fontScale="90000"/>
          </a:bodyPr>
          <a:lstStyle/>
          <a:p>
            <a:r>
              <a:rPr lang="ko-KR" altLang="en-US" sz="3000" b="1" u="sng" dirty="0"/>
              <a:t>지난번 실습</a:t>
            </a:r>
            <a:r>
              <a:rPr lang="en-US" altLang="ko-KR" sz="3000" b="1" u="sng" dirty="0"/>
              <a:t>: </a:t>
            </a:r>
            <a:r>
              <a:rPr lang="ko-KR" altLang="en-US" sz="2800" u="sng" dirty="0"/>
              <a:t>표준정규분포에서 </a:t>
            </a:r>
            <a:r>
              <a:rPr lang="ko-KR" altLang="en-US" sz="2800" u="sng" dirty="0" err="1"/>
              <a:t>난수를</a:t>
            </a:r>
            <a:r>
              <a:rPr lang="ko-KR" altLang="en-US" sz="2800" u="sng" dirty="0"/>
              <a:t> 여러 개 발생해서 분포를 그려보기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40657" y="1278659"/>
            <a:ext cx="10628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기초통계 실습에서 자주 나왔던 프로그래밍이다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en-US" altLang="ko-KR" sz="2000" b="1" dirty="0" err="1"/>
              <a:t>numpy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패키지의</a:t>
            </a:r>
            <a:r>
              <a:rPr lang="en-US" altLang="ko-KR" sz="2000" dirty="0"/>
              <a:t> </a:t>
            </a:r>
            <a:r>
              <a:rPr lang="en-US" altLang="ko-KR" sz="2000" b="1" dirty="0"/>
              <a:t>random </a:t>
            </a:r>
            <a:r>
              <a:rPr lang="ko-KR" altLang="en-US" sz="2000" dirty="0"/>
              <a:t>모듈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 </a:t>
            </a:r>
            <a:r>
              <a:rPr lang="en-US" altLang="ko-KR" sz="2000" b="1" dirty="0" err="1"/>
              <a:t>matplotlib.pyplot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패키지를 이용해야 하는 문제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640" y="2952180"/>
            <a:ext cx="4221625" cy="27919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46913" y="3409380"/>
            <a:ext cx="4343561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dirty="0"/>
              <a:t>1. </a:t>
            </a:r>
            <a:r>
              <a:rPr lang="en-US" altLang="ko-KR" sz="2200" dirty="0" err="1"/>
              <a:t>numpy</a:t>
            </a:r>
            <a:r>
              <a:rPr lang="en-US" altLang="ko-KR" sz="2200" dirty="0"/>
              <a:t>:  </a:t>
            </a:r>
            <a:r>
              <a:rPr lang="en-US" altLang="ko-KR" sz="2200" b="1" dirty="0" err="1"/>
              <a:t>np.random.normal</a:t>
            </a:r>
            <a:r>
              <a:rPr lang="en-US" altLang="ko-KR" sz="2200" b="1" dirty="0"/>
              <a:t>()</a:t>
            </a:r>
          </a:p>
          <a:p>
            <a:endParaRPr lang="en-US" altLang="ko-KR" b="1" dirty="0"/>
          </a:p>
          <a:p>
            <a:r>
              <a:rPr lang="en-US" altLang="ko-KR" sz="2200" dirty="0"/>
              <a:t>2. </a:t>
            </a:r>
            <a:r>
              <a:rPr lang="en-US" altLang="ko-KR" sz="2200" dirty="0" err="1"/>
              <a:t>matplotlib.pyplot</a:t>
            </a:r>
            <a:r>
              <a:rPr lang="en-US" altLang="ko-KR" sz="2200" dirty="0"/>
              <a:t>: </a:t>
            </a:r>
            <a:r>
              <a:rPr lang="en-US" altLang="ko-KR" sz="2200" b="1" dirty="0" err="1"/>
              <a:t>plt.hist</a:t>
            </a:r>
            <a:r>
              <a:rPr lang="en-US" altLang="ko-KR" sz="2200" b="1" dirty="0"/>
              <a:t>( ) </a:t>
            </a:r>
            <a:endParaRPr lang="ko-KR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728147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087" y="221721"/>
            <a:ext cx="10840278" cy="739775"/>
          </a:xfrm>
        </p:spPr>
        <p:txBody>
          <a:bodyPr>
            <a:normAutofit fontScale="90000"/>
          </a:bodyPr>
          <a:lstStyle/>
          <a:p>
            <a:r>
              <a:rPr lang="ko-KR" altLang="en-US" sz="3000" b="1" u="sng" dirty="0"/>
              <a:t>지난번 실습</a:t>
            </a:r>
            <a:r>
              <a:rPr lang="en-US" altLang="ko-KR" sz="3000" b="1" u="sng" dirty="0"/>
              <a:t>: </a:t>
            </a:r>
            <a:r>
              <a:rPr lang="ko-KR" altLang="en-US" sz="2800" u="sng" dirty="0"/>
              <a:t>표준정규분포에서 </a:t>
            </a:r>
            <a:r>
              <a:rPr lang="ko-KR" altLang="en-US" sz="2800" u="sng" dirty="0" err="1"/>
              <a:t>난수를</a:t>
            </a:r>
            <a:r>
              <a:rPr lang="ko-KR" altLang="en-US" sz="2800" u="sng" dirty="0"/>
              <a:t> 여러 개 발생해서 분포를 그려보기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40657" y="1278659"/>
            <a:ext cx="106285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기초통계 실습에서 자주 나왔던 프로그래밍이다</a:t>
            </a:r>
            <a:r>
              <a:rPr lang="en-US" altLang="ko-KR" sz="2000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 </a:t>
            </a:r>
            <a:r>
              <a:rPr lang="en-US" altLang="ko-KR" sz="2000" b="1" dirty="0" err="1"/>
              <a:t>numpy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패키지의</a:t>
            </a:r>
            <a:r>
              <a:rPr lang="en-US" altLang="ko-KR" sz="2000" dirty="0"/>
              <a:t> </a:t>
            </a:r>
            <a:r>
              <a:rPr lang="en-US" altLang="ko-KR" sz="2000" b="1" dirty="0"/>
              <a:t>random </a:t>
            </a:r>
            <a:r>
              <a:rPr lang="ko-KR" altLang="en-US" sz="2000" dirty="0"/>
              <a:t>모듈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 </a:t>
            </a:r>
            <a:r>
              <a:rPr lang="en-US" altLang="ko-KR" sz="2000" b="1" dirty="0" err="1"/>
              <a:t>matplotlib.pyplot</a:t>
            </a:r>
            <a:r>
              <a:rPr lang="en-US" altLang="ko-KR" sz="2000" dirty="0"/>
              <a:t> </a:t>
            </a:r>
            <a:r>
              <a:rPr lang="ko-KR" altLang="en-US" sz="2000" dirty="0"/>
              <a:t>패키지를 이용해야 하는 문제</a:t>
            </a:r>
            <a:r>
              <a:rPr lang="en-US" altLang="ko-KR" sz="2000" dirty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11" y="2982797"/>
            <a:ext cx="4221625" cy="27919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40657" y="3255364"/>
            <a:ext cx="5740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samples =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np.random.normal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(0,1,10000)</a:t>
            </a: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plt.hist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(samples, bins=100)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56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087" y="221721"/>
            <a:ext cx="10840278" cy="739775"/>
          </a:xfrm>
        </p:spPr>
        <p:txBody>
          <a:bodyPr>
            <a:normAutofit fontScale="90000"/>
          </a:bodyPr>
          <a:lstStyle/>
          <a:p>
            <a:r>
              <a:rPr lang="ko-KR" altLang="en-US" sz="3000" b="1" u="sng" dirty="0"/>
              <a:t>지난번 실습</a:t>
            </a:r>
            <a:r>
              <a:rPr lang="en-US" altLang="ko-KR" sz="3000" b="1" u="sng" dirty="0"/>
              <a:t>: </a:t>
            </a:r>
            <a:r>
              <a:rPr lang="ko-KR" altLang="en-US" sz="2800" u="sng" dirty="0"/>
              <a:t>표준정규분포에서 </a:t>
            </a:r>
            <a:r>
              <a:rPr lang="ko-KR" altLang="en-US" sz="2800" u="sng" dirty="0" err="1"/>
              <a:t>난수를</a:t>
            </a:r>
            <a:r>
              <a:rPr lang="ko-KR" altLang="en-US" sz="2800" u="sng" dirty="0"/>
              <a:t> 여러 개 발생해서 분포를 그려보기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21635" y="2298461"/>
            <a:ext cx="553940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data=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np.random.normal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mu,sigma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10000)</a:t>
            </a: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plt.hist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(data, bins=100,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821635" y="1402832"/>
            <a:ext cx="4364208" cy="4944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u="sng" dirty="0"/>
              <a:t>확률밀도함수 </a:t>
            </a:r>
            <a:r>
              <a:rPr lang="en-US" altLang="ko-KR" sz="2000" b="1" u="sng" dirty="0"/>
              <a:t>(probability density</a:t>
            </a:r>
            <a:r>
              <a:rPr lang="en-US" altLang="ko-KR" b="1" u="sng" dirty="0"/>
              <a:t>) 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413" y="2318879"/>
            <a:ext cx="4801694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33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087" y="221721"/>
            <a:ext cx="10840278" cy="739775"/>
          </a:xfrm>
        </p:spPr>
        <p:txBody>
          <a:bodyPr>
            <a:normAutofit fontScale="90000"/>
          </a:bodyPr>
          <a:lstStyle/>
          <a:p>
            <a:r>
              <a:rPr lang="ko-KR" altLang="en-US" sz="3000" b="1" u="sng" dirty="0"/>
              <a:t>지난번 실습</a:t>
            </a:r>
            <a:r>
              <a:rPr lang="en-US" altLang="ko-KR" sz="3000" b="1" u="sng" dirty="0"/>
              <a:t>: </a:t>
            </a:r>
            <a:r>
              <a:rPr lang="ko-KR" altLang="en-US" sz="2800" u="sng" dirty="0"/>
              <a:t>표준정규분포에서 </a:t>
            </a:r>
            <a:r>
              <a:rPr lang="ko-KR" altLang="en-US" sz="2800" u="sng" dirty="0" err="1"/>
              <a:t>난수를</a:t>
            </a:r>
            <a:r>
              <a:rPr lang="ko-KR" altLang="en-US" sz="2800" u="sng" dirty="0"/>
              <a:t> 여러 개 발생해서 분포를 그려보기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07165" y="1845281"/>
            <a:ext cx="5314122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data=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np.random.normal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mu,sigma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, 10000)</a:t>
            </a:r>
          </a:p>
          <a:p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plt.hist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(data, bins=100,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ko-KR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scipy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stats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-4, 4, 100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pdf = stats.norm.pdf(x)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(x, pdf, '</a:t>
            </a:r>
            <a:r>
              <a:rPr lang="en-US" altLang="ko-KR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')</a:t>
            </a: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07165" y="1015357"/>
            <a:ext cx="396871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확률밀도함수 </a:t>
            </a:r>
            <a:r>
              <a:rPr lang="en-US" altLang="ko-KR" b="1" dirty="0"/>
              <a:t>(probability density)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909" y="1977803"/>
            <a:ext cx="4801694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1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ko-KR" altLang="en-US" sz="3000" u="sng" dirty="0"/>
              <a:t>지난 시간</a:t>
            </a:r>
            <a:r>
              <a:rPr lang="en-US" altLang="ko-KR" sz="3000" u="sng" dirty="0"/>
              <a:t>:</a:t>
            </a:r>
            <a:r>
              <a:rPr lang="en-US" altLang="ko-KR" sz="3000" b="1" u="sng" dirty="0"/>
              <a:t>  </a:t>
            </a:r>
            <a:r>
              <a:rPr lang="en-US" altLang="ko-KR" sz="3000" b="1" u="sng" dirty="0" err="1"/>
              <a:t>netCDF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파일 불러오기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862148" y="1284574"/>
            <a:ext cx="10489475" cy="2947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이제부터는 우리가 자주 쓰는 </a:t>
            </a:r>
            <a:r>
              <a:rPr lang="en-US" altLang="ko-KR" dirty="0" err="1"/>
              <a:t>nc</a:t>
            </a:r>
            <a:r>
              <a:rPr lang="ko-KR" altLang="en-US" dirty="0"/>
              <a:t>데이터를 가지고 다루고 처리하는 법을 배울 것이다</a:t>
            </a:r>
            <a:r>
              <a:rPr lang="en-US" altLang="ko-KR" dirty="0"/>
              <a:t>. </a:t>
            </a:r>
            <a:r>
              <a:rPr lang="en-US" altLang="ko-KR" dirty="0" err="1"/>
              <a:t>NetCDF</a:t>
            </a:r>
            <a:r>
              <a:rPr lang="ko-KR" altLang="en-US" dirty="0"/>
              <a:t>는 </a:t>
            </a:r>
            <a:r>
              <a:rPr lang="en-US" altLang="ko-KR" dirty="0"/>
              <a:t>Network Common Data Format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말 그대로 자료를 처리하는 표준양식을 말한다</a:t>
            </a:r>
            <a:r>
              <a:rPr lang="en-US" altLang="ko-KR" dirty="0"/>
              <a:t>. </a:t>
            </a:r>
            <a:r>
              <a:rPr lang="ko-KR" altLang="en-US" dirty="0"/>
              <a:t>우리가 다운받아 사용하는 데이터의 대부분이 </a:t>
            </a:r>
            <a:r>
              <a:rPr lang="en-US" altLang="ko-KR" dirty="0" err="1"/>
              <a:t>nc</a:t>
            </a:r>
            <a:r>
              <a:rPr lang="ko-KR" altLang="en-US" dirty="0"/>
              <a:t>형식으로 되어있기 때문에</a:t>
            </a:r>
            <a:r>
              <a:rPr lang="en-US" altLang="ko-KR" dirty="0"/>
              <a:t>, </a:t>
            </a:r>
            <a:r>
              <a:rPr lang="en-US" altLang="ko-KR" dirty="0" err="1"/>
              <a:t>nc</a:t>
            </a:r>
            <a:r>
              <a:rPr lang="ko-KR" altLang="en-US" dirty="0"/>
              <a:t>파일을 다루는 법을 안다면 큰 도움이 될 것이다</a:t>
            </a:r>
            <a:r>
              <a:rPr lang="en-US" altLang="ko-KR" dirty="0"/>
              <a:t>. </a:t>
            </a:r>
            <a:r>
              <a:rPr lang="en-US" altLang="ko-KR" dirty="0" err="1"/>
              <a:t>nc</a:t>
            </a:r>
            <a:r>
              <a:rPr lang="ko-KR" altLang="en-US" dirty="0"/>
              <a:t>데이터 처리의 기본은 </a:t>
            </a:r>
            <a:r>
              <a:rPr lang="en-US" altLang="ko-KR" dirty="0"/>
              <a:t>netCDF4 </a:t>
            </a:r>
            <a:r>
              <a:rPr lang="ko-KR" altLang="en-US" dirty="0"/>
              <a:t>모듈을 불러오는 것부터 시작한다</a:t>
            </a:r>
            <a:r>
              <a:rPr lang="en-US" altLang="ko-KR" dirty="0"/>
              <a:t>. </a:t>
            </a:r>
            <a:r>
              <a:rPr lang="ko-KR" altLang="en-US" dirty="0"/>
              <a:t>물론 기상데이터에는 </a:t>
            </a:r>
            <a:r>
              <a:rPr lang="en-US" altLang="ko-KR" dirty="0" err="1"/>
              <a:t>netCDF</a:t>
            </a:r>
            <a:r>
              <a:rPr lang="ko-KR" altLang="en-US" dirty="0"/>
              <a:t>를 제외한 다른 형식의 데이터들도 있으나</a:t>
            </a:r>
            <a:r>
              <a:rPr lang="en-US" altLang="ko-KR" dirty="0"/>
              <a:t>, </a:t>
            </a:r>
            <a:r>
              <a:rPr lang="ko-KR" altLang="en-US" dirty="0"/>
              <a:t>여기서는 </a:t>
            </a:r>
            <a:r>
              <a:rPr lang="en-US" altLang="ko-KR" dirty="0" err="1"/>
              <a:t>nc</a:t>
            </a:r>
            <a:r>
              <a:rPr lang="ko-KR" altLang="en-US" dirty="0"/>
              <a:t>데이터에 관한 것만 다룰 것이다</a:t>
            </a:r>
            <a:r>
              <a:rPr lang="en-US" altLang="ko-KR" dirty="0"/>
              <a:t>. </a:t>
            </a:r>
            <a:r>
              <a:rPr lang="ko-KR" altLang="en-US" dirty="0"/>
              <a:t>다른 형식으로 이루어진 데이터도 모듈을 사용하여 불러오는 방식은 다를 수 있으나 기본적인 구조는 비슷할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909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 err="1"/>
              <a:t>SciPy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란</a:t>
            </a:r>
            <a:r>
              <a:rPr lang="en-US" altLang="ko-KR" sz="3000" b="1" u="sng" dirty="0"/>
              <a:t>?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648409" y="1080495"/>
            <a:ext cx="10973747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SciPy</a:t>
            </a:r>
            <a:r>
              <a:rPr lang="en-US" altLang="ko-KR" dirty="0"/>
              <a:t>('</a:t>
            </a:r>
            <a:r>
              <a:rPr lang="ko-KR" altLang="en-US" dirty="0" err="1"/>
              <a:t>사이파이</a:t>
            </a:r>
            <a:r>
              <a:rPr lang="en-US" altLang="ko-KR" dirty="0"/>
              <a:t>'</a:t>
            </a:r>
            <a:r>
              <a:rPr lang="ko-KR" altLang="en-US" dirty="0"/>
              <a:t>라고 읽음</a:t>
            </a:r>
            <a:r>
              <a:rPr lang="en-US" altLang="ko-KR" dirty="0"/>
              <a:t>)</a:t>
            </a:r>
            <a:r>
              <a:rPr lang="ko-KR" altLang="en-US" dirty="0"/>
              <a:t>는 과학기술계산을 위한 </a:t>
            </a:r>
            <a:r>
              <a:rPr lang="en-US" altLang="ko-KR" dirty="0"/>
              <a:t>Python </a:t>
            </a:r>
            <a:r>
              <a:rPr lang="ko-KR" altLang="en-US" dirty="0"/>
              <a:t>라이브러리이다</a:t>
            </a:r>
            <a:r>
              <a:rPr lang="en-US" altLang="ko-KR" dirty="0"/>
              <a:t>. </a:t>
            </a:r>
            <a:r>
              <a:rPr lang="en-US" altLang="ko-KR" dirty="0" err="1"/>
              <a:t>NumPy</a:t>
            </a:r>
            <a:r>
              <a:rPr lang="en-US" altLang="ko-KR" dirty="0"/>
              <a:t>, </a:t>
            </a:r>
            <a:r>
              <a:rPr lang="en-US" altLang="ko-KR" dirty="0" err="1"/>
              <a:t>Matplotlib</a:t>
            </a:r>
            <a:r>
              <a:rPr lang="en-US" altLang="ko-KR" dirty="0"/>
              <a:t>, pandas, </a:t>
            </a:r>
            <a:r>
              <a:rPr lang="en-US" altLang="ko-KR" dirty="0" err="1"/>
              <a:t>SymPy</a:t>
            </a:r>
            <a:r>
              <a:rPr lang="ko-KR" altLang="en-US" dirty="0"/>
              <a:t>와 연계되어 있다</a:t>
            </a:r>
            <a:r>
              <a:rPr lang="en-US" altLang="ko-KR" dirty="0"/>
              <a:t>(</a:t>
            </a:r>
            <a:r>
              <a:rPr lang="ko-KR" altLang="en-US" dirty="0"/>
              <a:t>특히 </a:t>
            </a:r>
            <a:r>
              <a:rPr lang="en-US" altLang="ko-KR" dirty="0" err="1"/>
              <a:t>NumPy</a:t>
            </a:r>
            <a:r>
              <a:rPr lang="ko-KR" altLang="en-US" dirty="0"/>
              <a:t>와</a:t>
            </a:r>
            <a:r>
              <a:rPr lang="en-US" altLang="ko-KR" dirty="0"/>
              <a:t>). 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SciPy</a:t>
            </a:r>
            <a:r>
              <a:rPr lang="ko-KR" altLang="en-US" dirty="0"/>
              <a:t>는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상위에서 구동되는 라이브러리 정도로 이해해도 무방하다</a:t>
            </a:r>
            <a:r>
              <a:rPr lang="en-US" altLang="ko-KR" dirty="0"/>
              <a:t>. </a:t>
            </a:r>
            <a:r>
              <a:rPr lang="en-US" altLang="ko-KR" dirty="0" err="1"/>
              <a:t>SciPy</a:t>
            </a:r>
            <a:r>
              <a:rPr lang="ko-KR" altLang="en-US" dirty="0"/>
              <a:t>는 기본적으로 </a:t>
            </a:r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en-US" altLang="ko-KR" dirty="0" err="1"/>
              <a:t>ndarray</a:t>
            </a:r>
            <a:r>
              <a:rPr lang="ko-KR" altLang="en-US" dirty="0"/>
              <a:t>를 기본 </a:t>
            </a:r>
            <a:r>
              <a:rPr lang="ko-KR" altLang="en-US" dirty="0" err="1"/>
              <a:t>자료형으로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일부 패키지는 중복되지만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선형대수 </a:t>
            </a:r>
            <a:r>
              <a:rPr lang="en-US" altLang="ko-KR" dirty="0"/>
              <a:t>- </a:t>
            </a:r>
            <a:r>
              <a:rPr lang="en-US" altLang="ko-KR" dirty="0" err="1"/>
              <a:t>numpy.linalg</a:t>
            </a:r>
            <a:r>
              <a:rPr lang="en-US" altLang="ko-KR" dirty="0"/>
              <a:t> vs. </a:t>
            </a:r>
            <a:r>
              <a:rPr lang="en-US" altLang="ko-KR" dirty="0" err="1"/>
              <a:t>scipy.linalg</a:t>
            </a:r>
            <a:r>
              <a:rPr lang="en-US" altLang="ko-KR" dirty="0"/>
              <a:t>, </a:t>
            </a:r>
            <a:r>
              <a:rPr lang="ko-KR" altLang="en-US" dirty="0" err="1"/>
              <a:t>이산푸리에변환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numpy.fft</a:t>
            </a:r>
            <a:r>
              <a:rPr lang="en-US" altLang="ko-KR" dirty="0"/>
              <a:t> vs. </a:t>
            </a:r>
            <a:r>
              <a:rPr lang="en-US" altLang="ko-KR" dirty="0" err="1"/>
              <a:t>scipy.fftpack</a:t>
            </a:r>
            <a:r>
              <a:rPr lang="en-US" altLang="ko-KR" dirty="0"/>
              <a:t>) </a:t>
            </a:r>
            <a:r>
              <a:rPr lang="en-US" altLang="ko-KR" dirty="0" err="1"/>
              <a:t>SciPy</a:t>
            </a:r>
            <a:r>
              <a:rPr lang="ko-KR" altLang="en-US" dirty="0"/>
              <a:t>가 보다 풍부한 기능을 제공한다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여러 서브패키지로 구성되어 있는데 그중 </a:t>
            </a:r>
            <a:r>
              <a:rPr lang="en-US" altLang="ko-KR" dirty="0"/>
              <a:t>stats </a:t>
            </a:r>
            <a:r>
              <a:rPr lang="ko-KR" altLang="en-US" dirty="0"/>
              <a:t>서브패키지는 확률분포 분석을 위한 다양한 기능을 제공한다</a:t>
            </a:r>
            <a:r>
              <a:rPr lang="en-US" altLang="ko-KR" dirty="0"/>
              <a:t>. </a:t>
            </a:r>
            <a:r>
              <a:rPr lang="ko-KR" altLang="en-US" dirty="0"/>
              <a:t>다음 코드로 </a:t>
            </a:r>
            <a:r>
              <a:rPr lang="ko-KR" altLang="en-US" dirty="0" err="1"/>
              <a:t>임포트한다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FF0000"/>
                </a:solidFill>
              </a:rPr>
              <a:t>from</a:t>
            </a:r>
            <a:r>
              <a:rPr lang="en-US" altLang="ko-KR" sz="2200" dirty="0"/>
              <a:t> </a:t>
            </a:r>
            <a:r>
              <a:rPr lang="en-US" altLang="ko-KR" sz="2200" dirty="0" err="1"/>
              <a:t>scipy</a:t>
            </a: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import </a:t>
            </a:r>
            <a:r>
              <a:rPr lang="en-US" altLang="ko-KR" sz="2200" dirty="0"/>
              <a:t>stats</a:t>
            </a:r>
          </a:p>
        </p:txBody>
      </p:sp>
    </p:spTree>
    <p:extLst>
      <p:ext uri="{BB962C8B-B14F-4D97-AF65-F5344CB8AC3E}">
        <p14:creationId xmlns:p14="http://schemas.microsoft.com/office/powerpoint/2010/main" val="4024456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 err="1"/>
              <a:t>SciPy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란</a:t>
            </a:r>
            <a:r>
              <a:rPr lang="en-US" altLang="ko-KR" sz="3000" b="1" u="sng" dirty="0"/>
              <a:t>?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808383" y="1385295"/>
            <a:ext cx="1078726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SciPy</a:t>
            </a:r>
            <a:r>
              <a:rPr lang="ko-KR" altLang="en-US" dirty="0"/>
              <a:t>는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상위에서 구동되는 라이브러리 정도로 이해해도 무방하다</a:t>
            </a:r>
            <a:r>
              <a:rPr lang="en-US" altLang="ko-KR" dirty="0"/>
              <a:t>. </a:t>
            </a:r>
            <a:r>
              <a:rPr lang="en-US" altLang="ko-KR" dirty="0" err="1"/>
              <a:t>SciPy</a:t>
            </a:r>
            <a:r>
              <a:rPr lang="ko-KR" altLang="en-US" dirty="0"/>
              <a:t>는 기본적으로 </a:t>
            </a:r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en-US" altLang="ko-KR" dirty="0" err="1"/>
              <a:t>ndarray</a:t>
            </a:r>
            <a:r>
              <a:rPr lang="ko-KR" altLang="en-US" dirty="0"/>
              <a:t>를 기본 </a:t>
            </a:r>
            <a:r>
              <a:rPr lang="ko-KR" altLang="en-US" dirty="0" err="1"/>
              <a:t>자료형으로</a:t>
            </a:r>
            <a:r>
              <a:rPr lang="ko-KR" altLang="en-US" dirty="0"/>
              <a:t> 사용한다</a:t>
            </a:r>
            <a:r>
              <a:rPr lang="en-US" altLang="ko-KR" dirty="0"/>
              <a:t>. </a:t>
            </a:r>
            <a:r>
              <a:rPr lang="ko-KR" altLang="en-US" dirty="0"/>
              <a:t>일부 패키지는 중복되지만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선형대수 </a:t>
            </a:r>
            <a:r>
              <a:rPr lang="en-US" altLang="ko-KR" dirty="0"/>
              <a:t>- </a:t>
            </a:r>
            <a:r>
              <a:rPr lang="en-US" altLang="ko-KR" dirty="0" err="1"/>
              <a:t>numpy.linalg</a:t>
            </a:r>
            <a:r>
              <a:rPr lang="en-US" altLang="ko-KR" dirty="0"/>
              <a:t> vs. </a:t>
            </a:r>
            <a:r>
              <a:rPr lang="en-US" altLang="ko-KR" dirty="0" err="1"/>
              <a:t>scipy.linalg</a:t>
            </a:r>
            <a:r>
              <a:rPr lang="en-US" altLang="ko-KR" dirty="0"/>
              <a:t>, </a:t>
            </a:r>
            <a:r>
              <a:rPr lang="ko-KR" altLang="en-US" dirty="0" err="1"/>
              <a:t>이산푸리에변환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numpy.fft</a:t>
            </a:r>
            <a:r>
              <a:rPr lang="en-US" altLang="ko-KR" dirty="0"/>
              <a:t> vs. </a:t>
            </a:r>
            <a:r>
              <a:rPr lang="en-US" altLang="ko-KR" dirty="0" err="1"/>
              <a:t>scipy.fftpack</a:t>
            </a:r>
            <a:r>
              <a:rPr lang="en-US" altLang="ko-KR" dirty="0"/>
              <a:t>) </a:t>
            </a:r>
            <a:r>
              <a:rPr lang="en-US" altLang="ko-KR" dirty="0" err="1"/>
              <a:t>SciPy</a:t>
            </a:r>
            <a:r>
              <a:rPr lang="ko-KR" altLang="en-US" dirty="0"/>
              <a:t>가 보다 풍부한 기능을 제공한다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여러 서브패키지로 구성되어 있는데 그중 </a:t>
            </a:r>
            <a:r>
              <a:rPr lang="en-US" altLang="ko-KR" dirty="0"/>
              <a:t>stats </a:t>
            </a:r>
            <a:r>
              <a:rPr lang="ko-KR" altLang="en-US" dirty="0"/>
              <a:t>서브패키지는 확률분포 분석을 위한 다양한 기능을 제공한다</a:t>
            </a:r>
            <a:r>
              <a:rPr lang="en-US" altLang="ko-KR" dirty="0"/>
              <a:t>. </a:t>
            </a:r>
            <a:r>
              <a:rPr lang="ko-KR" altLang="en-US" dirty="0"/>
              <a:t>다음 코드로 </a:t>
            </a:r>
            <a:r>
              <a:rPr lang="ko-KR" altLang="en-US" dirty="0" err="1"/>
              <a:t>임포트한다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200" dirty="0">
                <a:solidFill>
                  <a:srgbClr val="FF0000"/>
                </a:solidFill>
              </a:rPr>
              <a:t>from</a:t>
            </a:r>
            <a:r>
              <a:rPr lang="en-US" altLang="ko-KR" sz="2200" dirty="0"/>
              <a:t> </a:t>
            </a:r>
            <a:r>
              <a:rPr lang="en-US" altLang="ko-KR" sz="2200" dirty="0" err="1"/>
              <a:t>scipy</a:t>
            </a:r>
            <a:r>
              <a:rPr lang="en-US" altLang="ko-KR" sz="2200" dirty="0"/>
              <a:t> </a:t>
            </a:r>
            <a:r>
              <a:rPr lang="en-US" altLang="ko-KR" sz="2200" dirty="0">
                <a:solidFill>
                  <a:srgbClr val="FF0000"/>
                </a:solidFill>
              </a:rPr>
              <a:t>import </a:t>
            </a:r>
            <a:r>
              <a:rPr lang="en-US" altLang="ko-KR" sz="2200" dirty="0"/>
              <a:t>stats</a:t>
            </a:r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lang="en-US" altLang="ko-KR" sz="2200" dirty="0" err="1">
                <a:latin typeface="Arial" panose="020B0604020202020204" pitchFamily="34" charset="0"/>
                <a:cs typeface="Arial" panose="020B0604020202020204" pitchFamily="34" charset="0"/>
              </a:rPr>
              <a:t>np.linspace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2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-4, 4, 100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) 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-4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사이에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개의 값을 균일한 간격으로 추출 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pdf = stats.norm.pdf(x)         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표준정규분포에의 확률밀도함수 값을 받아서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pdf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변수로 저장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23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/>
              <a:t>2.1 		</a:t>
            </a:r>
            <a:r>
              <a:rPr lang="ko-KR" altLang="en-US" sz="3000" b="1" u="sng" dirty="0"/>
              <a:t>시각화 기초</a:t>
            </a:r>
            <a:r>
              <a:rPr lang="en-US" altLang="ko-KR" sz="3000" b="1" u="sng" dirty="0"/>
              <a:t> </a:t>
            </a:r>
            <a:endParaRPr lang="ko-KR" altLang="en-US" sz="2800" b="1" u="sng" dirty="0"/>
          </a:p>
        </p:txBody>
      </p:sp>
      <p:sp>
        <p:nvSpPr>
          <p:cNvPr id="3" name="직사각형 2"/>
          <p:cNvSpPr/>
          <p:nvPr/>
        </p:nvSpPr>
        <p:spPr>
          <a:xfrm>
            <a:off x="979714" y="1002425"/>
            <a:ext cx="106525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XY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그래프는 가장 기본적으로 자료를 표현할 때 자주 사용되는 그림이다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우선 그림을 그리는데 필요한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matplotlib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모듈을 불러와야 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matplotlib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파이썬의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대표적인 모듈로서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matlab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기반으로 그림을 그리기 위해 개발된 패키지이다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간단한 예를 통해 살펴보자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4" name="직사각형 2"/>
          <p:cNvSpPr>
            <a:spLocks noChangeArrowheads="1"/>
          </p:cNvSpPr>
          <p:nvPr/>
        </p:nvSpPr>
        <p:spPr bwMode="auto">
          <a:xfrm>
            <a:off x="979714" y="2673792"/>
            <a:ext cx="8077200" cy="332398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 = np.</a:t>
            </a:r>
            <a:r>
              <a:rPr lang="en-US" altLang="ko-KR" b="1" kern="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linspace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(0, 360,361)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np.sin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(x * 2 *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np.pi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/ 360)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3943983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/>
              <a:t>2.1 		</a:t>
            </a:r>
            <a:r>
              <a:rPr lang="ko-KR" altLang="en-US" sz="3000" b="1" u="sng" dirty="0"/>
              <a:t>시각화 기초</a:t>
            </a:r>
            <a:r>
              <a:rPr lang="en-US" altLang="ko-KR" sz="3000" b="1" u="sng" dirty="0"/>
              <a:t> </a:t>
            </a:r>
            <a:endParaRPr lang="ko-KR" altLang="en-US" sz="2800" b="1" u="sng" dirty="0"/>
          </a:p>
        </p:txBody>
      </p:sp>
      <p:sp>
        <p:nvSpPr>
          <p:cNvPr id="4" name="직사각형 2"/>
          <p:cNvSpPr>
            <a:spLocks noChangeArrowheads="1"/>
          </p:cNvSpPr>
          <p:nvPr/>
        </p:nvSpPr>
        <p:spPr bwMode="auto">
          <a:xfrm>
            <a:off x="1094014" y="1578417"/>
            <a:ext cx="8077200" cy="419031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np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# x = np.</a:t>
            </a:r>
            <a:r>
              <a:rPr lang="en-US" altLang="ko-KR" b="1" kern="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linspace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(0, 360,361)</a:t>
            </a:r>
          </a:p>
          <a:p>
            <a:pPr latinLnBrk="0">
              <a:lnSpc>
                <a:spcPct val="150000"/>
              </a:lnSpc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np.arange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(0, 360)</a:t>
            </a:r>
          </a:p>
          <a:p>
            <a:pPr latinLnBrk="0">
              <a:lnSpc>
                <a:spcPct val="150000"/>
              </a:lnSpc>
              <a:defRPr/>
            </a:pP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np.sin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(x * 2 *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np.pi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/ 360)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504841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/>
              <a:t>2.1 		</a:t>
            </a:r>
            <a:r>
              <a:rPr lang="ko-KR" altLang="en-US" sz="3000" b="1" u="sng" dirty="0"/>
              <a:t>시각화 기초</a:t>
            </a:r>
            <a:r>
              <a:rPr lang="en-US" altLang="ko-KR" sz="3000" b="1" u="sng" dirty="0"/>
              <a:t> </a:t>
            </a:r>
            <a:endParaRPr lang="ko-KR" altLang="en-US" sz="2800" b="1" u="sng" dirty="0"/>
          </a:p>
        </p:txBody>
      </p:sp>
      <p:sp>
        <p:nvSpPr>
          <p:cNvPr id="4" name="직사각형 2"/>
          <p:cNvSpPr>
            <a:spLocks noChangeArrowheads="1"/>
          </p:cNvSpPr>
          <p:nvPr/>
        </p:nvSpPr>
        <p:spPr bwMode="auto">
          <a:xfrm>
            <a:off x="624067" y="1297095"/>
            <a:ext cx="5956663" cy="24006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endParaRPr kumimoji="1" lang="en-US" altLang="ko-KR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as np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 =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np.arange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(0, 360)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 =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np.sin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(x * 2 * </a:t>
            </a: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np.pi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/ 360)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0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plt.plot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(x, y)</a:t>
            </a:r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434" y="591608"/>
            <a:ext cx="5409566" cy="3811633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24067" y="4445814"/>
            <a:ext cx="11001875" cy="1700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np.arange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range()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함수처럼 처음과 끝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간격을 입력하면 그 숫자들의 리스트를 반환하게 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위의 경우에는 간격이 생략되어 있으므로 기본값인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계산된다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np.sin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()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사인함수이며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np.pi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원주율인 파이를 나타낸다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plot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함수는 값을 서로 연결해서 라인 형태의 그래프를 그린다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7473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ko-KR" altLang="en-US" sz="3000" b="1" u="sng" dirty="0"/>
              <a:t>잘 저장이 됐나 확인하기</a:t>
            </a:r>
            <a:endParaRPr lang="ko-KR" altLang="en-US" sz="2800" u="sng" dirty="0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110915" y="1937564"/>
            <a:ext cx="8077200" cy="240065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print(</a:t>
            </a:r>
            <a:r>
              <a:rPr lang="en-US" altLang="ko-KR" b="1" kern="0" dirty="0" err="1">
                <a:solidFill>
                  <a:prstClr val="black"/>
                </a:solidFill>
              </a:rPr>
              <a:t>lat</a:t>
            </a:r>
            <a:r>
              <a:rPr lang="en-US" altLang="ko-KR" b="1" kern="0" dirty="0">
                <a:solidFill>
                  <a:prstClr val="black"/>
                </a:solidFill>
              </a:rPr>
              <a:t>[0])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print(</a:t>
            </a:r>
            <a:r>
              <a:rPr lang="en-US" altLang="ko-KR" b="1" kern="0" dirty="0" err="1">
                <a:solidFill>
                  <a:prstClr val="black"/>
                </a:solidFill>
              </a:rPr>
              <a:t>lat</a:t>
            </a:r>
            <a:r>
              <a:rPr lang="en-US" altLang="ko-KR" b="1" kern="0" dirty="0">
                <a:solidFill>
                  <a:prstClr val="black"/>
                </a:solidFill>
              </a:rPr>
              <a:t>[</a:t>
            </a:r>
            <a:r>
              <a:rPr lang="en-US" altLang="ko-KR" b="1" kern="0" dirty="0" err="1">
                <a:solidFill>
                  <a:prstClr val="black"/>
                </a:solidFill>
              </a:rPr>
              <a:t>len</a:t>
            </a:r>
            <a:r>
              <a:rPr lang="en-US" altLang="ko-KR" b="1" kern="0" dirty="0">
                <a:solidFill>
                  <a:prstClr val="black"/>
                </a:solidFill>
              </a:rPr>
              <a:t>(</a:t>
            </a:r>
            <a:r>
              <a:rPr lang="en-US" altLang="ko-KR" b="1" kern="0" dirty="0" err="1">
                <a:solidFill>
                  <a:prstClr val="black"/>
                </a:solidFill>
              </a:rPr>
              <a:t>lat</a:t>
            </a:r>
            <a:r>
              <a:rPr lang="en-US" altLang="ko-KR" b="1" kern="0" dirty="0">
                <a:solidFill>
                  <a:prstClr val="black"/>
                </a:solidFill>
              </a:rPr>
              <a:t>)-1])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kern="0" dirty="0">
              <a:solidFill>
                <a:prstClr val="black"/>
              </a:solidFill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print(</a:t>
            </a:r>
            <a:r>
              <a:rPr lang="en-US" altLang="ko-KR" b="1" kern="0" dirty="0" err="1">
                <a:solidFill>
                  <a:prstClr val="black"/>
                </a:solidFill>
              </a:rPr>
              <a:t>lon</a:t>
            </a:r>
            <a:r>
              <a:rPr lang="en-US" altLang="ko-KR" b="1" kern="0" dirty="0">
                <a:solidFill>
                  <a:prstClr val="black"/>
                </a:solidFill>
              </a:rPr>
              <a:t>[0])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print(</a:t>
            </a:r>
            <a:r>
              <a:rPr lang="en-US" altLang="ko-KR" b="1" kern="0" dirty="0" err="1">
                <a:solidFill>
                  <a:prstClr val="black"/>
                </a:solidFill>
              </a:rPr>
              <a:t>lon</a:t>
            </a:r>
            <a:r>
              <a:rPr lang="en-US" altLang="ko-KR" b="1" kern="0" dirty="0">
                <a:solidFill>
                  <a:prstClr val="black"/>
                </a:solidFill>
              </a:rPr>
              <a:t>[</a:t>
            </a:r>
            <a:r>
              <a:rPr lang="en-US" altLang="ko-KR" b="1" kern="0" dirty="0" err="1">
                <a:solidFill>
                  <a:prstClr val="black"/>
                </a:solidFill>
              </a:rPr>
              <a:t>len</a:t>
            </a:r>
            <a:r>
              <a:rPr lang="en-US" altLang="ko-KR" b="1" kern="0" dirty="0">
                <a:solidFill>
                  <a:prstClr val="black"/>
                </a:solidFill>
              </a:rPr>
              <a:t>(</a:t>
            </a:r>
            <a:r>
              <a:rPr lang="en-US" altLang="ko-KR" b="1" kern="0" dirty="0" err="1">
                <a:solidFill>
                  <a:prstClr val="black"/>
                </a:solidFill>
              </a:rPr>
              <a:t>lon</a:t>
            </a:r>
            <a:r>
              <a:rPr lang="en-US" altLang="ko-KR" b="1" kern="0" dirty="0">
                <a:solidFill>
                  <a:prstClr val="black"/>
                </a:solidFill>
              </a:rPr>
              <a:t>)-1])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10915" y="1242007"/>
            <a:ext cx="827579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저장된 </a:t>
            </a:r>
            <a:r>
              <a:rPr lang="en-US" altLang="ko-KR" b="1" dirty="0"/>
              <a:t>Latitude (</a:t>
            </a:r>
            <a:r>
              <a:rPr lang="ko-KR" altLang="en-US" b="1" dirty="0"/>
              <a:t>경도</a:t>
            </a:r>
            <a:r>
              <a:rPr lang="en-US" altLang="ko-KR" b="1" dirty="0"/>
              <a:t>) </a:t>
            </a:r>
            <a:r>
              <a:rPr lang="ko-KR" altLang="en-US" b="1" dirty="0"/>
              <a:t>와 </a:t>
            </a:r>
            <a:r>
              <a:rPr lang="en-US" altLang="ko-KR" b="1" dirty="0"/>
              <a:t>Longitude (</a:t>
            </a:r>
            <a:r>
              <a:rPr lang="ko-KR" altLang="en-US" b="1" dirty="0"/>
              <a:t>위도</a:t>
            </a:r>
            <a:r>
              <a:rPr lang="en-US" altLang="ko-KR" b="1" dirty="0"/>
              <a:t>) </a:t>
            </a:r>
            <a:r>
              <a:rPr lang="ko-KR" altLang="en-US" b="1" dirty="0"/>
              <a:t>정보를 </a:t>
            </a:r>
            <a:r>
              <a:rPr lang="en-US" altLang="ko-KR" b="1" dirty="0"/>
              <a:t>print( ) </a:t>
            </a:r>
            <a:r>
              <a:rPr lang="ko-KR" altLang="en-US" b="1" dirty="0"/>
              <a:t>로 출력해서 확인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071154" y="4713673"/>
            <a:ext cx="996655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dirty="0"/>
              <a:t>위도와 경도</a:t>
            </a:r>
            <a:r>
              <a:rPr lang="en-US" altLang="ko-KR" dirty="0"/>
              <a:t> </a:t>
            </a:r>
            <a:r>
              <a:rPr lang="ko-KR" altLang="en-US" dirty="0"/>
              <a:t>값들을 출력해보고</a:t>
            </a:r>
            <a:r>
              <a:rPr lang="ko-KR" altLang="ko-KR" dirty="0"/>
              <a:t> 모두 이상</a:t>
            </a:r>
            <a:r>
              <a:rPr lang="en-US" altLang="ko-KR" dirty="0"/>
              <a:t> </a:t>
            </a:r>
            <a:r>
              <a:rPr lang="ko-KR" altLang="ko-KR" dirty="0"/>
              <a:t>없이 뽑힌 것</a:t>
            </a:r>
            <a:r>
              <a:rPr lang="ko-KR" altLang="en-US" dirty="0"/>
              <a:t>을 확인해본다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Latitude </a:t>
            </a:r>
            <a:r>
              <a:rPr lang="ko-KR" altLang="en-US" dirty="0"/>
              <a:t>는 </a:t>
            </a:r>
            <a:r>
              <a:rPr lang="en-US" altLang="ko-KR" dirty="0"/>
              <a:t>-90~90 </a:t>
            </a:r>
            <a:r>
              <a:rPr lang="ko-KR" altLang="en-US" dirty="0"/>
              <a:t>도 사이의 값들이 출력되며</a:t>
            </a:r>
            <a:r>
              <a:rPr lang="en-US" altLang="ko-KR" dirty="0"/>
              <a:t>, Longitude </a:t>
            </a:r>
            <a:r>
              <a:rPr lang="ko-KR" altLang="en-US" dirty="0"/>
              <a:t>는 </a:t>
            </a:r>
            <a:r>
              <a:rPr lang="en-US" altLang="ko-KR" dirty="0"/>
              <a:t>0~360</a:t>
            </a:r>
            <a:r>
              <a:rPr lang="ko-KR" altLang="en-US" dirty="0"/>
              <a:t>도 또는 </a:t>
            </a:r>
            <a:r>
              <a:rPr lang="en-US" altLang="ko-KR" dirty="0"/>
              <a:t>-180~180</a:t>
            </a:r>
            <a:r>
              <a:rPr lang="ko-KR" altLang="en-US" dirty="0"/>
              <a:t>도 값들이 출력된다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746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4427" y="314506"/>
            <a:ext cx="10057996" cy="739775"/>
          </a:xfrm>
        </p:spPr>
        <p:txBody>
          <a:bodyPr>
            <a:normAutofit/>
          </a:bodyPr>
          <a:lstStyle/>
          <a:p>
            <a:r>
              <a:rPr lang="ko-KR" altLang="en-US" sz="3000" u="sng" dirty="0"/>
              <a:t>잘 저장이 됐나 확인하기</a:t>
            </a:r>
            <a:r>
              <a:rPr lang="en-US" altLang="ko-KR" sz="3000" b="1" u="sng" dirty="0"/>
              <a:t>:   </a:t>
            </a:r>
            <a:r>
              <a:rPr lang="en-US" altLang="ko-KR" sz="3000" b="1" u="sng" dirty="0" err="1"/>
              <a:t>plt.plot</a:t>
            </a:r>
            <a:r>
              <a:rPr lang="en-US" altLang="ko-KR" sz="3000" b="1" u="sng" dirty="0"/>
              <a:t>( )</a:t>
            </a:r>
            <a:endParaRPr lang="ko-KR" altLang="en-US" sz="2800" u="sng" dirty="0"/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1733767" y="2569889"/>
            <a:ext cx="2361155" cy="55399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 err="1">
                <a:solidFill>
                  <a:prstClr val="black"/>
                </a:solidFill>
              </a:rPr>
              <a:t>plt.plot</a:t>
            </a:r>
            <a:r>
              <a:rPr lang="en-US" altLang="ko-KR" b="1" kern="0" dirty="0">
                <a:solidFill>
                  <a:prstClr val="black"/>
                </a:solidFill>
              </a:rPr>
              <a:t>( </a:t>
            </a:r>
            <a:r>
              <a:rPr lang="en-US" altLang="ko-KR" b="1" kern="0" dirty="0" err="1">
                <a:solidFill>
                  <a:prstClr val="black"/>
                </a:solidFill>
              </a:rPr>
              <a:t>lon</a:t>
            </a:r>
            <a:r>
              <a:rPr lang="en-US" altLang="ko-KR" b="1" kern="0" dirty="0">
                <a:solidFill>
                  <a:prstClr val="black"/>
                </a:solidFill>
              </a:rPr>
              <a:t> )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10915" y="1242007"/>
            <a:ext cx="827579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저장된 </a:t>
            </a:r>
            <a:r>
              <a:rPr lang="en-US" altLang="ko-KR" b="1" dirty="0"/>
              <a:t>Latitude (</a:t>
            </a:r>
            <a:r>
              <a:rPr lang="ko-KR" altLang="en-US" b="1" dirty="0"/>
              <a:t>경도</a:t>
            </a:r>
            <a:r>
              <a:rPr lang="en-US" altLang="ko-KR" b="1" dirty="0"/>
              <a:t>) </a:t>
            </a:r>
            <a:r>
              <a:rPr lang="ko-KR" altLang="en-US" b="1" dirty="0"/>
              <a:t>와 </a:t>
            </a:r>
            <a:r>
              <a:rPr lang="en-US" altLang="ko-KR" b="1" dirty="0"/>
              <a:t>Longitude (</a:t>
            </a:r>
            <a:r>
              <a:rPr lang="ko-KR" altLang="en-US" b="1" dirty="0"/>
              <a:t>위도</a:t>
            </a:r>
            <a:r>
              <a:rPr lang="en-US" altLang="ko-KR" b="1" dirty="0"/>
              <a:t>) </a:t>
            </a:r>
            <a:r>
              <a:rPr lang="ko-KR" altLang="en-US" b="1" dirty="0"/>
              <a:t>정보를 </a:t>
            </a:r>
            <a:r>
              <a:rPr lang="en-US" altLang="ko-KR" b="1" dirty="0"/>
              <a:t>print( ) </a:t>
            </a:r>
            <a:r>
              <a:rPr lang="ko-KR" altLang="en-US" b="1" dirty="0"/>
              <a:t>로 출력해서 확인</a:t>
            </a:r>
            <a:endParaRPr lang="en-US" altLang="ko-KR" b="1" dirty="0"/>
          </a:p>
        </p:txBody>
      </p:sp>
      <p:sp>
        <p:nvSpPr>
          <p:cNvPr id="4" name="직사각형 3"/>
          <p:cNvSpPr/>
          <p:nvPr/>
        </p:nvSpPr>
        <p:spPr>
          <a:xfrm>
            <a:off x="1296441" y="5773847"/>
            <a:ext cx="996655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시각화 함수인 </a:t>
            </a:r>
            <a:r>
              <a:rPr lang="en-US" altLang="ko-KR" dirty="0" err="1"/>
              <a:t>plt.plot</a:t>
            </a:r>
            <a:r>
              <a:rPr lang="en-US" altLang="ko-KR" dirty="0"/>
              <a:t>( ) </a:t>
            </a:r>
            <a:r>
              <a:rPr lang="ko-KR" altLang="en-US" dirty="0"/>
              <a:t>을 이용하면 더 수월하게 확인할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887" y="2129082"/>
            <a:ext cx="4763585" cy="315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6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u="sng" dirty="0"/>
              <a:t> </a:t>
            </a:r>
            <a:r>
              <a:rPr lang="ko-KR" altLang="en-US" sz="3000" u="sng" dirty="0"/>
              <a:t>지난 시간</a:t>
            </a:r>
            <a:r>
              <a:rPr lang="en-US" altLang="ko-KR" sz="3000" u="sng" dirty="0"/>
              <a:t>:  </a:t>
            </a:r>
            <a:r>
              <a:rPr lang="en-US" altLang="ko-KR" sz="3000" b="1" u="sng" dirty="0" err="1"/>
              <a:t>NetCDF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파일 불러오기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888273" y="1232323"/>
            <a:ext cx="10489475" cy="4853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nc</a:t>
            </a:r>
            <a:r>
              <a:rPr lang="ko-KR" altLang="en-US" dirty="0"/>
              <a:t>파일을 다루려면 우선 </a:t>
            </a:r>
            <a:r>
              <a:rPr lang="en-US" altLang="ko-KR" dirty="0" err="1"/>
              <a:t>nc</a:t>
            </a:r>
            <a:r>
              <a:rPr lang="ko-KR" altLang="en-US" dirty="0"/>
              <a:t>파일을 불러와야 한다</a:t>
            </a:r>
            <a:r>
              <a:rPr lang="en-US" altLang="ko-KR" dirty="0"/>
              <a:t>. </a:t>
            </a:r>
            <a:r>
              <a:rPr lang="en-US" altLang="ko-KR" dirty="0" err="1"/>
              <a:t>nc</a:t>
            </a:r>
            <a:r>
              <a:rPr lang="ko-KR" altLang="en-US" dirty="0"/>
              <a:t>파일을 불러오려면 다음 과정을 거친다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b="1" dirty="0"/>
              <a:t>import netCDF4</a:t>
            </a:r>
            <a:r>
              <a:rPr lang="ko-KR" altLang="en-US" b="1" dirty="0"/>
              <a:t>를 통해 </a:t>
            </a:r>
            <a:r>
              <a:rPr lang="en-US" altLang="ko-KR" b="1" dirty="0"/>
              <a:t>netCDF4 </a:t>
            </a:r>
            <a:r>
              <a:rPr lang="ko-KR" altLang="en-US" b="1" dirty="0"/>
              <a:t>모듈을 불러온다</a:t>
            </a:r>
            <a:r>
              <a:rPr lang="en-US" altLang="ko-KR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&gt;&gt; import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netCDF4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as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nc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하지만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이 경우 아래와 같은 에러가 발생</a:t>
            </a:r>
            <a:r>
              <a:rPr lang="en-US" altLang="ko-KR" b="1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 File "&lt;ipython-input-1-c33865b1394d&gt;", line 1, in &lt;module&gt;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    import netCDF4 as </a:t>
            </a:r>
            <a:r>
              <a:rPr lang="en-US" altLang="ko-KR" dirty="0" err="1">
                <a:solidFill>
                  <a:srgbClr val="0070C0"/>
                </a:solidFill>
              </a:rPr>
              <a:t>nc</a:t>
            </a: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dirty="0" err="1">
                <a:solidFill>
                  <a:srgbClr val="0070C0"/>
                </a:solidFill>
              </a:rPr>
              <a:t>ModuleNotFoundError</a:t>
            </a:r>
            <a:r>
              <a:rPr lang="en-US" altLang="ko-KR" dirty="0">
                <a:solidFill>
                  <a:srgbClr val="0070C0"/>
                </a:solidFill>
              </a:rPr>
              <a:t>: No module named 'netCDF4’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0070C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solidFill>
                  <a:srgbClr val="FF0000"/>
                </a:solidFill>
                <a:sym typeface="Wingdings" panose="05000000000000000000" pitchFamily="2" charset="2"/>
              </a:rPr>
              <a:t>netCDF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파일을 불러오고 처리할 수 있는 모듈을 다운받아서 설치해야 한다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!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60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/>
              <a:t>1.   </a:t>
            </a:r>
            <a:r>
              <a:rPr lang="en-US" altLang="ko-KR" sz="3000" b="1" u="sng" dirty="0" err="1"/>
              <a:t>NetCDF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파일 불러오기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888273" y="1232323"/>
            <a:ext cx="10489475" cy="2081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nc</a:t>
            </a:r>
            <a:r>
              <a:rPr lang="ko-KR" altLang="en-US" dirty="0"/>
              <a:t>파일을 다루려면 우선 </a:t>
            </a:r>
            <a:r>
              <a:rPr lang="en-US" altLang="ko-KR" dirty="0" err="1"/>
              <a:t>nc</a:t>
            </a:r>
            <a:r>
              <a:rPr lang="ko-KR" altLang="en-US" dirty="0"/>
              <a:t>파일을 불러와야 한다</a:t>
            </a:r>
            <a:r>
              <a:rPr lang="en-US" altLang="ko-KR" dirty="0"/>
              <a:t>. </a:t>
            </a:r>
            <a:r>
              <a:rPr lang="en-US" altLang="ko-KR" dirty="0" err="1"/>
              <a:t>nc</a:t>
            </a:r>
            <a:r>
              <a:rPr lang="ko-KR" altLang="en-US" dirty="0"/>
              <a:t>파일을 불러오려면 다음 과정을 거친다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1. import netCDF4</a:t>
            </a:r>
            <a:r>
              <a:rPr lang="ko-KR" altLang="en-US" b="1" dirty="0"/>
              <a:t>를 통해 </a:t>
            </a:r>
            <a:r>
              <a:rPr lang="en-US" altLang="ko-KR" b="1" dirty="0"/>
              <a:t>netCDF4 </a:t>
            </a:r>
            <a:r>
              <a:rPr lang="ko-KR" altLang="en-US" b="1" dirty="0"/>
              <a:t>모듈을 불러온다</a:t>
            </a:r>
            <a:r>
              <a:rPr lang="en-US" altLang="ko-KR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2. Dataset</a:t>
            </a:r>
            <a:r>
              <a:rPr lang="ko-KR" altLang="en-US" b="1" dirty="0"/>
              <a:t>함수</a:t>
            </a:r>
            <a:r>
              <a:rPr lang="en-US" altLang="ko-KR" b="1" dirty="0"/>
              <a:t>(‘</a:t>
            </a:r>
            <a:r>
              <a:rPr lang="ko-KR" altLang="en-US" b="1" dirty="0"/>
              <a:t>파일이름’</a:t>
            </a:r>
            <a:r>
              <a:rPr lang="en-US" altLang="ko-KR" b="1" dirty="0"/>
              <a:t>,’</a:t>
            </a:r>
            <a:r>
              <a:rPr lang="ko-KR" altLang="en-US" b="1" dirty="0"/>
              <a:t>모드’</a:t>
            </a:r>
            <a:r>
              <a:rPr lang="en-US" altLang="ko-KR" b="1" dirty="0"/>
              <a:t>)</a:t>
            </a:r>
            <a:r>
              <a:rPr lang="ko-KR" altLang="en-US" b="1" dirty="0"/>
              <a:t>를 이용해 파일을 불러온다</a:t>
            </a:r>
            <a:r>
              <a:rPr lang="en-US" altLang="ko-KR" b="1" dirty="0"/>
              <a:t>. D</a:t>
            </a:r>
            <a:r>
              <a:rPr lang="ko-KR" altLang="en-US" b="1" dirty="0"/>
              <a:t>가 대문자인 것에 주의한다</a:t>
            </a:r>
            <a:r>
              <a:rPr lang="en-US" altLang="ko-KR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3. </a:t>
            </a:r>
            <a:r>
              <a:rPr lang="ko-KR" altLang="en-US" b="1" dirty="0"/>
              <a:t>마지막에는 </a:t>
            </a:r>
            <a:r>
              <a:rPr lang="en-US" altLang="ko-KR" b="1" dirty="0"/>
              <a:t>close()</a:t>
            </a:r>
            <a:r>
              <a:rPr lang="ko-KR" altLang="en-US" b="1" dirty="0"/>
              <a:t>로 그 파일을 닫아준다</a:t>
            </a:r>
            <a:r>
              <a:rPr lang="en-US" altLang="ko-KR" b="1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0" y="3708945"/>
            <a:ext cx="10117184" cy="87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03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 err="1"/>
              <a:t>NetCDF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파일 불러오기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793568" y="1018162"/>
            <a:ext cx="10489475" cy="2081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 </a:t>
            </a:r>
            <a:r>
              <a:rPr lang="en-US" altLang="ko-KR" dirty="0" err="1"/>
              <a:t>nc</a:t>
            </a:r>
            <a:r>
              <a:rPr lang="ko-KR" altLang="en-US" dirty="0"/>
              <a:t>파일을 다루려면 우선 </a:t>
            </a:r>
            <a:r>
              <a:rPr lang="en-US" altLang="ko-KR" dirty="0" err="1"/>
              <a:t>nc</a:t>
            </a:r>
            <a:r>
              <a:rPr lang="ko-KR" altLang="en-US" dirty="0"/>
              <a:t>파일을 불러와야 한다</a:t>
            </a:r>
            <a:r>
              <a:rPr lang="en-US" altLang="ko-KR" dirty="0"/>
              <a:t>. </a:t>
            </a:r>
            <a:r>
              <a:rPr lang="en-US" altLang="ko-KR" dirty="0" err="1"/>
              <a:t>nc</a:t>
            </a:r>
            <a:r>
              <a:rPr lang="ko-KR" altLang="en-US" dirty="0"/>
              <a:t>파일을 불러오려면 다음 과정을 거친다</a:t>
            </a:r>
            <a:r>
              <a:rPr lang="en-US" altLang="ko-KR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1. import netCDF4</a:t>
            </a:r>
            <a:r>
              <a:rPr lang="ko-KR" altLang="en-US" b="1" dirty="0"/>
              <a:t>를 통해 </a:t>
            </a:r>
            <a:r>
              <a:rPr lang="en-US" altLang="ko-KR" b="1" dirty="0"/>
              <a:t>netCDF4 </a:t>
            </a:r>
            <a:r>
              <a:rPr lang="ko-KR" altLang="en-US" b="1" dirty="0"/>
              <a:t>모듈을 불러온다</a:t>
            </a:r>
            <a:r>
              <a:rPr lang="en-US" altLang="ko-KR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2. Dataset</a:t>
            </a:r>
            <a:r>
              <a:rPr lang="ko-KR" altLang="en-US" b="1" dirty="0"/>
              <a:t>함수</a:t>
            </a:r>
            <a:r>
              <a:rPr lang="en-US" altLang="ko-KR" b="1" dirty="0"/>
              <a:t>(‘</a:t>
            </a:r>
            <a:r>
              <a:rPr lang="ko-KR" altLang="en-US" b="1" dirty="0"/>
              <a:t>파일이름’</a:t>
            </a:r>
            <a:r>
              <a:rPr lang="en-US" altLang="ko-KR" b="1" dirty="0"/>
              <a:t>,’</a:t>
            </a:r>
            <a:r>
              <a:rPr lang="ko-KR" altLang="en-US" b="1" dirty="0"/>
              <a:t>모드’</a:t>
            </a:r>
            <a:r>
              <a:rPr lang="en-US" altLang="ko-KR" b="1" dirty="0"/>
              <a:t>)</a:t>
            </a:r>
            <a:r>
              <a:rPr lang="ko-KR" altLang="en-US" b="1" dirty="0"/>
              <a:t>를 이용해 파일을 불러온다</a:t>
            </a:r>
            <a:r>
              <a:rPr lang="en-US" altLang="ko-KR" b="1" dirty="0"/>
              <a:t>. D</a:t>
            </a:r>
            <a:r>
              <a:rPr lang="ko-KR" altLang="en-US" b="1" dirty="0"/>
              <a:t>가 대문자인 것에 주의한다</a:t>
            </a:r>
            <a:r>
              <a:rPr lang="en-US" altLang="ko-KR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3. </a:t>
            </a:r>
            <a:r>
              <a:rPr lang="ko-KR" altLang="en-US" b="1" dirty="0"/>
              <a:t>마지막에는 </a:t>
            </a:r>
            <a:r>
              <a:rPr lang="en-US" altLang="ko-KR" b="1" dirty="0"/>
              <a:t>close()</a:t>
            </a:r>
            <a:r>
              <a:rPr lang="ko-KR" altLang="en-US" b="1" dirty="0"/>
              <a:t>로 그 파일을 닫아준다</a:t>
            </a:r>
            <a:r>
              <a:rPr lang="en-US" altLang="ko-KR" b="1" dirty="0"/>
              <a:t>.</a:t>
            </a:r>
          </a:p>
        </p:txBody>
      </p:sp>
      <p:pic>
        <p:nvPicPr>
          <p:cNvPr id="4" name="그림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526" y="3388867"/>
            <a:ext cx="10117184" cy="87611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93568" y="4554030"/>
            <a:ext cx="1084543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첫 줄</a:t>
            </a:r>
            <a:r>
              <a:rPr lang="en-US" altLang="ko-KR" dirty="0"/>
              <a:t>: netCDF4 </a:t>
            </a:r>
            <a:r>
              <a:rPr lang="ko-KR" altLang="en-US" dirty="0"/>
              <a:t>모듈을 </a:t>
            </a:r>
            <a:r>
              <a:rPr lang="en-US" altLang="ko-KR" dirty="0" err="1"/>
              <a:t>nc</a:t>
            </a:r>
            <a:r>
              <a:rPr lang="ko-KR" altLang="en-US" dirty="0"/>
              <a:t>라고 해서 불러온다는 뜻이다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둘째 줄</a:t>
            </a:r>
            <a:r>
              <a:rPr lang="en-US" altLang="ko-KR" dirty="0"/>
              <a:t>: </a:t>
            </a:r>
            <a:r>
              <a:rPr lang="en-US" altLang="ko-KR" dirty="0" err="1"/>
              <a:t>nc_file</a:t>
            </a:r>
            <a:r>
              <a:rPr lang="en-US" altLang="ko-KR" dirty="0"/>
              <a:t> </a:t>
            </a:r>
            <a:r>
              <a:rPr lang="ko-KR" altLang="en-US" dirty="0"/>
              <a:t>이라는 변수를 만들어서 </a:t>
            </a:r>
            <a:r>
              <a:rPr lang="en-US" altLang="ko-KR" dirty="0" err="1"/>
              <a:t>nc</a:t>
            </a:r>
            <a:r>
              <a:rPr lang="en-US" altLang="ko-KR" dirty="0"/>
              <a:t> </a:t>
            </a:r>
            <a:r>
              <a:rPr lang="ko-KR" altLang="en-US" dirty="0"/>
              <a:t>모듈의 </a:t>
            </a:r>
            <a:r>
              <a:rPr lang="en-US" altLang="ko-KR" dirty="0"/>
              <a:t>Dataset</a:t>
            </a:r>
            <a:r>
              <a:rPr lang="ko-KR" altLang="en-US" dirty="0"/>
              <a:t>함수를 이용해 파일을 연다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때 열려는 파일이 현재 </a:t>
            </a:r>
            <a:r>
              <a:rPr lang="ko-KR" altLang="en-US" dirty="0" err="1"/>
              <a:t>디렉토리와</a:t>
            </a:r>
            <a:r>
              <a:rPr lang="ko-KR" altLang="en-US" dirty="0"/>
              <a:t> 다르다면 </a:t>
            </a:r>
            <a:r>
              <a:rPr lang="ko-KR" altLang="en-US" dirty="0" err="1"/>
              <a:t>디렉토리</a:t>
            </a:r>
            <a:r>
              <a:rPr lang="ko-KR" altLang="en-US" dirty="0"/>
              <a:t> 까지 써줘야 한다</a:t>
            </a:r>
            <a:r>
              <a:rPr lang="en-US" altLang="ko-KR" dirty="0"/>
              <a:t>. </a:t>
            </a:r>
            <a:r>
              <a:rPr lang="ko-KR" altLang="en-US" dirty="0"/>
              <a:t>뒤쪽의 ‘</a:t>
            </a:r>
            <a:r>
              <a:rPr lang="en-US" altLang="ko-KR" dirty="0"/>
              <a:t>r’ </a:t>
            </a:r>
            <a:r>
              <a:rPr lang="ko-KR" altLang="en-US" dirty="0"/>
              <a:t>은 읽기 모드로</a:t>
            </a:r>
            <a:r>
              <a:rPr lang="en-US" altLang="ko-KR" dirty="0"/>
              <a:t>, </a:t>
            </a:r>
            <a:r>
              <a:rPr lang="ko-KR" altLang="en-US" dirty="0"/>
              <a:t>생략해도 상관 없다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셋째 줄</a:t>
            </a:r>
            <a:r>
              <a:rPr lang="en-US" altLang="ko-KR" dirty="0"/>
              <a:t>: close() </a:t>
            </a:r>
            <a:r>
              <a:rPr lang="ko-KR" altLang="ko-KR" dirty="0"/>
              <a:t>함수로 열었던 파일을 닫아</a:t>
            </a:r>
            <a:r>
              <a:rPr lang="ko-KR" altLang="en-US" dirty="0"/>
              <a:t>준다</a:t>
            </a:r>
            <a:r>
              <a:rPr lang="en-US" altLang="ko-KR" dirty="0"/>
              <a:t>.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399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ko-KR" altLang="en-US" sz="2600" b="1" u="sng" dirty="0"/>
              <a:t>파일이 현재 디렉토리에 없으면</a:t>
            </a:r>
            <a:r>
              <a:rPr lang="en-US" altLang="ko-KR" sz="2600" b="1" u="sng" dirty="0"/>
              <a:t>? </a:t>
            </a:r>
            <a:r>
              <a:rPr lang="en-US" altLang="ko-KR" sz="2600" b="1" u="sng" dirty="0">
                <a:sym typeface="Wingdings" panose="05000000000000000000" pitchFamily="2" charset="2"/>
              </a:rPr>
              <a:t> </a:t>
            </a:r>
            <a:r>
              <a:rPr lang="en-US" altLang="ko-KR" sz="2600" b="1" u="sng" dirty="0">
                <a:solidFill>
                  <a:srgbClr val="FF0000"/>
                </a:solidFill>
                <a:sym typeface="Wingdings" panose="05000000000000000000" pitchFamily="2" charset="2"/>
              </a:rPr>
              <a:t>File Not Found Error</a:t>
            </a:r>
            <a:endParaRPr lang="ko-KR" altLang="en-US" sz="2600" u="sng" dirty="0">
              <a:solidFill>
                <a:srgbClr val="FF0000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9714" y="1090083"/>
            <a:ext cx="10489475" cy="1112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1. import netCDF4</a:t>
            </a:r>
            <a:r>
              <a:rPr lang="ko-KR" altLang="en-US" b="1" dirty="0"/>
              <a:t>를 통해 </a:t>
            </a:r>
            <a:r>
              <a:rPr lang="en-US" altLang="ko-KR" b="1" dirty="0"/>
              <a:t>netCDF4 </a:t>
            </a:r>
            <a:r>
              <a:rPr lang="ko-KR" altLang="en-US" b="1" dirty="0"/>
              <a:t>모듈을 불러온다</a:t>
            </a:r>
            <a:r>
              <a:rPr lang="en-US" altLang="ko-KR" b="1" dirty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2. Dataset</a:t>
            </a:r>
            <a:r>
              <a:rPr lang="ko-KR" altLang="en-US" b="1" dirty="0"/>
              <a:t>함수</a:t>
            </a:r>
            <a:r>
              <a:rPr lang="en-US" altLang="ko-KR" b="1" dirty="0"/>
              <a:t>(‘</a:t>
            </a:r>
            <a:r>
              <a:rPr lang="ko-KR" altLang="en-US" b="1" dirty="0"/>
              <a:t>파일이름’</a:t>
            </a:r>
            <a:r>
              <a:rPr lang="en-US" altLang="ko-KR" b="1" dirty="0"/>
              <a:t>,’</a:t>
            </a:r>
            <a:r>
              <a:rPr lang="ko-KR" altLang="en-US" b="1" dirty="0"/>
              <a:t>모드’</a:t>
            </a:r>
            <a:r>
              <a:rPr lang="en-US" altLang="ko-KR" b="1" dirty="0"/>
              <a:t>)</a:t>
            </a:r>
            <a:r>
              <a:rPr lang="ko-KR" altLang="en-US" b="1" dirty="0"/>
              <a:t>를 이용해 파일을 불러온다</a:t>
            </a:r>
            <a:r>
              <a:rPr lang="en-US" altLang="ko-KR" b="1" dirty="0"/>
              <a:t>. D</a:t>
            </a:r>
            <a:r>
              <a:rPr lang="ko-KR" altLang="en-US" b="1" dirty="0"/>
              <a:t>가 대문자인 것에 주의한다</a:t>
            </a:r>
            <a:r>
              <a:rPr lang="en-US" altLang="ko-KR" b="1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86C75-A5A7-4DF7-AB43-106ABA4E917D}"/>
              </a:ext>
            </a:extLst>
          </p:cNvPr>
          <p:cNvSpPr txBox="1"/>
          <p:nvPr/>
        </p:nvSpPr>
        <p:spPr>
          <a:xfrm>
            <a:off x="1091272" y="2602322"/>
            <a:ext cx="957072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&gt;&gt; </a:t>
            </a:r>
            <a:r>
              <a:rPr lang="en-US" altLang="ko-KR" sz="2200" dirty="0"/>
              <a:t>file = </a:t>
            </a:r>
            <a:r>
              <a:rPr lang="en-US" altLang="ko-KR" sz="2200" dirty="0" err="1"/>
              <a:t>nc.Dataset</a:t>
            </a:r>
            <a:r>
              <a:rPr lang="en-US" altLang="ko-KR" sz="2200" dirty="0"/>
              <a:t>( </a:t>
            </a:r>
            <a:r>
              <a:rPr lang="en-US" altLang="ko-KR" sz="2200" dirty="0">
                <a:solidFill>
                  <a:srgbClr val="00B050"/>
                </a:solidFill>
              </a:rPr>
              <a:t>'ERSST.nc’</a:t>
            </a:r>
            <a:r>
              <a:rPr lang="en-US" altLang="ko-KR" sz="2200" dirty="0"/>
              <a:t>, </a:t>
            </a:r>
            <a:r>
              <a:rPr lang="en-US" altLang="ko-KR" sz="2200" dirty="0">
                <a:solidFill>
                  <a:srgbClr val="00B050"/>
                </a:solidFill>
              </a:rPr>
              <a:t>'r’</a:t>
            </a:r>
            <a:r>
              <a:rPr lang="en-US" altLang="ko-KR" sz="2200" dirty="0"/>
              <a:t> )</a:t>
            </a:r>
          </a:p>
          <a:p>
            <a:endParaRPr lang="en-US" altLang="ko-KR" dirty="0"/>
          </a:p>
          <a:p>
            <a:r>
              <a:rPr lang="en-US" altLang="ko-KR" dirty="0"/>
              <a:t>Traceback (</a:t>
            </a:r>
            <a:r>
              <a:rPr lang="en-US" altLang="ko-KR" dirty="0">
                <a:solidFill>
                  <a:srgbClr val="0070C0"/>
                </a:solidFill>
              </a:rPr>
              <a:t>most recent call last</a:t>
            </a:r>
            <a:r>
              <a:rPr lang="en-US" altLang="ko-KR" dirty="0"/>
              <a:t>):</a:t>
            </a:r>
          </a:p>
          <a:p>
            <a:endParaRPr lang="en-US" altLang="ko-KR" dirty="0"/>
          </a:p>
          <a:p>
            <a:r>
              <a:rPr lang="en-US" altLang="ko-KR" dirty="0"/>
              <a:t>  File </a:t>
            </a:r>
            <a:r>
              <a:rPr lang="en-US" altLang="ko-KR" dirty="0">
                <a:solidFill>
                  <a:srgbClr val="00B050"/>
                </a:solidFill>
              </a:rPr>
              <a:t>“&lt;ipython-input-7-5642359b94c3&gt;”</a:t>
            </a:r>
            <a:r>
              <a:rPr lang="en-US" altLang="ko-KR" dirty="0"/>
              <a:t>, line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en-US" altLang="ko-KR" dirty="0"/>
              <a:t>, in </a:t>
            </a:r>
            <a:r>
              <a:rPr lang="en-US" altLang="ko-KR" dirty="0">
                <a:solidFill>
                  <a:srgbClr val="FF0000"/>
                </a:solidFill>
              </a:rPr>
              <a:t>&lt;module&gt;</a:t>
            </a:r>
          </a:p>
          <a:p>
            <a:r>
              <a:rPr lang="en-US" altLang="ko-KR" dirty="0"/>
              <a:t>    file = </a:t>
            </a:r>
            <a:r>
              <a:rPr lang="en-US" altLang="ko-KR" dirty="0" err="1"/>
              <a:t>nc.Dataset</a:t>
            </a:r>
            <a:r>
              <a:rPr lang="en-US" altLang="ko-KR" dirty="0"/>
              <a:t>('ERSST.</a:t>
            </a:r>
            <a:r>
              <a:rPr lang="en-US" altLang="ko-KR" dirty="0" err="1"/>
              <a:t>nc</a:t>
            </a:r>
            <a:r>
              <a:rPr lang="en-US" altLang="ko-KR" dirty="0"/>
              <a:t>','r')</a:t>
            </a:r>
          </a:p>
          <a:p>
            <a:endParaRPr lang="en-US" altLang="ko-KR" dirty="0"/>
          </a:p>
          <a:p>
            <a:r>
              <a:rPr lang="en-US" altLang="ko-KR" dirty="0"/>
              <a:t>  File </a:t>
            </a:r>
            <a:r>
              <a:rPr lang="en-US" altLang="ko-KR" dirty="0">
                <a:solidFill>
                  <a:srgbClr val="00B050"/>
                </a:solidFill>
              </a:rPr>
              <a:t>"netCDF4\_netCDF4.pyx", </a:t>
            </a:r>
            <a:r>
              <a:rPr lang="en-US" altLang="ko-KR" dirty="0"/>
              <a:t>line </a:t>
            </a:r>
            <a:r>
              <a:rPr lang="en-US" altLang="ko-KR" dirty="0">
                <a:solidFill>
                  <a:srgbClr val="00B050"/>
                </a:solidFill>
              </a:rPr>
              <a:t>2321</a:t>
            </a:r>
            <a:r>
              <a:rPr lang="en-US" altLang="ko-KR" dirty="0"/>
              <a:t>, in </a:t>
            </a:r>
            <a:r>
              <a:rPr lang="en-US" altLang="ko-KR" dirty="0">
                <a:solidFill>
                  <a:srgbClr val="FF0000"/>
                </a:solidFill>
              </a:rPr>
              <a:t>netCDF4._netCDF4.Dataset.__init__</a:t>
            </a:r>
          </a:p>
          <a:p>
            <a:endParaRPr lang="en-US" altLang="ko-KR" dirty="0"/>
          </a:p>
          <a:p>
            <a:r>
              <a:rPr lang="en-US" altLang="ko-KR" dirty="0"/>
              <a:t>  File "netCDF4\_netCDF4.pyx", line 1885, in netCDF4._netCDF4._ensure_nc_success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FF0000"/>
                </a:solidFill>
              </a:rPr>
              <a:t>FileNotFoundError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en-US" altLang="ko-KR" dirty="0"/>
              <a:t> [</a:t>
            </a:r>
            <a:r>
              <a:rPr lang="en-US" altLang="ko-KR" dirty="0" err="1"/>
              <a:t>Errno</a:t>
            </a:r>
            <a:r>
              <a:rPr lang="en-US" altLang="ko-KR" dirty="0"/>
              <a:t> 2] No such file or directory: </a:t>
            </a:r>
            <a:r>
              <a:rPr lang="en-US" altLang="ko-KR" dirty="0" err="1"/>
              <a:t>b'ERSST.nc</a:t>
            </a:r>
            <a:r>
              <a:rPr lang="en-US" altLang="ko-KR" dirty="0"/>
              <a:t>'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6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126163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600" b="1" u="sng" dirty="0"/>
              <a:t>파일이 현재 디렉토리에 없으면</a:t>
            </a:r>
            <a:r>
              <a:rPr lang="en-US" altLang="ko-KR" sz="2600" b="1" u="sng" dirty="0"/>
              <a:t>? </a:t>
            </a:r>
            <a:br>
              <a:rPr lang="en-US" altLang="ko-KR" sz="2600" b="1" u="sng" dirty="0"/>
            </a:br>
            <a:r>
              <a:rPr lang="en-US" altLang="ko-KR" sz="2600" b="1" dirty="0">
                <a:solidFill>
                  <a:srgbClr val="FF0000"/>
                </a:solidFill>
                <a:sym typeface="Wingdings" panose="05000000000000000000" pitchFamily="2" charset="2"/>
              </a:rPr>
              <a:t>1.</a:t>
            </a:r>
            <a:r>
              <a:rPr lang="ko-KR" altLang="en-US" sz="2600" b="1" dirty="0">
                <a:solidFill>
                  <a:srgbClr val="FF0000"/>
                </a:solidFill>
                <a:sym typeface="Wingdings" panose="05000000000000000000" pitchFamily="2" charset="2"/>
              </a:rPr>
              <a:t> 현재 디렉토리 확인</a:t>
            </a:r>
            <a:endParaRPr lang="ko-KR" altLang="en-US" sz="2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86C75-A5A7-4DF7-AB43-106ABA4E917D}"/>
              </a:ext>
            </a:extLst>
          </p:cNvPr>
          <p:cNvSpPr txBox="1"/>
          <p:nvPr/>
        </p:nvSpPr>
        <p:spPr>
          <a:xfrm>
            <a:off x="1070952" y="1850482"/>
            <a:ext cx="957072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/>
              <a:t>&gt;&gt; </a:t>
            </a:r>
            <a:r>
              <a:rPr lang="en-US" altLang="ko-KR" sz="2200" dirty="0">
                <a:solidFill>
                  <a:srgbClr val="FF0000"/>
                </a:solidFill>
              </a:rPr>
              <a:t>import</a:t>
            </a:r>
            <a:r>
              <a:rPr lang="ko-KR" altLang="en-US" sz="2200" dirty="0"/>
              <a:t> </a:t>
            </a:r>
            <a:r>
              <a:rPr lang="en-US" altLang="ko-KR" sz="2200" dirty="0" err="1"/>
              <a:t>os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&gt;&gt; </a:t>
            </a:r>
            <a:r>
              <a:rPr lang="en-US" altLang="ko-KR" sz="2200" dirty="0" err="1"/>
              <a:t>os.getcwd</a:t>
            </a:r>
            <a:r>
              <a:rPr lang="en-US" altLang="ko-KR" sz="2200" dirty="0"/>
              <a:t>( )</a:t>
            </a:r>
          </a:p>
          <a:p>
            <a:endParaRPr lang="en-US" altLang="ko-KR" sz="2200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getcwd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</a:t>
            </a:r>
            <a:r>
              <a:rPr lang="en-US" altLang="ko-KR" dirty="0">
                <a:sym typeface="Wingdings" panose="05000000000000000000" pitchFamily="2" charset="2"/>
              </a:rPr>
              <a:t>”get current working directory” </a:t>
            </a:r>
            <a:r>
              <a:rPr lang="ko-KR" altLang="en-US" dirty="0">
                <a:sym typeface="Wingdings" panose="05000000000000000000" pitchFamily="2" charset="2"/>
              </a:rPr>
              <a:t>의 약자 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238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150547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sz="2600" b="1" u="sng" dirty="0"/>
              <a:t>파일이 현재 디렉토리에 없으면</a:t>
            </a:r>
            <a:r>
              <a:rPr lang="en-US" altLang="ko-KR" sz="2600" b="1" u="sng" dirty="0"/>
              <a:t>? </a:t>
            </a:r>
            <a:br>
              <a:rPr lang="en-US" altLang="ko-KR" sz="2600" b="1" u="sng" dirty="0"/>
            </a:br>
            <a:r>
              <a:rPr lang="en-US" altLang="ko-KR" sz="2600" b="1" dirty="0">
                <a:solidFill>
                  <a:srgbClr val="FF0000"/>
                </a:solidFill>
                <a:sym typeface="Wingdings" panose="05000000000000000000" pitchFamily="2" charset="2"/>
              </a:rPr>
              <a:t>1.</a:t>
            </a:r>
            <a:r>
              <a:rPr lang="ko-KR" altLang="en-US" sz="2600" b="1" dirty="0">
                <a:solidFill>
                  <a:srgbClr val="FF0000"/>
                </a:solidFill>
                <a:sym typeface="Wingdings" panose="05000000000000000000" pitchFamily="2" charset="2"/>
              </a:rPr>
              <a:t> 현재 디렉토리 확인</a:t>
            </a:r>
            <a:br>
              <a:rPr lang="en-US" altLang="ko-KR" sz="2600" b="1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ko-KR" sz="2600" b="1" dirty="0">
                <a:solidFill>
                  <a:srgbClr val="FF0000"/>
                </a:solidFill>
                <a:sym typeface="Wingdings" panose="05000000000000000000" pitchFamily="2" charset="2"/>
              </a:rPr>
              <a:t>2. </a:t>
            </a:r>
            <a:r>
              <a:rPr lang="ko-KR" altLang="en-US" sz="2600" b="1" dirty="0">
                <a:solidFill>
                  <a:srgbClr val="FF0000"/>
                </a:solidFill>
                <a:sym typeface="Wingdings" panose="05000000000000000000" pitchFamily="2" charset="2"/>
              </a:rPr>
              <a:t>현재 디렉토리로 </a:t>
            </a:r>
            <a:r>
              <a:rPr lang="en-US" altLang="ko-KR" sz="2600" b="1" dirty="0">
                <a:solidFill>
                  <a:srgbClr val="FF0000"/>
                </a:solidFill>
                <a:sym typeface="Wingdings" panose="05000000000000000000" pitchFamily="2" charset="2"/>
              </a:rPr>
              <a:t>ERSST.nc </a:t>
            </a:r>
            <a:r>
              <a:rPr lang="ko-KR" altLang="en-US" sz="2600" b="1" dirty="0">
                <a:solidFill>
                  <a:srgbClr val="FF0000"/>
                </a:solidFill>
                <a:sym typeface="Wingdings" panose="05000000000000000000" pitchFamily="2" charset="2"/>
              </a:rPr>
              <a:t>파일을 복사하고 파일을 불러옴</a:t>
            </a:r>
            <a:r>
              <a:rPr lang="en-US" altLang="ko-KR" sz="2600" b="1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r>
              <a:rPr lang="ko-KR" altLang="en-US" sz="2600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endParaRPr lang="ko-KR" altLang="en-US" sz="2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086C75-A5A7-4DF7-AB43-106ABA4E917D}"/>
              </a:ext>
            </a:extLst>
          </p:cNvPr>
          <p:cNvSpPr txBox="1"/>
          <p:nvPr/>
        </p:nvSpPr>
        <p:spPr>
          <a:xfrm>
            <a:off x="979714" y="2114642"/>
            <a:ext cx="957072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/>
              <a:t>&gt;&gt; </a:t>
            </a:r>
            <a:r>
              <a:rPr lang="en-US" altLang="ko-KR" sz="2200" dirty="0">
                <a:solidFill>
                  <a:srgbClr val="FF0000"/>
                </a:solidFill>
              </a:rPr>
              <a:t>import</a:t>
            </a:r>
            <a:r>
              <a:rPr lang="ko-KR" altLang="en-US" sz="2200" dirty="0"/>
              <a:t> </a:t>
            </a:r>
            <a:r>
              <a:rPr lang="en-US" altLang="ko-KR" sz="2200" dirty="0" err="1"/>
              <a:t>os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&gt;&gt; </a:t>
            </a:r>
            <a:r>
              <a:rPr lang="en-US" altLang="ko-KR" sz="2200" dirty="0" err="1"/>
              <a:t>os.getcwd</a:t>
            </a:r>
            <a:r>
              <a:rPr lang="en-US" altLang="ko-KR" sz="2200" dirty="0"/>
              <a:t>( )</a:t>
            </a:r>
          </a:p>
          <a:p>
            <a:endParaRPr lang="en-US" altLang="ko-KR" sz="2200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getcwd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는</a:t>
            </a:r>
            <a:r>
              <a:rPr lang="en-US" altLang="ko-KR" dirty="0">
                <a:sym typeface="Wingdings" panose="05000000000000000000" pitchFamily="2" charset="2"/>
              </a:rPr>
              <a:t>”get current working directory” </a:t>
            </a:r>
            <a:r>
              <a:rPr lang="ko-KR" altLang="en-US" dirty="0">
                <a:sym typeface="Wingdings" panose="05000000000000000000" pitchFamily="2" charset="2"/>
              </a:rPr>
              <a:t>의 약자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28F31-6FBB-4ACF-86E7-19B870C84F48}"/>
              </a:ext>
            </a:extLst>
          </p:cNvPr>
          <p:cNvSpPr txBox="1"/>
          <p:nvPr/>
        </p:nvSpPr>
        <p:spPr>
          <a:xfrm>
            <a:off x="1066800" y="514425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/>
              <a:t>&gt;&gt; data = </a:t>
            </a:r>
            <a:r>
              <a:rPr lang="en-US" altLang="ko-KR" sz="2200" dirty="0" err="1"/>
              <a:t>nc.Dataset</a:t>
            </a:r>
            <a:r>
              <a:rPr lang="en-US" altLang="ko-KR" sz="2200" dirty="0"/>
              <a:t>( </a:t>
            </a:r>
            <a:r>
              <a:rPr lang="en-US" altLang="ko-KR" sz="2200" dirty="0">
                <a:solidFill>
                  <a:srgbClr val="00B050"/>
                </a:solidFill>
              </a:rPr>
              <a:t>'ERSST.nc’</a:t>
            </a:r>
            <a:r>
              <a:rPr lang="en-US" altLang="ko-KR" sz="2200" dirty="0"/>
              <a:t>, </a:t>
            </a:r>
            <a:r>
              <a:rPr lang="en-US" altLang="ko-KR" sz="2200" dirty="0">
                <a:solidFill>
                  <a:srgbClr val="00B050"/>
                </a:solidFill>
              </a:rPr>
              <a:t>'r’</a:t>
            </a:r>
            <a:r>
              <a:rPr lang="en-US" altLang="ko-KR" sz="22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64890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9714" y="221721"/>
            <a:ext cx="10057996" cy="739775"/>
          </a:xfrm>
        </p:spPr>
        <p:txBody>
          <a:bodyPr>
            <a:normAutofit/>
          </a:bodyPr>
          <a:lstStyle/>
          <a:p>
            <a:r>
              <a:rPr lang="en-US" altLang="ko-KR" sz="3000" b="1" u="sng" dirty="0" err="1"/>
              <a:t>NetCDF</a:t>
            </a:r>
            <a:r>
              <a:rPr lang="en-US" altLang="ko-KR" sz="3000" b="1" u="sng" dirty="0"/>
              <a:t> </a:t>
            </a:r>
            <a:r>
              <a:rPr lang="ko-KR" altLang="en-US" sz="3000" b="1" u="sng" dirty="0"/>
              <a:t>파일 속성 확인</a:t>
            </a:r>
            <a:endParaRPr lang="ko-KR" altLang="en-US" sz="2800" u="sng" dirty="0"/>
          </a:p>
        </p:txBody>
      </p:sp>
      <p:sp>
        <p:nvSpPr>
          <p:cNvPr id="3" name="직사각형 2"/>
          <p:cNvSpPr/>
          <p:nvPr/>
        </p:nvSpPr>
        <p:spPr>
          <a:xfrm>
            <a:off x="763974" y="989196"/>
            <a:ext cx="10489475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dirty="0"/>
              <a:t>파일을 불러왔으면 이 파일이 어떻게 구성되어 있는지 확인해보자</a:t>
            </a:r>
            <a:r>
              <a:rPr lang="en-US" altLang="ko-KR" dirty="0"/>
              <a:t>. </a:t>
            </a:r>
            <a:r>
              <a:rPr lang="en-US" altLang="ko-KR" dirty="0" err="1"/>
              <a:t>nc</a:t>
            </a:r>
            <a:r>
              <a:rPr lang="ko-KR" altLang="ko-KR" dirty="0"/>
              <a:t>파일의 속성을 확인하는 방법은 여러가지가 있다</a:t>
            </a:r>
            <a:r>
              <a:rPr lang="en-US" altLang="ko-KR" dirty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2000" b="1" dirty="0"/>
              <a:t>print(</a:t>
            </a:r>
            <a:r>
              <a:rPr lang="ko-KR" altLang="en-US" sz="2000" b="1" dirty="0"/>
              <a:t>파일이름</a:t>
            </a:r>
            <a:r>
              <a:rPr lang="en-US" altLang="ko-KR" sz="2000" b="1" dirty="0"/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파일을 불러온 후 </a:t>
            </a:r>
            <a:r>
              <a:rPr lang="en-US" altLang="ko-KR" dirty="0"/>
              <a:t>print(</a:t>
            </a:r>
            <a:r>
              <a:rPr lang="ko-KR" altLang="en-US" dirty="0"/>
              <a:t>파일이름</a:t>
            </a:r>
            <a:r>
              <a:rPr lang="en-US" altLang="ko-KR" dirty="0"/>
              <a:t>)</a:t>
            </a:r>
            <a:r>
              <a:rPr lang="ko-KR" altLang="en-US" dirty="0"/>
              <a:t>으로 파일의 대략적인 정보들을 얻을 수 있다</a:t>
            </a:r>
            <a:r>
              <a:rPr lang="en-US" altLang="ko-KR" dirty="0"/>
              <a:t>. </a:t>
            </a:r>
            <a:r>
              <a:rPr lang="ko-KR" altLang="en-US" dirty="0"/>
              <a:t>주의할 점은 </a:t>
            </a:r>
            <a:r>
              <a:rPr lang="en-US" altLang="ko-KR" dirty="0"/>
              <a:t>close()</a:t>
            </a:r>
            <a:r>
              <a:rPr lang="ko-KR" altLang="en-US" dirty="0"/>
              <a:t>함수를 사용하기 전에 해줘야 한다</a:t>
            </a:r>
            <a:r>
              <a:rPr lang="en-US" altLang="ko-KR" dirty="0"/>
              <a:t>.</a:t>
            </a:r>
          </a:p>
        </p:txBody>
      </p:sp>
      <p:sp>
        <p:nvSpPr>
          <p:cNvPr id="6" name="직사각형 2"/>
          <p:cNvSpPr>
            <a:spLocks noChangeArrowheads="1"/>
          </p:cNvSpPr>
          <p:nvPr/>
        </p:nvSpPr>
        <p:spPr bwMode="auto">
          <a:xfrm>
            <a:off x="979714" y="3773047"/>
            <a:ext cx="8077200" cy="2862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&gt;&gt;&gt; </a:t>
            </a:r>
            <a:r>
              <a:rPr lang="en-US" altLang="ko-KR" b="1" kern="0" dirty="0">
                <a:solidFill>
                  <a:prstClr val="black"/>
                </a:solidFill>
              </a:rPr>
              <a:t>import netCDF4 as </a:t>
            </a:r>
            <a:r>
              <a:rPr lang="en-US" altLang="ko-KR" b="1" kern="0" dirty="0" err="1">
                <a:solidFill>
                  <a:prstClr val="black"/>
                </a:solidFill>
              </a:rPr>
              <a:t>nc</a:t>
            </a:r>
            <a:endParaRPr lang="en-US" altLang="ko-KR" b="1" kern="0" dirty="0">
              <a:solidFill>
                <a:prstClr val="black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&gt;&gt;&gt; data = </a:t>
            </a:r>
            <a:r>
              <a:rPr lang="en-US" altLang="ko-KR" b="1" kern="0" dirty="0" err="1">
                <a:solidFill>
                  <a:prstClr val="black"/>
                </a:solidFill>
              </a:rPr>
              <a:t>nc.Dataset</a:t>
            </a:r>
            <a:r>
              <a:rPr lang="en-US" altLang="ko-KR" b="1" kern="0" dirty="0">
                <a:solidFill>
                  <a:prstClr val="black"/>
                </a:solidFill>
              </a:rPr>
              <a:t>(‘ERSST.nc’, ‘r’)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lvl="0" latinLnBrk="0">
              <a:lnSpc>
                <a:spcPct val="150000"/>
              </a:lnSpc>
              <a:defRPr/>
            </a:pPr>
            <a:r>
              <a:rPr lang="ko-KR" altLang="ko-KR" b="1" u="sng" dirty="0"/>
              <a:t>파일 형식 확인</a:t>
            </a:r>
            <a:endParaRPr kumimoji="1" lang="en-US" altLang="ko-KR" b="1" i="0" u="sng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&gt;&gt;&gt; print(</a:t>
            </a:r>
            <a:r>
              <a:rPr lang="en-US" altLang="ko-KR" b="1" kern="0" dirty="0">
                <a:solidFill>
                  <a:prstClr val="black"/>
                </a:solidFill>
              </a:rPr>
              <a:t>data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  <a:r>
              <a:rPr kumimoji="1" lang="en-US" altLang="ko-KR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file_format</a:t>
            </a:r>
            <a:r>
              <a:rPr kumimoji="1" lang="en-US" altLang="ko-KR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</a:t>
            </a:r>
          </a:p>
          <a:p>
            <a:pPr lvl="0" latinLnBrk="0">
              <a:lnSpc>
                <a:spcPct val="150000"/>
              </a:lnSpc>
              <a:defRPr/>
            </a:pPr>
            <a:r>
              <a:rPr lang="en-US" altLang="ko-KR" b="1" kern="0" dirty="0">
                <a:solidFill>
                  <a:prstClr val="black"/>
                </a:solidFill>
              </a:rPr>
              <a:t>NETCDF3_CLASSIC</a:t>
            </a:r>
            <a:endParaRPr kumimoji="1" lang="en-US" altLang="ko-KR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6434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2064</Words>
  <Application>Microsoft Office PowerPoint</Application>
  <PresentationFormat>와이드스크린</PresentationFormat>
  <Paragraphs>224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돋움</vt:lpstr>
      <vt:lpstr>맑은 고딕</vt:lpstr>
      <vt:lpstr>Arial</vt:lpstr>
      <vt:lpstr>Office 테마</vt:lpstr>
      <vt:lpstr>netCDF 불러오기 &amp; 시각화 9월 28일 (월요일) ~ 10월 7일 (수요일)</vt:lpstr>
      <vt:lpstr>지난 시간:  netCDF 파일 불러오기</vt:lpstr>
      <vt:lpstr> 지난 시간:  NetCDF 파일 불러오기</vt:lpstr>
      <vt:lpstr>1.   NetCDF 파일 불러오기</vt:lpstr>
      <vt:lpstr>NetCDF 파일 불러오기</vt:lpstr>
      <vt:lpstr>파일이 현재 디렉토리에 없으면?  File Not Found Error</vt:lpstr>
      <vt:lpstr>파일이 현재 디렉토리에 없으면?  1. 현재 디렉토리 확인</vt:lpstr>
      <vt:lpstr>파일이 현재 디렉토리에 없으면?  1. 현재 디렉토리 확인 2. 현재 디렉토리로 ERSST.nc 파일을 복사하고 파일을 불러옴. </vt:lpstr>
      <vt:lpstr>NetCDF 파일 속성 확인</vt:lpstr>
      <vt:lpstr>NetCDF 파일 속성 확인</vt:lpstr>
      <vt:lpstr>NetCDF 파일 속성 확인</vt:lpstr>
      <vt:lpstr>NetCDF 파일 속성 확인</vt:lpstr>
      <vt:lpstr>1.2   변수를 리스트로 저장하기</vt:lpstr>
      <vt:lpstr>변수를 리스트로 저장하기</vt:lpstr>
      <vt:lpstr>2.   데이터 시각화 </vt:lpstr>
      <vt:lpstr>지난번 실습: 표준정규분포에서 난수를 여러 개 발생해서 분포를 그려보기</vt:lpstr>
      <vt:lpstr>지난번 실습: 표준정규분포에서 난수를 여러 개 발생해서 분포를 그려보기</vt:lpstr>
      <vt:lpstr>지난번 실습: 표준정규분포에서 난수를 여러 개 발생해서 분포를 그려보기</vt:lpstr>
      <vt:lpstr>지난번 실습: 표준정규분포에서 난수를 여러 개 발생해서 분포를 그려보기</vt:lpstr>
      <vt:lpstr>SciPy 란?</vt:lpstr>
      <vt:lpstr>SciPy 란?</vt:lpstr>
      <vt:lpstr>2.1   시각화 기초 </vt:lpstr>
      <vt:lpstr>2.1   시각화 기초 </vt:lpstr>
      <vt:lpstr>2.1   시각화 기초 </vt:lpstr>
      <vt:lpstr>잘 저장이 됐나 확인하기</vt:lpstr>
      <vt:lpstr>잘 저장이 됐나 확인하기:   plt.plot(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기초해양통계 및 실습  (2020년 1학기)</dc:title>
  <dc:creator>HyoSeok Park</dc:creator>
  <cp:lastModifiedBy>Hyo Seok Park</cp:lastModifiedBy>
  <cp:revision>467</cp:revision>
  <dcterms:created xsi:type="dcterms:W3CDTF">2020-03-02T03:00:47Z</dcterms:created>
  <dcterms:modified xsi:type="dcterms:W3CDTF">2020-09-28T03:59:04Z</dcterms:modified>
</cp:coreProperties>
</file>