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2" r:id="rId2"/>
    <p:sldId id="462" r:id="rId3"/>
    <p:sldId id="463" r:id="rId4"/>
    <p:sldId id="466" r:id="rId5"/>
    <p:sldId id="434" r:id="rId6"/>
    <p:sldId id="467" r:id="rId7"/>
    <p:sldId id="479" r:id="rId8"/>
    <p:sldId id="469" r:id="rId9"/>
    <p:sldId id="470" r:id="rId10"/>
    <p:sldId id="480" r:id="rId11"/>
    <p:sldId id="473" r:id="rId12"/>
    <p:sldId id="478" r:id="rId13"/>
    <p:sldId id="482" r:id="rId14"/>
    <p:sldId id="481" r:id="rId15"/>
    <p:sldId id="474" r:id="rId16"/>
    <p:sldId id="465" r:id="rId17"/>
    <p:sldId id="475" r:id="rId18"/>
    <p:sldId id="4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6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시각화 소개 및 </a:t>
            </a:r>
            <a:r>
              <a:rPr lang="en-US" altLang="ko-KR" sz="3200" dirty="0" err="1"/>
              <a:t>Basemap</a:t>
            </a:r>
            <a:r>
              <a:rPr lang="en-US" altLang="ko-KR" sz="3200" dirty="0"/>
              <a:t> </a:t>
            </a:r>
            <a:r>
              <a:rPr lang="ko-KR" altLang="en-US" sz="3200" dirty="0"/>
              <a:t>을 이용한 </a:t>
            </a:r>
            <a:r>
              <a:rPr lang="en-US" altLang="ko-KR" sz="3200" dirty="0"/>
              <a:t>mapping</a:t>
            </a:r>
            <a:br>
              <a:rPr lang="en-US" altLang="ko-KR" sz="3200" dirty="0"/>
            </a:br>
            <a:r>
              <a:rPr lang="en-US" altLang="ko-KR" sz="2800" b="1" dirty="0"/>
              <a:t>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월요일</a:t>
            </a:r>
            <a:r>
              <a:rPr lang="en-US" altLang="ko-KR" sz="2800" b="1" dirty="0"/>
              <a:t>) </a:t>
            </a:r>
            <a:r>
              <a:rPr lang="en-US" altLang="ko-KR" sz="2800" dirty="0"/>
              <a:t>~ 10</a:t>
            </a:r>
            <a:r>
              <a:rPr lang="ko-KR" altLang="en-US" sz="2800" dirty="0"/>
              <a:t>월 </a:t>
            </a:r>
            <a:r>
              <a:rPr lang="en-US" altLang="ko-KR" sz="2800" dirty="0"/>
              <a:t>7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수요일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481943"/>
            <a:ext cx="9144000" cy="3943484"/>
          </a:xfrm>
        </p:spPr>
        <p:txBody>
          <a:bodyPr>
            <a:normAutofit/>
          </a:bodyPr>
          <a:lstStyle/>
          <a:p>
            <a:r>
              <a:rPr lang="en-US" altLang="ko-KR" sz="2200" b="1" u="sng" dirty="0"/>
              <a:t>1. </a:t>
            </a:r>
            <a:r>
              <a:rPr lang="ko-KR" altLang="en-US" sz="2200" b="1" u="sng" dirty="0"/>
              <a:t>간단한 시각화 </a:t>
            </a:r>
            <a:endParaRPr lang="en-US" altLang="ko-KR" sz="2200" b="1" u="sng" dirty="0"/>
          </a:p>
          <a:p>
            <a:r>
              <a:rPr lang="en-US" altLang="ko-KR" sz="2000" b="1" dirty="0"/>
              <a:t>1.1 </a:t>
            </a:r>
            <a:r>
              <a:rPr lang="ko-KR" altLang="en-US" sz="2000" b="1" dirty="0"/>
              <a:t>시각화 기본 툴 소개</a:t>
            </a:r>
            <a:endParaRPr lang="en-US" altLang="ko-KR" sz="2000" b="1" dirty="0"/>
          </a:p>
          <a:p>
            <a:r>
              <a:rPr lang="en-US" altLang="ko-KR" sz="2000" b="1" dirty="0"/>
              <a:t>1.2. </a:t>
            </a:r>
            <a:r>
              <a:rPr lang="ko-KR" altLang="en-US" sz="2000" b="1" dirty="0"/>
              <a:t>등고선 </a:t>
            </a:r>
            <a:r>
              <a:rPr lang="en-US" altLang="ko-KR" sz="2000" b="1" dirty="0" err="1"/>
              <a:t>plt.contour</a:t>
            </a:r>
            <a:r>
              <a:rPr lang="en-US" altLang="ko-KR" sz="2000" b="1" dirty="0"/>
              <a:t>( )</a:t>
            </a:r>
          </a:p>
          <a:p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200" b="1" u="sng" dirty="0"/>
              <a:t>2. </a:t>
            </a:r>
            <a:r>
              <a:rPr lang="en-US" altLang="ko-KR" sz="2200" b="1" u="sng" dirty="0" err="1"/>
              <a:t>Basemap</a:t>
            </a:r>
            <a:r>
              <a:rPr lang="en-US" altLang="ko-KR" sz="2200" b="1" u="sng" dirty="0"/>
              <a:t> </a:t>
            </a:r>
            <a:r>
              <a:rPr lang="ko-KR" altLang="en-US" sz="2200" b="1" u="sng" dirty="0"/>
              <a:t>을 이용한 지도 그리기 </a:t>
            </a:r>
            <a:r>
              <a:rPr lang="en-US" altLang="ko-KR" sz="2200" b="1" u="sng" dirty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2.1.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Basemap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2.2. </a:t>
            </a:r>
            <a:r>
              <a:rPr lang="ko-KR" altLang="en-US" sz="2000" dirty="0"/>
              <a:t>지도 그리기 소개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Basemap</a:t>
            </a:r>
            <a:r>
              <a:rPr lang="en-US" altLang="ko-KR" sz="2000"/>
              <a:t>,  plt</a:t>
            </a:r>
            <a:r>
              <a:rPr lang="en-US" altLang="ko-KR" sz="2000" dirty="0" err="1"/>
              <a:t>.contourf</a:t>
            </a:r>
            <a:r>
              <a:rPr lang="en-US" altLang="ko-KR" sz="2000" dirty="0"/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2.3. </a:t>
            </a:r>
            <a:r>
              <a:rPr lang="ko-KR" altLang="en-US" sz="2000" dirty="0"/>
              <a:t>지도 그리기 </a:t>
            </a:r>
            <a:r>
              <a:rPr lang="ko-KR" altLang="en-US" sz="2000" dirty="0">
                <a:sym typeface="Wingdings" panose="05000000000000000000" pitchFamily="2" charset="2"/>
              </a:rPr>
              <a:t>실습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A0880C-9A79-4583-AD21-61CCDBAE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5" y="1290562"/>
            <a:ext cx="4855883" cy="47385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x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np.arange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0, 361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x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/ 360 )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np.arrange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0, 361, 40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yd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xd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/ 360 )</a:t>
            </a:r>
          </a:p>
          <a:p>
            <a:pPr latinLnBrk="0">
              <a:lnSpc>
                <a:spcPct val="150000"/>
              </a:lnSpc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3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plt.plot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(x, y, 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‘g’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3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xd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yd, 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‘</a:t>
            </a:r>
            <a:r>
              <a:rPr kumimoji="1" lang="en-US" altLang="ko-KR" sz="23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ro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’ </a:t>
            </a:r>
            <a:r>
              <a:rPr kumimoji="1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1A1B8F6-B77F-4E70-8C1B-F548EE48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12" y="153248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/>
              <a:t>시각화 기초</a:t>
            </a:r>
            <a:r>
              <a:rPr lang="en-US" altLang="ko-KR" sz="3000" u="sng" dirty="0"/>
              <a:t>:    </a:t>
            </a:r>
            <a:r>
              <a:rPr lang="ko-KR" altLang="en-US" sz="3000" b="1" u="sng" dirty="0"/>
              <a:t>두개의 이미지 겹쳐 그리기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85114-55A6-482D-9E91-6814A811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30" y="1842267"/>
            <a:ext cx="5661704" cy="36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0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1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	2.  </a:t>
            </a:r>
            <a:r>
              <a:rPr lang="ko-KR" altLang="en-US" sz="3600" dirty="0"/>
              <a:t>지도 그리기 </a:t>
            </a:r>
            <a:r>
              <a:rPr lang="en-US" altLang="ko-KR" sz="3600" dirty="0"/>
              <a:t>(mapping)</a:t>
            </a:r>
            <a:endParaRPr lang="ko-KR" altLang="en-US" sz="3600" dirty="0"/>
          </a:p>
        </p:txBody>
      </p:sp>
      <p:pic>
        <p:nvPicPr>
          <p:cNvPr id="5" name="그림 4" descr="장치이(가) 표시된 사진&#10;&#10;자동 생성된 설명">
            <a:extLst>
              <a:ext uri="{FF2B5EF4-FFF2-40B4-BE49-F238E27FC236}">
                <a16:creationId xmlns:a16="http://schemas.microsoft.com/office/drawing/2014/main" id="{6EFC2DF1-BA06-4FA0-BE5A-9FC044BD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435600"/>
            <a:ext cx="5057274" cy="5057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F007E-F3A2-4868-BC19-70AB6B311FDA}"/>
              </a:ext>
            </a:extLst>
          </p:cNvPr>
          <p:cNvSpPr txBox="1"/>
          <p:nvPr/>
        </p:nvSpPr>
        <p:spPr>
          <a:xfrm>
            <a:off x="7403434" y="2186087"/>
            <a:ext cx="424413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basemap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mpl_toolkits.basemap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93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870" y="314507"/>
            <a:ext cx="1065913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해수온도 </a:t>
            </a:r>
            <a:r>
              <a:rPr lang="en-US" altLang="ko-KR" sz="2800" u="sng" dirty="0"/>
              <a:t>(sea surface temperature) </a:t>
            </a:r>
            <a:r>
              <a:rPr lang="ko-KR" altLang="en-US" sz="2800" u="sng" dirty="0" err="1"/>
              <a:t>그려보기</a:t>
            </a:r>
            <a:r>
              <a:rPr lang="en-US" altLang="ko-KR" sz="3000" b="1" u="sng" dirty="0"/>
              <a:t>:</a:t>
            </a:r>
            <a:r>
              <a:rPr lang="ko-KR" altLang="en-US" sz="3000" b="1" u="sng" dirty="0"/>
              <a:t> </a:t>
            </a:r>
            <a:r>
              <a:rPr lang="en-US" altLang="ko-KR" sz="3000" b="1" u="sng" dirty="0" err="1"/>
              <a:t>plt.contour</a:t>
            </a:r>
            <a:r>
              <a:rPr lang="en-US" altLang="ko-KR" sz="3000" b="1" u="sng" dirty="0"/>
              <a:t>( )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00221" y="1275510"/>
            <a:ext cx="4855512" cy="37690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FF0000"/>
                </a:solidFill>
              </a:rPr>
              <a:t>import</a:t>
            </a:r>
            <a:r>
              <a:rPr lang="en-US" altLang="ko-KR" b="1" kern="0" dirty="0">
                <a:solidFill>
                  <a:prstClr val="black"/>
                </a:solidFill>
              </a:rPr>
              <a:t> neCDF4 </a:t>
            </a:r>
            <a:r>
              <a:rPr lang="en-US" altLang="ko-KR" b="1" kern="0" dirty="0">
                <a:solidFill>
                  <a:srgbClr val="FF0000"/>
                </a:solidFill>
              </a:rPr>
              <a:t>as</a:t>
            </a:r>
            <a:r>
              <a:rPr lang="en-US" altLang="ko-KR" b="1" kern="0" dirty="0">
                <a:solidFill>
                  <a:prstClr val="black"/>
                </a:solidFill>
              </a:rPr>
              <a:t> </a:t>
            </a:r>
            <a:r>
              <a:rPr lang="en-US" altLang="ko-KR" b="1" kern="0" dirty="0" err="1">
                <a:solidFill>
                  <a:prstClr val="black"/>
                </a:solidFill>
              </a:rPr>
              <a:t>nc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data = </a:t>
            </a:r>
            <a:r>
              <a:rPr lang="en-US" altLang="ko-KR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</a:rPr>
              <a:t>(‘ERSST.nc’)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lt.contour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[0]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1389F-89D1-44A4-B541-7A7B418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06" y="1470188"/>
            <a:ext cx="5443455" cy="35339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FCE168-753F-4417-BB1A-F7B58A5598C0}"/>
              </a:ext>
            </a:extLst>
          </p:cNvPr>
          <p:cNvSpPr/>
          <p:nvPr/>
        </p:nvSpPr>
        <p:spPr>
          <a:xfrm>
            <a:off x="863156" y="5420065"/>
            <a:ext cx="1055750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plt.contour</a:t>
            </a:r>
            <a:r>
              <a:rPr lang="en-US" altLang="ko-KR" sz="2000" b="1" dirty="0"/>
              <a:t>( ) </a:t>
            </a:r>
            <a:r>
              <a:rPr lang="ko-KR" altLang="en-US" sz="2000" dirty="0"/>
              <a:t>을 이용하면 </a:t>
            </a:r>
            <a:r>
              <a:rPr lang="en-US" altLang="ko-KR" sz="2000" dirty="0"/>
              <a:t>SST </a:t>
            </a:r>
            <a:r>
              <a:rPr lang="ko-KR" altLang="en-US" sz="2000" dirty="0"/>
              <a:t>값들이 어떻게 생겼는지 대략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06396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870" y="314507"/>
            <a:ext cx="1065913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해수온도 </a:t>
            </a:r>
            <a:r>
              <a:rPr lang="en-US" altLang="ko-KR" sz="2800" u="sng" dirty="0"/>
              <a:t>(sea surface temperature) </a:t>
            </a:r>
            <a:r>
              <a:rPr lang="ko-KR" altLang="en-US" sz="2800" u="sng" dirty="0" err="1"/>
              <a:t>그려보기</a:t>
            </a:r>
            <a:r>
              <a:rPr lang="en-US" altLang="ko-KR" sz="3000" b="1" u="sng" dirty="0"/>
              <a:t>:</a:t>
            </a:r>
            <a:r>
              <a:rPr lang="ko-KR" altLang="en-US" sz="3000" b="1" u="sng" dirty="0"/>
              <a:t> </a:t>
            </a:r>
            <a:r>
              <a:rPr lang="en-US" altLang="ko-KR" sz="3000" b="1" u="sng" dirty="0" err="1"/>
              <a:t>plt.contour</a:t>
            </a:r>
            <a:r>
              <a:rPr lang="en-US" altLang="ko-KR" sz="3000" b="1" u="sng" dirty="0"/>
              <a:t>( )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35447" y="1619847"/>
            <a:ext cx="4855512" cy="9990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lt.contour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[0]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1389F-89D1-44A4-B541-7A7B418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34" y="1254107"/>
            <a:ext cx="4204452" cy="27295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FCE168-753F-4417-BB1A-F7B58A5598C0}"/>
              </a:ext>
            </a:extLst>
          </p:cNvPr>
          <p:cNvSpPr/>
          <p:nvPr/>
        </p:nvSpPr>
        <p:spPr>
          <a:xfrm>
            <a:off x="835447" y="3113909"/>
            <a:ext cx="50109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plt.contour</a:t>
            </a:r>
            <a:r>
              <a:rPr lang="en-US" altLang="ko-KR" b="1" dirty="0"/>
              <a:t>( ) </a:t>
            </a:r>
            <a:r>
              <a:rPr lang="ko-KR" altLang="en-US" dirty="0"/>
              <a:t>을 이용하면 </a:t>
            </a:r>
            <a:r>
              <a:rPr lang="en-US" altLang="ko-KR" dirty="0"/>
              <a:t>SST </a:t>
            </a:r>
            <a:r>
              <a:rPr lang="ko-KR" altLang="en-US" dirty="0"/>
              <a:t>값들이 어떻게 생겼는지 대략 확인할 수 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1D207-D3BA-4AC5-9CFC-DE14B01898D2}"/>
              </a:ext>
            </a:extLst>
          </p:cNvPr>
          <p:cNvSpPr txBox="1"/>
          <p:nvPr/>
        </p:nvSpPr>
        <p:spPr>
          <a:xfrm>
            <a:off x="835447" y="4513788"/>
            <a:ext cx="9291576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우리가 해양</a:t>
            </a:r>
            <a:r>
              <a:rPr lang="en-US" altLang="ko-KR" dirty="0"/>
              <a:t>/</a:t>
            </a:r>
            <a:r>
              <a:rPr lang="ko-KR" altLang="en-US" dirty="0"/>
              <a:t>기후 자료들을 사용하면서 가장 많이 그리게 될 그림 형태가 등고선</a:t>
            </a:r>
            <a:r>
              <a:rPr lang="en-US" altLang="ko-KR" dirty="0"/>
              <a:t>(contour) </a:t>
            </a:r>
            <a:r>
              <a:rPr lang="ko-KR" altLang="en-US" dirty="0"/>
              <a:t>형태의 그림이다</a:t>
            </a:r>
            <a:r>
              <a:rPr lang="en-US" altLang="ko-KR" dirty="0"/>
              <a:t>. </a:t>
            </a:r>
            <a:r>
              <a:rPr lang="ko-KR" altLang="en-US" dirty="0"/>
              <a:t>기본적으로 등고선 형태의 그림은 </a:t>
            </a:r>
            <a:r>
              <a:rPr lang="en-US" altLang="ko-KR" dirty="0"/>
              <a:t>2</a:t>
            </a:r>
            <a:r>
              <a:rPr lang="ko-KR" altLang="en-US" dirty="0"/>
              <a:t>차원의 자료를 입력 받아야 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** </a:t>
            </a:r>
            <a:r>
              <a:rPr lang="en-US" altLang="ko-KR" dirty="0" err="1"/>
              <a:t>plt.contour</a:t>
            </a:r>
            <a:r>
              <a:rPr lang="en-US" altLang="ko-KR" dirty="0"/>
              <a:t>( ) </a:t>
            </a:r>
            <a:r>
              <a:rPr lang="ko-KR" altLang="en-US" dirty="0"/>
              <a:t>와 함께 사용하는 </a:t>
            </a:r>
            <a:r>
              <a:rPr lang="en-US" altLang="ko-KR" dirty="0" err="1"/>
              <a:t>plt.contourf</a:t>
            </a:r>
            <a:r>
              <a:rPr lang="en-US" altLang="ko-KR" dirty="0"/>
              <a:t>() </a:t>
            </a:r>
            <a:r>
              <a:rPr lang="ko-KR" altLang="en-US" dirty="0"/>
              <a:t>함수가 있다</a:t>
            </a:r>
            <a:r>
              <a:rPr lang="en-US" altLang="ko-KR" dirty="0"/>
              <a:t>. </a:t>
            </a:r>
            <a:r>
              <a:rPr lang="ko-KR" altLang="en-US" dirty="0"/>
              <a:t>이 함수이름인 </a:t>
            </a:r>
            <a:r>
              <a:rPr lang="en-US" altLang="ko-KR" dirty="0" err="1"/>
              <a:t>contourf</a:t>
            </a:r>
            <a:r>
              <a:rPr lang="ko-KR" altLang="en-US" dirty="0"/>
              <a:t>의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fill</a:t>
            </a:r>
            <a:r>
              <a:rPr lang="ko-KR" altLang="en-US" dirty="0"/>
              <a:t>의 약어로</a:t>
            </a:r>
            <a:r>
              <a:rPr lang="en-US" altLang="ko-KR" dirty="0"/>
              <a:t>, </a:t>
            </a:r>
            <a:r>
              <a:rPr lang="en-US" altLang="ko-KR" dirty="0" err="1"/>
              <a:t>plt.contour</a:t>
            </a:r>
            <a:r>
              <a:rPr lang="en-US" altLang="ko-KR" dirty="0"/>
              <a:t>()</a:t>
            </a:r>
            <a:r>
              <a:rPr lang="ko-KR" altLang="en-US" dirty="0"/>
              <a:t>함수와 비슷하나 </a:t>
            </a:r>
            <a:r>
              <a:rPr lang="en-US" altLang="ko-KR" dirty="0"/>
              <a:t>level </a:t>
            </a:r>
            <a:r>
              <a:rPr lang="ko-KR" altLang="en-US" dirty="0"/>
              <a:t>별로 색을 채울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9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641" y="139298"/>
            <a:ext cx="1065913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해수온도 </a:t>
            </a:r>
            <a:r>
              <a:rPr lang="en-US" altLang="ko-KR" sz="2800" u="sng" dirty="0"/>
              <a:t>(sea surface temperature) </a:t>
            </a:r>
            <a:r>
              <a:rPr lang="ko-KR" altLang="en-US" sz="2800" u="sng" dirty="0" err="1"/>
              <a:t>그려보기</a:t>
            </a:r>
            <a:r>
              <a:rPr lang="en-US" altLang="ko-KR" sz="3000" b="1" u="sng" dirty="0"/>
              <a:t>:</a:t>
            </a:r>
            <a:r>
              <a:rPr lang="ko-KR" altLang="en-US" sz="3000" b="1" u="sng" dirty="0"/>
              <a:t> </a:t>
            </a:r>
            <a:r>
              <a:rPr lang="en-US" altLang="ko-KR" sz="3000" b="1" u="sng" dirty="0" err="1"/>
              <a:t>plt.contour</a:t>
            </a:r>
            <a:r>
              <a:rPr lang="en-US" altLang="ko-KR" sz="3000" b="1" u="sng" dirty="0"/>
              <a:t>( )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71339" y="1054282"/>
            <a:ext cx="4855512" cy="31919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900" b="1" kern="0" dirty="0">
                <a:solidFill>
                  <a:srgbClr val="FF0000"/>
                </a:solidFill>
              </a:rPr>
              <a:t>import</a:t>
            </a:r>
            <a:r>
              <a:rPr lang="en-US" altLang="ko-KR" sz="1900" b="1" kern="0" dirty="0">
                <a:solidFill>
                  <a:prstClr val="black"/>
                </a:solidFill>
              </a:rPr>
              <a:t> neCDF4 </a:t>
            </a:r>
            <a:r>
              <a:rPr lang="en-US" altLang="ko-KR" sz="1900" b="1" kern="0" dirty="0">
                <a:solidFill>
                  <a:srgbClr val="FF0000"/>
                </a:solidFill>
              </a:rPr>
              <a:t>as</a:t>
            </a:r>
            <a:r>
              <a:rPr lang="en-US" altLang="ko-KR" sz="1900" b="1" kern="0" dirty="0">
                <a:solidFill>
                  <a:prstClr val="black"/>
                </a:solidFill>
              </a:rPr>
              <a:t> 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nc</a:t>
            </a:r>
            <a:endParaRPr lang="en-US" altLang="ko-KR" sz="1900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900" b="1" kern="0" dirty="0">
                <a:solidFill>
                  <a:prstClr val="black"/>
                </a:solidFill>
              </a:rPr>
              <a:t>data = 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sz="1900" b="1" kern="0" dirty="0">
                <a:solidFill>
                  <a:prstClr val="black"/>
                </a:solidFill>
              </a:rPr>
              <a:t>(‘ERSST.nc’)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900" b="1" kern="0" dirty="0" err="1">
                <a:solidFill>
                  <a:prstClr val="black"/>
                </a:solidFill>
              </a:rPr>
              <a:t>lat</a:t>
            </a:r>
            <a:r>
              <a:rPr lang="en-US" altLang="ko-KR" sz="1900" b="1" kern="0" dirty="0">
                <a:solidFill>
                  <a:prstClr val="black"/>
                </a:solidFill>
              </a:rPr>
              <a:t> = 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900" b="1" kern="0" dirty="0">
                <a:solidFill>
                  <a:prstClr val="black"/>
                </a:solidFill>
              </a:rPr>
              <a:t>[‘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lat</a:t>
            </a:r>
            <a:r>
              <a:rPr lang="en-US" altLang="ko-KR" sz="1900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900" b="1" kern="0" dirty="0" err="1">
                <a:solidFill>
                  <a:prstClr val="black"/>
                </a:solidFill>
              </a:rPr>
              <a:t>lon</a:t>
            </a:r>
            <a:r>
              <a:rPr lang="en-US" altLang="ko-KR" sz="1900" b="1" kern="0" dirty="0">
                <a:solidFill>
                  <a:prstClr val="black"/>
                </a:solidFill>
              </a:rPr>
              <a:t> = 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900" b="1" kern="0" dirty="0">
                <a:solidFill>
                  <a:prstClr val="black"/>
                </a:solidFill>
              </a:rPr>
              <a:t>[‘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lon</a:t>
            </a:r>
            <a:r>
              <a:rPr lang="en-US" altLang="ko-KR" sz="1900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900" b="1" kern="0" dirty="0" err="1">
                <a:solidFill>
                  <a:prstClr val="black"/>
                </a:solidFill>
              </a:rPr>
              <a:t>sst</a:t>
            </a:r>
            <a:r>
              <a:rPr lang="en-US" altLang="ko-KR" sz="1900" b="1" kern="0" dirty="0">
                <a:solidFill>
                  <a:prstClr val="black"/>
                </a:solidFill>
              </a:rPr>
              <a:t> = 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sz="1900" b="1" kern="0" dirty="0">
                <a:solidFill>
                  <a:prstClr val="black"/>
                </a:solidFill>
              </a:rPr>
              <a:t>[‘</a:t>
            </a:r>
            <a:r>
              <a:rPr lang="en-US" altLang="ko-KR" sz="1900" b="1" kern="0" dirty="0" err="1">
                <a:solidFill>
                  <a:prstClr val="black"/>
                </a:solidFill>
              </a:rPr>
              <a:t>sst</a:t>
            </a:r>
            <a:r>
              <a:rPr lang="en-US" altLang="ko-KR" sz="1900" b="1" kern="0" dirty="0">
                <a:solidFill>
                  <a:prstClr val="black"/>
                </a:solidFill>
              </a:rPr>
              <a:t>’][:]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lt.contour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1389F-89D1-44A4-B541-7A7B418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30" y="1054282"/>
            <a:ext cx="5176216" cy="33604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FCE168-753F-4417-BB1A-F7B58A5598C0}"/>
              </a:ext>
            </a:extLst>
          </p:cNvPr>
          <p:cNvSpPr/>
          <p:nvPr/>
        </p:nvSpPr>
        <p:spPr>
          <a:xfrm>
            <a:off x="3295355" y="4807682"/>
            <a:ext cx="8011416" cy="14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그런데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왜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plt.contour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lon,lat,sst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ko-KR" altLang="en-US" sz="2000" b="1" dirty="0">
                <a:solidFill>
                  <a:srgbClr val="FF0000"/>
                </a:solidFill>
              </a:rPr>
              <a:t>가 아닌 </a:t>
            </a:r>
            <a:r>
              <a:rPr lang="en-US" altLang="ko-KR" sz="2000" b="1" dirty="0" err="1">
                <a:solidFill>
                  <a:srgbClr val="FF0000"/>
                </a:solidFill>
              </a:rPr>
              <a:t>sst</a:t>
            </a:r>
            <a:r>
              <a:rPr lang="en-US" altLang="ko-KR" sz="2000" b="1" dirty="0">
                <a:solidFill>
                  <a:srgbClr val="FF0000"/>
                </a:solidFill>
              </a:rPr>
              <a:t>[0] </a:t>
            </a:r>
            <a:r>
              <a:rPr lang="ko-KR" altLang="en-US" sz="2000" b="1" dirty="0">
                <a:solidFill>
                  <a:srgbClr val="FF0000"/>
                </a:solidFill>
              </a:rPr>
              <a:t>이라고 했을까</a:t>
            </a:r>
            <a:r>
              <a:rPr lang="en-US" altLang="ko-KR" sz="20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/>
              <a:t>&gt;&gt; </a:t>
            </a:r>
            <a:r>
              <a:rPr lang="en-US" altLang="ko-KR" sz="2100" b="1" dirty="0" err="1"/>
              <a:t>sst.shape</a:t>
            </a:r>
            <a:r>
              <a:rPr lang="en-US" altLang="ko-KR" sz="21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ym typeface="Wingdings" panose="05000000000000000000" pitchFamily="2" charset="2"/>
              </a:rPr>
              <a:t> (1, 37, 72)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25654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1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		</a:t>
            </a:r>
            <a:r>
              <a:rPr lang="en-US" altLang="ko-KR" sz="3600" dirty="0" err="1"/>
              <a:t>mpl_toolkits.basemap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DB7594-89BA-4C07-86B4-3A40A9BE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74" y="1702240"/>
            <a:ext cx="8558689" cy="28951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dirty="0">
                <a:latin typeface="+mn-lt"/>
              </a:rPr>
              <a:t>&gt;&gt;</a:t>
            </a:r>
            <a:r>
              <a:rPr lang="en-US" altLang="ko-KR" sz="2200" b="1" kern="0" dirty="0">
                <a:solidFill>
                  <a:schemeClr val="accent2"/>
                </a:solidFill>
                <a:latin typeface="+mn-lt"/>
              </a:rPr>
              <a:t> from</a:t>
            </a:r>
            <a:r>
              <a:rPr lang="en-US" altLang="ko-KR" sz="2200" b="1" kern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ko-KR" sz="2200" b="1" kern="0" dirty="0" err="1">
                <a:solidFill>
                  <a:prstClr val="black"/>
                </a:solidFill>
                <a:latin typeface="+mn-lt"/>
              </a:rPr>
              <a:t>mpl_toolkits.basemap</a:t>
            </a:r>
            <a:r>
              <a:rPr lang="en-US" altLang="ko-KR" sz="2200" b="1" kern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ko-KR" sz="2200" b="1" kern="0" dirty="0">
                <a:solidFill>
                  <a:schemeClr val="accent2"/>
                </a:solidFill>
                <a:latin typeface="+mn-lt"/>
              </a:rPr>
              <a:t>import</a:t>
            </a:r>
            <a:r>
              <a:rPr lang="en-US" altLang="ko-KR" sz="2200" b="1" kern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ko-KR" sz="2200" b="1" kern="0" dirty="0" err="1">
                <a:solidFill>
                  <a:prstClr val="black"/>
                </a:solidFill>
                <a:latin typeface="+mn-lt"/>
              </a:rPr>
              <a:t>Basemap</a:t>
            </a:r>
            <a:endParaRPr lang="en-US" altLang="ko-KR" sz="2200" b="1" kern="0" dirty="0">
              <a:solidFill>
                <a:prstClr val="black"/>
              </a:solidFill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File "&lt;ipython-input-1-69da6288f910&gt;", line 4, in &lt;module&gt;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   from </a:t>
            </a:r>
            <a:r>
              <a:rPr kumimoji="1" lang="en-US" altLang="ko-KR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mpl_toolkits.basemap</a:t>
            </a:r>
            <a:r>
              <a:rPr kumimoji="1" lang="en-US" altLang="ko-KR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import </a:t>
            </a:r>
            <a:r>
              <a:rPr kumimoji="1" lang="en-US" altLang="ko-KR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Basemap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ModuleNotFoundError</a:t>
            </a:r>
            <a:r>
              <a:rPr kumimoji="1" lang="en-US" altLang="ko-KR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: No module named '</a:t>
            </a:r>
            <a:r>
              <a:rPr kumimoji="1" lang="en-US" altLang="ko-KR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mpl_toolkits.basemap</a:t>
            </a:r>
            <a:r>
              <a:rPr kumimoji="1" lang="en-US" altLang="ko-KR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49D74-2421-4B7C-A0A0-6465BF24FA7A}"/>
              </a:ext>
            </a:extLst>
          </p:cNvPr>
          <p:cNvSpPr txBox="1"/>
          <p:nvPr/>
        </p:nvSpPr>
        <p:spPr>
          <a:xfrm>
            <a:off x="1523774" y="5155760"/>
            <a:ext cx="806516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모듈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“</a:t>
            </a:r>
            <a:r>
              <a:rPr lang="en-US" altLang="ko-KR" sz="2200" b="1" dirty="0" err="1"/>
              <a:t>mpl_toolkits.basemap</a:t>
            </a:r>
            <a:r>
              <a:rPr lang="en-US" altLang="ko-KR" sz="2200" b="1" dirty="0"/>
              <a:t>” </a:t>
            </a:r>
            <a:r>
              <a:rPr lang="ko-KR" altLang="en-US" sz="2200" dirty="0"/>
              <a:t>을 설치해야 함</a:t>
            </a:r>
            <a:r>
              <a:rPr lang="en-US" altLang="ko-KR" sz="2200" dirty="0"/>
              <a:t>!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90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B4E20-2A2D-4C5F-92E9-49EDB4F8D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t="20000" r="45217"/>
          <a:stretch/>
        </p:blipFill>
        <p:spPr>
          <a:xfrm>
            <a:off x="1154290" y="961496"/>
            <a:ext cx="6713984" cy="57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21" y="221721"/>
            <a:ext cx="10307489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  <a:r>
              <a:rPr lang="en-US" altLang="ko-KR" sz="2800" u="sng" dirty="0"/>
              <a:t>:  </a:t>
            </a:r>
            <a:r>
              <a:rPr lang="en-US" altLang="ko-KR" sz="2800" b="1" dirty="0" err="1"/>
              <a:t>basemap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E644E-F024-4CE2-BD35-D450EA487CC5}"/>
              </a:ext>
            </a:extLst>
          </p:cNvPr>
          <p:cNvSpPr txBox="1"/>
          <p:nvPr/>
        </p:nvSpPr>
        <p:spPr>
          <a:xfrm>
            <a:off x="3097036" y="5120312"/>
            <a:ext cx="5504572" cy="116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‘Anaconda Prompt’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install -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c anaconda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basemap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E79AB5-FB4D-4CFC-84FC-ECB7D9D6B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7" t="11922" r="43362" b="48991"/>
          <a:stretch/>
        </p:blipFill>
        <p:spPr>
          <a:xfrm>
            <a:off x="804649" y="1057367"/>
            <a:ext cx="8883088" cy="38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21" y="221721"/>
            <a:ext cx="10307489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  <a:r>
              <a:rPr lang="en-US" altLang="ko-KR" sz="2800" u="sng" dirty="0"/>
              <a:t>:  </a:t>
            </a:r>
            <a:r>
              <a:rPr lang="en-US" altLang="ko-KR" sz="2800" b="1" dirty="0" err="1"/>
              <a:t>basemap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4BC79-9075-4B2D-B848-79BDAC2DA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t="15372" r="31618" b="24119"/>
          <a:stretch/>
        </p:blipFill>
        <p:spPr>
          <a:xfrm>
            <a:off x="649017" y="867366"/>
            <a:ext cx="10812762" cy="57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/>
              <a:t>지난 시간</a:t>
            </a:r>
            <a:r>
              <a:rPr lang="en-US" altLang="ko-KR" sz="2600" u="sng" dirty="0"/>
              <a:t>:</a:t>
            </a:r>
            <a:r>
              <a:rPr lang="en-US" altLang="ko-KR" sz="3000" u="sng" dirty="0"/>
              <a:t> 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763974" y="1140883"/>
            <a:ext cx="1048947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>
                <a:solidFill>
                  <a:prstClr val="black"/>
                </a:solidFill>
              </a:rPr>
              <a:t>파일을 불러왔으면 이 파일이 어떻게 구성되어 있는지 확인해보자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en-US" altLang="ko-KR" dirty="0" err="1">
                <a:solidFill>
                  <a:prstClr val="black"/>
                </a:solidFill>
              </a:rPr>
              <a:t>nc</a:t>
            </a:r>
            <a:r>
              <a:rPr lang="ko-KR" altLang="ko-KR" dirty="0">
                <a:solidFill>
                  <a:prstClr val="black"/>
                </a:solidFill>
              </a:rPr>
              <a:t>파일의 속성을 확인하는 방법은 여러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ko-KR" dirty="0">
                <a:solidFill>
                  <a:prstClr val="black"/>
                </a:solidFill>
              </a:rPr>
              <a:t>가지가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2000" b="1" dirty="0">
                <a:solidFill>
                  <a:prstClr val="black"/>
                </a:solidFill>
              </a:rPr>
              <a:t>print(</a:t>
            </a:r>
            <a:r>
              <a:rPr lang="ko-KR" altLang="en-US" sz="2000" b="1" dirty="0">
                <a:solidFill>
                  <a:prstClr val="black"/>
                </a:solidFill>
              </a:rPr>
              <a:t>파일이름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</a:rPr>
              <a:t>파일을 불러온 후 </a:t>
            </a:r>
            <a:r>
              <a:rPr lang="en-US" altLang="ko-KR" dirty="0">
                <a:solidFill>
                  <a:prstClr val="black"/>
                </a:solidFill>
              </a:rPr>
              <a:t>print(</a:t>
            </a:r>
            <a:r>
              <a:rPr lang="ko-KR" altLang="en-US" dirty="0">
                <a:solidFill>
                  <a:prstClr val="black"/>
                </a:solidFill>
              </a:rPr>
              <a:t>파일이름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으로 파일의 대략적인 정보들을 얻을 수 있다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주의할 점은 </a:t>
            </a:r>
            <a:r>
              <a:rPr lang="en-US" altLang="ko-KR" dirty="0">
                <a:solidFill>
                  <a:prstClr val="black"/>
                </a:solidFill>
              </a:rPr>
              <a:t>close()</a:t>
            </a:r>
            <a:r>
              <a:rPr lang="ko-KR" altLang="en-US" dirty="0">
                <a:solidFill>
                  <a:prstClr val="black"/>
                </a:solidFill>
              </a:rPr>
              <a:t>함수를 사용하기 전에 해줘야 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979714" y="4321091"/>
            <a:ext cx="8077200" cy="14607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</a:t>
            </a:r>
            <a:r>
              <a:rPr lang="en-US" altLang="ko-KR" b="1" kern="0" dirty="0">
                <a:solidFill>
                  <a:srgbClr val="FF0000"/>
                </a:solidFill>
              </a:rPr>
              <a:t>import </a:t>
            </a:r>
            <a:r>
              <a:rPr lang="en-US" altLang="ko-KR" b="1" kern="0" dirty="0">
                <a:solidFill>
                  <a:prstClr val="black"/>
                </a:solidFill>
              </a:rPr>
              <a:t>neCDF4 </a:t>
            </a:r>
            <a:r>
              <a:rPr lang="en-US" altLang="ko-KR" b="1" kern="0" dirty="0">
                <a:solidFill>
                  <a:srgbClr val="FF0000"/>
                </a:solidFill>
              </a:rPr>
              <a:t>as</a:t>
            </a:r>
            <a:r>
              <a:rPr lang="en-US" altLang="ko-KR" b="1" kern="0" dirty="0">
                <a:solidFill>
                  <a:prstClr val="black"/>
                </a:solidFill>
              </a:rPr>
              <a:t> </a:t>
            </a:r>
            <a:r>
              <a:rPr lang="en-US" altLang="ko-KR" b="1" kern="0" dirty="0" err="1">
                <a:solidFill>
                  <a:prstClr val="black"/>
                </a:solidFill>
              </a:rPr>
              <a:t>nc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</a:t>
            </a:r>
            <a:r>
              <a:rPr lang="en-US" altLang="ko-KR" sz="21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sz="21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sz="21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‘ERSST.nc’, ‘r’ )</a:t>
            </a:r>
          </a:p>
        </p:txBody>
      </p:sp>
    </p:spTree>
    <p:extLst>
      <p:ext uri="{BB962C8B-B14F-4D97-AF65-F5344CB8AC3E}">
        <p14:creationId xmlns:p14="http://schemas.microsoft.com/office/powerpoint/2010/main" val="25825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/>
              <a:t>지난 시간</a:t>
            </a:r>
            <a:r>
              <a:rPr lang="en-US" altLang="ko-KR" sz="2600" u="sng" dirty="0"/>
              <a:t>: </a:t>
            </a:r>
            <a:r>
              <a:rPr lang="en-US" altLang="ko-KR" sz="3000" u="sng" dirty="0"/>
              <a:t>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55414" y="961496"/>
            <a:ext cx="10489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1. </a:t>
            </a:r>
            <a:r>
              <a:rPr lang="en-US" altLang="ko-KR" sz="2000" b="1" dirty="0">
                <a:solidFill>
                  <a:prstClr val="black"/>
                </a:solidFill>
              </a:rPr>
              <a:t>print(</a:t>
            </a:r>
            <a:r>
              <a:rPr lang="ko-KR" altLang="en-US" sz="2000" b="1" dirty="0">
                <a:solidFill>
                  <a:prstClr val="black"/>
                </a:solidFill>
              </a:rPr>
              <a:t>파일이름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파일을 불러온 후 </a:t>
            </a:r>
            <a:r>
              <a:rPr lang="en-US" altLang="ko-KR" dirty="0">
                <a:solidFill>
                  <a:prstClr val="black"/>
                </a:solidFill>
              </a:rPr>
              <a:t>print(</a:t>
            </a:r>
            <a:r>
              <a:rPr lang="ko-KR" altLang="en-US" dirty="0">
                <a:solidFill>
                  <a:prstClr val="black"/>
                </a:solidFill>
              </a:rPr>
              <a:t>파일이름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으로 파일의 대략적인 정보들을 얻을 수 있다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주의할 점은 </a:t>
            </a:r>
            <a:r>
              <a:rPr lang="en-US" altLang="ko-KR" dirty="0">
                <a:solidFill>
                  <a:prstClr val="black"/>
                </a:solidFill>
              </a:rPr>
              <a:t>close()</a:t>
            </a:r>
            <a:r>
              <a:rPr lang="ko-KR" altLang="en-US" dirty="0">
                <a:solidFill>
                  <a:prstClr val="black"/>
                </a:solidFill>
              </a:rPr>
              <a:t>함수를 사용하기 전에 해줘야 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3223654"/>
            <a:ext cx="8077200" cy="2862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</a:t>
            </a:r>
            <a:r>
              <a:rPr lang="en-US" altLang="ko-KR" b="1" kern="0" dirty="0">
                <a:solidFill>
                  <a:srgbClr val="FF0000"/>
                </a:solidFill>
              </a:rPr>
              <a:t>import </a:t>
            </a:r>
            <a:r>
              <a:rPr lang="en-US" altLang="ko-KR" b="1" kern="0" dirty="0">
                <a:solidFill>
                  <a:prstClr val="black"/>
                </a:solidFill>
              </a:rPr>
              <a:t>neCDF4 </a:t>
            </a:r>
            <a:r>
              <a:rPr lang="en-US" altLang="ko-KR" b="1" kern="0" dirty="0">
                <a:solidFill>
                  <a:srgbClr val="FF0000"/>
                </a:solidFill>
              </a:rPr>
              <a:t>as</a:t>
            </a:r>
            <a:r>
              <a:rPr lang="en-US" altLang="ko-KR" b="1" kern="0" dirty="0">
                <a:solidFill>
                  <a:prstClr val="black"/>
                </a:solidFill>
              </a:rPr>
              <a:t> </a:t>
            </a:r>
            <a:r>
              <a:rPr lang="en-US" altLang="ko-KR" b="1" kern="0" dirty="0" err="1">
                <a:solidFill>
                  <a:prstClr val="black"/>
                </a:solidFill>
              </a:rPr>
              <a:t>nc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data = </a:t>
            </a:r>
            <a:r>
              <a:rPr lang="en-US" altLang="ko-KR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</a:rPr>
              <a:t>( ‘ERSST.nc’, ‘r’ 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ko-KR" b="1" u="sng" dirty="0">
                <a:solidFill>
                  <a:prstClr val="black"/>
                </a:solidFill>
              </a:rPr>
              <a:t>파일 형식 확인</a:t>
            </a:r>
            <a:endParaRPr lang="en-US" altLang="ko-KR" b="1" u="sng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print(data.</a:t>
            </a:r>
            <a:r>
              <a:rPr lang="en-US" altLang="ko-KR" b="1" kern="0" dirty="0" err="1">
                <a:solidFill>
                  <a:prstClr val="black"/>
                </a:solidFill>
              </a:rPr>
              <a:t>file_format</a:t>
            </a:r>
            <a:r>
              <a:rPr lang="en-US" altLang="ko-KR" b="1" kern="0" dirty="0">
                <a:solidFill>
                  <a:prstClr val="black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5414" y="2578435"/>
            <a:ext cx="26949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2. </a:t>
            </a:r>
            <a:r>
              <a:rPr lang="ko-KR" altLang="en-US" b="1" dirty="0">
                <a:solidFill>
                  <a:prstClr val="black"/>
                </a:solidFill>
              </a:rPr>
              <a:t>더 자세한 정보 확인</a:t>
            </a:r>
            <a:r>
              <a:rPr lang="en-US" altLang="ko-KR" b="1" dirty="0">
                <a:solidFill>
                  <a:prstClr val="black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813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/>
              <a:t>지난 시간</a:t>
            </a:r>
            <a:r>
              <a:rPr lang="en-US" altLang="ko-KR" sz="2600" u="sng" dirty="0"/>
              <a:t>:</a:t>
            </a:r>
            <a:r>
              <a:rPr lang="en-US" altLang="ko-KR" sz="3000" u="sng" dirty="0"/>
              <a:t>   </a:t>
            </a:r>
            <a:r>
              <a:rPr lang="ko-KR" altLang="en-US" sz="3000" b="1" u="sng" dirty="0"/>
              <a:t>변수를 리스트로 저장하기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071154" y="1701271"/>
            <a:ext cx="8077200" cy="24006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FF0000"/>
                </a:solidFill>
              </a:rPr>
              <a:t>import</a:t>
            </a:r>
            <a:r>
              <a:rPr lang="en-US" altLang="ko-KR" b="1" kern="0" dirty="0">
                <a:solidFill>
                  <a:prstClr val="black"/>
                </a:solidFill>
              </a:rPr>
              <a:t> neCDF4 </a:t>
            </a:r>
            <a:r>
              <a:rPr lang="en-US" altLang="ko-KR" b="1" kern="0" dirty="0">
                <a:solidFill>
                  <a:srgbClr val="FF0000"/>
                </a:solidFill>
              </a:rPr>
              <a:t>as</a:t>
            </a:r>
            <a:r>
              <a:rPr lang="en-US" altLang="ko-KR" b="1" kern="0" dirty="0">
                <a:solidFill>
                  <a:prstClr val="black"/>
                </a:solidFill>
              </a:rPr>
              <a:t> </a:t>
            </a:r>
            <a:r>
              <a:rPr lang="en-US" altLang="ko-KR" b="1" kern="0" dirty="0" err="1">
                <a:solidFill>
                  <a:prstClr val="black"/>
                </a:solidFill>
              </a:rPr>
              <a:t>nc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data = </a:t>
            </a:r>
            <a:r>
              <a:rPr lang="en-US" altLang="ko-KR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</a:rPr>
              <a:t>(‘ERSST.nc’)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</a:rPr>
              <a:t>’][:]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154" y="1054282"/>
            <a:ext cx="40783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black"/>
                </a:solidFill>
              </a:rPr>
              <a:t>nc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</a:rPr>
              <a:t>파일 내의 변수들을 리스트로 저장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1154" y="4448630"/>
            <a:ext cx="996655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variables[‘</a:t>
            </a:r>
            <a:r>
              <a:rPr lang="ko-KR" altLang="en-US" dirty="0">
                <a:solidFill>
                  <a:prstClr val="black"/>
                </a:solidFill>
              </a:rPr>
              <a:t>변수’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라고 하면 그 변수이름을 가진 성분을 반환한다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그 뒤에 </a:t>
            </a:r>
            <a:r>
              <a:rPr lang="en-US" altLang="ko-KR" dirty="0">
                <a:solidFill>
                  <a:prstClr val="black"/>
                </a:solidFill>
              </a:rPr>
              <a:t>[:]</a:t>
            </a:r>
            <a:r>
              <a:rPr lang="ko-KR" altLang="en-US" dirty="0">
                <a:solidFill>
                  <a:prstClr val="black"/>
                </a:solidFill>
              </a:rPr>
              <a:t>는 전부 복사해 넣는다는 의미이다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만약 뒤에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a:b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라고 </a:t>
            </a:r>
            <a:r>
              <a:rPr lang="ko-KR" altLang="en-US" dirty="0" err="1">
                <a:solidFill>
                  <a:prstClr val="black"/>
                </a:solidFill>
              </a:rPr>
              <a:t>슬라이싱</a:t>
            </a:r>
            <a:r>
              <a:rPr lang="ko-KR" altLang="en-US" dirty="0">
                <a:solidFill>
                  <a:prstClr val="black"/>
                </a:solidFill>
              </a:rPr>
              <a:t> 하면 </a:t>
            </a:r>
            <a:r>
              <a:rPr lang="en-US" altLang="ko-KR" dirty="0">
                <a:solidFill>
                  <a:prstClr val="black"/>
                </a:solidFill>
              </a:rPr>
              <a:t>a</a:t>
            </a:r>
            <a:r>
              <a:rPr lang="ko-KR" altLang="en-US" dirty="0">
                <a:solidFill>
                  <a:prstClr val="black"/>
                </a:solidFill>
              </a:rPr>
              <a:t>번째 </a:t>
            </a:r>
            <a:r>
              <a:rPr lang="en-US" altLang="ko-KR" dirty="0">
                <a:solidFill>
                  <a:prstClr val="black"/>
                </a:solidFill>
              </a:rPr>
              <a:t>index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en-US" altLang="ko-KR" dirty="0">
                <a:solidFill>
                  <a:prstClr val="black"/>
                </a:solidFill>
              </a:rPr>
              <a:t>b</a:t>
            </a:r>
            <a:r>
              <a:rPr lang="ko-KR" altLang="en-US" dirty="0">
                <a:solidFill>
                  <a:prstClr val="black"/>
                </a:solidFill>
              </a:rPr>
              <a:t>번째 </a:t>
            </a:r>
            <a:r>
              <a:rPr lang="en-US" altLang="ko-KR" dirty="0">
                <a:solidFill>
                  <a:prstClr val="black"/>
                </a:solidFill>
              </a:rPr>
              <a:t>index</a:t>
            </a:r>
            <a:r>
              <a:rPr lang="ko-KR" altLang="en-US" dirty="0">
                <a:solidFill>
                  <a:prstClr val="black"/>
                </a:solidFill>
              </a:rPr>
              <a:t>바로 전 것까지 </a:t>
            </a:r>
            <a:r>
              <a:rPr lang="ko-KR" altLang="en-US" dirty="0" err="1">
                <a:solidFill>
                  <a:prstClr val="black"/>
                </a:solidFill>
              </a:rPr>
              <a:t>슬라이싱된다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7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1. 		</a:t>
            </a:r>
            <a:r>
              <a:rPr lang="ko-KR" altLang="en-US" sz="3000" b="1" u="sng" dirty="0"/>
              <a:t>데이터 시각화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862148" y="1284574"/>
            <a:ext cx="10907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dirty="0"/>
              <a:t>이제 우리가 사용하는 자료들을 눈으로 볼 수 있게 그림으로 나타내 보자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dirty="0"/>
              <a:t>새로운 모듈과 함수들이 많이 쓰일 것이다</a:t>
            </a:r>
            <a:r>
              <a:rPr lang="en-US" altLang="ko-KR" sz="2000" dirty="0"/>
              <a:t>. </a:t>
            </a:r>
            <a:r>
              <a:rPr lang="ko-KR" altLang="ko-KR" sz="2000" dirty="0"/>
              <a:t>대표적으로는</a:t>
            </a:r>
            <a:r>
              <a:rPr lang="en-US" altLang="ko-KR" sz="2000" dirty="0"/>
              <a:t>: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 err="1"/>
              <a:t>matlab</a:t>
            </a:r>
            <a:r>
              <a:rPr lang="ko-KR" altLang="ko-KR" sz="2000" dirty="0"/>
              <a:t>을 기반으로 개발된 </a:t>
            </a:r>
            <a:r>
              <a:rPr lang="en-US" altLang="ko-KR" sz="2000" dirty="0" err="1"/>
              <a:t>matplotlib</a:t>
            </a:r>
            <a:r>
              <a:rPr lang="en-US" altLang="ko-KR" sz="2000" dirty="0"/>
              <a:t>, 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ko-KR" sz="2000" dirty="0"/>
              <a:t>배열 연산에 다양한 함수를 제공하는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ko-KR" sz="2000" dirty="0"/>
              <a:t>수학통계</a:t>
            </a:r>
            <a:r>
              <a:rPr lang="en-US" altLang="ko-KR" sz="2000" dirty="0"/>
              <a:t> </a:t>
            </a:r>
            <a:r>
              <a:rPr lang="ko-KR" altLang="en-US" sz="2000" dirty="0"/>
              <a:t>관련</a:t>
            </a:r>
            <a:r>
              <a:rPr lang="ko-KR" altLang="ko-KR" sz="2000" dirty="0"/>
              <a:t> 함수를 제공하는 </a:t>
            </a:r>
            <a:r>
              <a:rPr lang="en-US" altLang="ko-KR" sz="2000" dirty="0" err="1"/>
              <a:t>scipy</a:t>
            </a:r>
            <a:r>
              <a:rPr lang="en-US" altLang="ko-KR" sz="2000" dirty="0"/>
              <a:t>, 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ko-KR" sz="2000" dirty="0"/>
              <a:t>지도를 그릴 수 있게 도와주는 </a:t>
            </a:r>
            <a:r>
              <a:rPr lang="en-US" altLang="ko-KR" sz="2000" dirty="0" err="1"/>
              <a:t>basemap</a:t>
            </a:r>
            <a:r>
              <a:rPr lang="ko-KR" altLang="ko-KR" sz="2000" dirty="0"/>
              <a:t>이 주로 사용된다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481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/>
              <a:t>: </a:t>
            </a:r>
            <a:r>
              <a:rPr lang="en-US" altLang="ko-KR" sz="3000" b="1" u="sng" dirty="0"/>
              <a:t>	     </a:t>
            </a:r>
            <a:r>
              <a:rPr lang="ko-KR" altLang="en-US" sz="3000" b="1" u="sng" dirty="0"/>
              <a:t>시각화 기초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79714" y="940859"/>
            <a:ext cx="10652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XY </a:t>
            </a:r>
            <a:r>
              <a:rPr lang="ko-KR" altLang="en-US" dirty="0"/>
              <a:t>그래프는 가장 기본적으로 자료를 표현할 때 자주 사용되는 그림이다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우선 그림을 그리는데 필요한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모듈을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대표적인 모듈로서 </a:t>
            </a:r>
            <a:r>
              <a:rPr lang="en-US" altLang="ko-KR" dirty="0" err="1"/>
              <a:t>matlab</a:t>
            </a:r>
            <a:r>
              <a:rPr lang="ko-KR" altLang="en-US" dirty="0"/>
              <a:t>을 기반으로 그림을 그리기 위해 개발된 패키지이다</a:t>
            </a:r>
            <a:r>
              <a:rPr lang="en-US" altLang="ko-KR" dirty="0"/>
              <a:t>. </a:t>
            </a:r>
            <a:r>
              <a:rPr lang="ko-KR" altLang="en-US" dirty="0"/>
              <a:t>간단한 예를 통해 살펴보자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EC61567F-F6EF-4D8B-91B6-844B08BC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2445965"/>
            <a:ext cx="8077200" cy="41903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x = np.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linspace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(0, 360,361)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(0, 361)</a:t>
            </a:r>
          </a:p>
          <a:p>
            <a:pPr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12281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/>
              <a:t>:</a:t>
            </a:r>
            <a:r>
              <a:rPr lang="en-US" altLang="ko-KR" sz="2800" b="1" u="sng" dirty="0"/>
              <a:t> </a:t>
            </a:r>
            <a:r>
              <a:rPr lang="en-US" altLang="ko-KR" sz="3000" b="1" u="sng" dirty="0"/>
              <a:t>		</a:t>
            </a:r>
            <a:r>
              <a:rPr lang="ko-KR" altLang="en-US" sz="3000" b="1" u="sng" dirty="0"/>
              <a:t>시각화 기초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24067" y="1297095"/>
            <a:ext cx="4735011" cy="2805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x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np.arange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(0, 361)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(x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/ 360)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plt.plot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x, y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4067" y="4477599"/>
            <a:ext cx="11001875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np.arange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함수처럼 처음과 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간격을 입력하면 그 숫자들의 리스트를 반환하게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위의 경우에는 간격이 생략되어 있으므로 기본값인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계산된다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np.sin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사인함수이며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원주율인 파이를 나타낸다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plot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값을 서로 연결해서 라인 형태의 그래프를 그린다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73444-3E9D-42AA-95DE-2D84F2D5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80" y="1144388"/>
            <a:ext cx="490331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1966" y="193995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/>
              <a:t>시각화 기초</a:t>
            </a:r>
            <a:r>
              <a:rPr lang="en-US" altLang="ko-KR" sz="3000" u="sng" dirty="0"/>
              <a:t>:    </a:t>
            </a:r>
            <a:r>
              <a:rPr lang="ko-KR" altLang="en-US" sz="3000" b="1" u="sng" dirty="0"/>
              <a:t>선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형태 바꾸기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939655" y="1739402"/>
            <a:ext cx="4612549" cy="1867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xd</a:t>
            </a:r>
            <a:r>
              <a:rPr lang="en-US" altLang="ko-KR" b="1" kern="0" dirty="0">
                <a:solidFill>
                  <a:prstClr val="black"/>
                </a:solidFill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</a:rPr>
              <a:t>np.arange</a:t>
            </a:r>
            <a:r>
              <a:rPr lang="en-US" altLang="ko-KR" b="1" kern="0" dirty="0">
                <a:solidFill>
                  <a:prstClr val="black"/>
                </a:solidFill>
              </a:rPr>
              <a:t>( 0, 361, 40 )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yd = </a:t>
            </a:r>
            <a:r>
              <a:rPr lang="en-US" altLang="ko-KR" b="1" kern="0" dirty="0" err="1">
                <a:solidFill>
                  <a:prstClr val="black"/>
                </a:solidFill>
              </a:rPr>
              <a:t>np.sin</a:t>
            </a:r>
            <a:r>
              <a:rPr lang="en-US" altLang="ko-KR" b="1" kern="0" dirty="0">
                <a:solidFill>
                  <a:prstClr val="black"/>
                </a:solidFill>
              </a:rPr>
              <a:t>( </a:t>
            </a:r>
            <a:r>
              <a:rPr lang="en-US" altLang="ko-KR" b="1" kern="0" dirty="0" err="1">
                <a:solidFill>
                  <a:prstClr val="black"/>
                </a:solidFill>
              </a:rPr>
              <a:t>xd</a:t>
            </a:r>
            <a:r>
              <a:rPr lang="en-US" altLang="ko-KR" b="1" kern="0" dirty="0">
                <a:solidFill>
                  <a:prstClr val="black"/>
                </a:solidFill>
              </a:rPr>
              <a:t> * 2 * </a:t>
            </a:r>
            <a:r>
              <a:rPr lang="en-US" altLang="ko-KR" b="1" kern="0" dirty="0" err="1">
                <a:solidFill>
                  <a:prstClr val="black"/>
                </a:solidFill>
              </a:rPr>
              <a:t>np.pi</a:t>
            </a:r>
            <a:r>
              <a:rPr lang="en-US" altLang="ko-KR" b="1" kern="0" dirty="0">
                <a:solidFill>
                  <a:prstClr val="black"/>
                </a:solidFill>
              </a:rPr>
              <a:t> / 360 )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plt.plot</a:t>
            </a:r>
            <a:r>
              <a:rPr lang="en-US" altLang="ko-KR" b="1" kern="0" dirty="0">
                <a:solidFill>
                  <a:prstClr val="black"/>
                </a:solidFill>
              </a:rPr>
              <a:t>( </a:t>
            </a:r>
            <a:r>
              <a:rPr lang="en-US" altLang="ko-KR" b="1" kern="0" dirty="0" err="1">
                <a:solidFill>
                  <a:prstClr val="black"/>
                </a:solidFill>
              </a:rPr>
              <a:t>xd</a:t>
            </a:r>
            <a:r>
              <a:rPr lang="en-US" altLang="ko-KR" b="1" kern="0" dirty="0">
                <a:solidFill>
                  <a:prstClr val="black"/>
                </a:solidFill>
              </a:rPr>
              <a:t>, yd, </a:t>
            </a:r>
            <a:r>
              <a:rPr lang="en-US" altLang="ko-KR" b="1" kern="0" dirty="0">
                <a:solidFill>
                  <a:srgbClr val="FF0000"/>
                </a:solidFill>
              </a:rPr>
              <a:t>‘</a:t>
            </a:r>
            <a:r>
              <a:rPr lang="en-US" altLang="ko-KR" b="1" kern="0" dirty="0" err="1">
                <a:solidFill>
                  <a:srgbClr val="FF0000"/>
                </a:solidFill>
              </a:rPr>
              <a:t>ro</a:t>
            </a:r>
            <a:r>
              <a:rPr lang="en-US" altLang="ko-KR" b="1" kern="0" dirty="0">
                <a:solidFill>
                  <a:srgbClr val="FF0000"/>
                </a:solidFill>
              </a:rPr>
              <a:t>’ </a:t>
            </a:r>
            <a:r>
              <a:rPr lang="en-US" altLang="ko-KR" b="1" kern="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9655" y="4921324"/>
            <a:ext cx="1031268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‘r’ </a:t>
            </a:r>
            <a:r>
              <a:rPr lang="ko-KR" altLang="ko-KR" sz="2000" dirty="0"/>
              <a:t>은 빨간색</a:t>
            </a:r>
            <a:r>
              <a:rPr lang="en-US" altLang="ko-KR" sz="2000" dirty="0"/>
              <a:t>(red) </a:t>
            </a:r>
            <a:r>
              <a:rPr lang="ko-KR" altLang="ko-KR" sz="2000" dirty="0"/>
              <a:t>를 뜻하고 </a:t>
            </a:r>
            <a:r>
              <a:rPr lang="en-US" altLang="ko-KR" sz="2000" dirty="0"/>
              <a:t>‘o’ </a:t>
            </a:r>
            <a:r>
              <a:rPr lang="ko-KR" altLang="ko-KR" sz="2000" dirty="0"/>
              <a:t>는 그래프의 </a:t>
            </a:r>
            <a:r>
              <a:rPr lang="ko-KR" altLang="ko-KR" sz="2000" dirty="0" err="1"/>
              <a:t>마커를</a:t>
            </a:r>
            <a:r>
              <a:rPr lang="ko-KR" altLang="ko-KR" sz="2000" dirty="0"/>
              <a:t> 동그랗게 나타내는 것을 말한다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dirty="0"/>
              <a:t>위의 예에서는 옵션 표시가 생략되어 있지만 </a:t>
            </a:r>
            <a:r>
              <a:rPr lang="en-US" altLang="ko-KR" sz="2000" b="1" dirty="0"/>
              <a:t>color</a:t>
            </a:r>
            <a:r>
              <a:rPr lang="en-US" altLang="ko-KR" sz="2000" dirty="0"/>
              <a:t>, </a:t>
            </a:r>
            <a:r>
              <a:rPr lang="en-US" altLang="ko-KR" sz="2000" b="1" dirty="0"/>
              <a:t>linewidth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linestyle</a:t>
            </a:r>
            <a:r>
              <a:rPr lang="en-US" altLang="ko-KR" sz="2000" dirty="0"/>
              <a:t> </a:t>
            </a:r>
            <a:r>
              <a:rPr lang="ko-KR" altLang="ko-KR" sz="2000" dirty="0"/>
              <a:t>속성을 이용하여 선의 색</a:t>
            </a:r>
            <a:r>
              <a:rPr lang="en-US" altLang="ko-KR" sz="2000" dirty="0"/>
              <a:t>, </a:t>
            </a:r>
            <a:r>
              <a:rPr lang="ko-KR" altLang="ko-KR" sz="2000" dirty="0"/>
              <a:t>두께</a:t>
            </a:r>
            <a:r>
              <a:rPr lang="en-US" altLang="ko-KR" sz="2000" dirty="0"/>
              <a:t>, </a:t>
            </a:r>
            <a:r>
              <a:rPr lang="ko-KR" altLang="ko-KR" sz="2000" dirty="0"/>
              <a:t>모양을 바꿀 수 있다</a:t>
            </a:r>
            <a:r>
              <a:rPr lang="en-US" altLang="ko-KR" sz="2000" dirty="0"/>
              <a:t>. </a:t>
            </a:r>
            <a:endParaRPr lang="ko-KR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1BC46-6C57-45F1-9798-7B5C262A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04" y="1352388"/>
            <a:ext cx="490331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1966" y="193995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/>
              <a:t>시각화 기초</a:t>
            </a:r>
            <a:r>
              <a:rPr lang="en-US" altLang="ko-KR" sz="3000" u="sng" dirty="0"/>
              <a:t>:    </a:t>
            </a:r>
            <a:r>
              <a:rPr lang="ko-KR" altLang="en-US" sz="3000" b="1" u="sng" dirty="0"/>
              <a:t>선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형태 바꾸기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2115781" y="1162476"/>
            <a:ext cx="89741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matplotlib</a:t>
            </a:r>
            <a:r>
              <a:rPr lang="ko-KR" altLang="ko-KR" sz="2000" dirty="0"/>
              <a:t>에서 자주 사용되는 색상과 주요 </a:t>
            </a:r>
            <a:r>
              <a:rPr lang="ko-KR" altLang="ko-KR" sz="2000" dirty="0" err="1"/>
              <a:t>마커는</a:t>
            </a:r>
            <a:r>
              <a:rPr lang="ko-KR" altLang="ko-KR" sz="2000" dirty="0"/>
              <a:t> 다음과 같다</a:t>
            </a:r>
            <a:r>
              <a:rPr lang="en-US" altLang="ko-KR" sz="2000" dirty="0"/>
              <a:t>. </a:t>
            </a:r>
            <a:endParaRPr lang="ko-KR" altLang="ko-KR" sz="2000" dirty="0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767758" y="2634603"/>
            <a:ext cx="3422468" cy="37856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b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blue</a:t>
            </a:r>
            <a:r>
              <a:rPr kumimoji="1" lang="en-US" altLang="ko-KR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</a:t>
            </a:r>
            <a:r>
              <a:rPr kumimoji="1" lang="ko-KR" altLang="en-US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파란색</a:t>
            </a:r>
            <a:r>
              <a:rPr kumimoji="1" lang="en-US" altLang="ko-KR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baseline="0" dirty="0">
                <a:solidFill>
                  <a:prstClr val="black"/>
                </a:solidFill>
              </a:rPr>
              <a:t>g 	green (</a:t>
            </a:r>
            <a:r>
              <a:rPr lang="ko-KR" altLang="en-US" b="1" kern="0" baseline="0" dirty="0">
                <a:solidFill>
                  <a:prstClr val="black"/>
                </a:solidFill>
              </a:rPr>
              <a:t>녹색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r	red (</a:t>
            </a:r>
            <a:r>
              <a:rPr lang="ko-KR" altLang="en-US" b="1" kern="0" dirty="0">
                <a:solidFill>
                  <a:prstClr val="black"/>
                </a:solidFill>
              </a:rPr>
              <a:t>빨간색</a:t>
            </a:r>
            <a:r>
              <a:rPr lang="en-US" altLang="ko-KR" b="1" kern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baseline="0" dirty="0">
                <a:solidFill>
                  <a:prstClr val="black"/>
                </a:solidFill>
              </a:rPr>
              <a:t>c	cyan (</a:t>
            </a:r>
            <a:r>
              <a:rPr lang="ko-KR" altLang="en-US" b="1" kern="0" baseline="0" dirty="0">
                <a:solidFill>
                  <a:prstClr val="black"/>
                </a:solidFill>
              </a:rPr>
              <a:t>청록색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m	magenta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baseline="0" dirty="0">
                <a:solidFill>
                  <a:prstClr val="black"/>
                </a:solidFill>
              </a:rPr>
              <a:t>y	yellow (</a:t>
            </a:r>
            <a:r>
              <a:rPr lang="ko-KR" altLang="en-US" b="1" kern="0" baseline="0" dirty="0">
                <a:solidFill>
                  <a:prstClr val="black"/>
                </a:solidFill>
              </a:rPr>
              <a:t>노란색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k	black (</a:t>
            </a:r>
            <a:r>
              <a:rPr lang="ko-KR" altLang="en-US" b="1" kern="0" dirty="0">
                <a:solidFill>
                  <a:prstClr val="black"/>
                </a:solidFill>
              </a:rPr>
              <a:t>검은색</a:t>
            </a:r>
            <a:r>
              <a:rPr lang="en-US" altLang="ko-KR" b="1" kern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baseline="0" dirty="0">
                <a:solidFill>
                  <a:prstClr val="black"/>
                </a:solidFill>
              </a:rPr>
              <a:t>w	while (</a:t>
            </a:r>
            <a:r>
              <a:rPr lang="ko-KR" altLang="en-US" b="1" kern="0" baseline="0" dirty="0">
                <a:solidFill>
                  <a:prstClr val="black"/>
                </a:solidFill>
              </a:rPr>
              <a:t>흰색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 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2676" y="1943222"/>
            <a:ext cx="11897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prstClr val="black"/>
                </a:solidFill>
              </a:rPr>
              <a:t>주요 색상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79671" y="1937224"/>
            <a:ext cx="11897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주요 </a:t>
            </a:r>
            <a:r>
              <a:rPr lang="ko-KR" altLang="en-US" b="1" dirty="0" err="1">
                <a:solidFill>
                  <a:prstClr val="black"/>
                </a:solidFill>
              </a:rPr>
              <a:t>마커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6563310" y="2604266"/>
            <a:ext cx="4526651" cy="24006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o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circle</a:t>
            </a:r>
            <a:r>
              <a:rPr kumimoji="1" lang="en-US" altLang="ko-KR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v</a:t>
            </a:r>
            <a:r>
              <a:rPr lang="en-US" altLang="ko-KR" b="1" kern="0" baseline="0" dirty="0">
                <a:solidFill>
                  <a:prstClr val="black"/>
                </a:solidFill>
              </a:rPr>
              <a:t> 	triangle</a:t>
            </a:r>
            <a:r>
              <a:rPr lang="en-US" altLang="ko-KR" b="1" kern="0" dirty="0">
                <a:solidFill>
                  <a:prstClr val="black"/>
                </a:solidFill>
              </a:rPr>
              <a:t> down</a:t>
            </a:r>
            <a:r>
              <a:rPr lang="en-US" altLang="ko-KR" b="1" kern="0" baseline="0" dirty="0">
                <a:solidFill>
                  <a:prstClr val="black"/>
                </a:solidFill>
              </a:rPr>
              <a:t> (</a:t>
            </a:r>
            <a:r>
              <a:rPr lang="ko-KR" altLang="en-US" b="1" kern="0" baseline="0" dirty="0">
                <a:solidFill>
                  <a:prstClr val="black"/>
                </a:solidFill>
              </a:rPr>
              <a:t>역삼각형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dirty="0"/>
              <a:t>^</a:t>
            </a:r>
            <a:r>
              <a:rPr lang="en-US" altLang="ko-KR" b="1" kern="0" dirty="0">
                <a:solidFill>
                  <a:prstClr val="black"/>
                </a:solidFill>
              </a:rPr>
              <a:t>	triangle up (</a:t>
            </a:r>
            <a:r>
              <a:rPr lang="ko-KR" altLang="en-US" b="1" kern="0" dirty="0">
                <a:solidFill>
                  <a:prstClr val="black"/>
                </a:solidFill>
              </a:rPr>
              <a:t>삼각형</a:t>
            </a:r>
            <a:r>
              <a:rPr lang="en-US" altLang="ko-KR" b="1" kern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s</a:t>
            </a:r>
            <a:r>
              <a:rPr lang="en-US" altLang="ko-KR" b="1" kern="0" baseline="0" dirty="0">
                <a:solidFill>
                  <a:prstClr val="black"/>
                </a:solidFill>
              </a:rPr>
              <a:t>	square (</a:t>
            </a:r>
            <a:r>
              <a:rPr lang="ko-KR" altLang="en-US" b="1" kern="0" dirty="0">
                <a:solidFill>
                  <a:prstClr val="black"/>
                </a:solidFill>
              </a:rPr>
              <a:t>네모</a:t>
            </a:r>
            <a:r>
              <a:rPr lang="en-US" altLang="ko-KR" b="1" kern="0" baseline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+	plus (</a:t>
            </a:r>
            <a:r>
              <a:rPr lang="ko-KR" altLang="en-US" b="1" kern="0" dirty="0">
                <a:solidFill>
                  <a:prstClr val="black"/>
                </a:solidFill>
              </a:rPr>
              <a:t>플러스</a:t>
            </a:r>
            <a:r>
              <a:rPr lang="en-US" altLang="ko-KR" b="1" kern="0" dirty="0">
                <a:solidFill>
                  <a:prstClr val="black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3116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1263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Arial</vt:lpstr>
      <vt:lpstr>Office 테마</vt:lpstr>
      <vt:lpstr>시각화 소개 및 Basemap 을 이용한 mapping 10월 5일 (월요일) ~ 10월 7일 (수요일)</vt:lpstr>
      <vt:lpstr>지난 시간:   NetCDF 파일 속성 확인</vt:lpstr>
      <vt:lpstr>지난 시간:   NetCDF 파일 속성 확인</vt:lpstr>
      <vt:lpstr>지난 시간:   변수를 리스트로 저장하기</vt:lpstr>
      <vt:lpstr>1.   데이터 시각화 </vt:lpstr>
      <vt:lpstr>지난 시간:       시각화 기초 </vt:lpstr>
      <vt:lpstr>지난 시간:   시각화 기초 </vt:lpstr>
      <vt:lpstr>시각화 기초:    선 형태 바꾸기 </vt:lpstr>
      <vt:lpstr>시각화 기초:    선 형태 바꾸기 </vt:lpstr>
      <vt:lpstr>시각화 기초:    두개의 이미지 겹쳐 그리기 </vt:lpstr>
      <vt:lpstr> 2.  지도 그리기 (mapping)</vt:lpstr>
      <vt:lpstr>해수온도 (sea surface temperature) 그려보기: plt.contour( )</vt:lpstr>
      <vt:lpstr>해수온도 (sea surface temperature) 그려보기: plt.contour( )</vt:lpstr>
      <vt:lpstr>해수온도 (sea surface temperature) 그려보기: plt.contour( )</vt:lpstr>
      <vt:lpstr>  mpl_toolkits.basemap</vt:lpstr>
      <vt:lpstr>Anaconda Prompt 실행</vt:lpstr>
      <vt:lpstr>Anaconda Prompt 실행:  basemap 설치</vt:lpstr>
      <vt:lpstr>Anaconda Prompt 실행:  basemap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496</cp:revision>
  <dcterms:created xsi:type="dcterms:W3CDTF">2020-03-02T03:00:47Z</dcterms:created>
  <dcterms:modified xsi:type="dcterms:W3CDTF">2020-10-04T06:21:18Z</dcterms:modified>
</cp:coreProperties>
</file>