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2" r:id="rId2"/>
    <p:sldId id="483" r:id="rId3"/>
    <p:sldId id="484" r:id="rId4"/>
    <p:sldId id="485" r:id="rId5"/>
    <p:sldId id="487" r:id="rId6"/>
    <p:sldId id="473" r:id="rId7"/>
    <p:sldId id="489" r:id="rId8"/>
    <p:sldId id="490" r:id="rId9"/>
    <p:sldId id="491" r:id="rId10"/>
    <p:sldId id="498" r:id="rId11"/>
    <p:sldId id="500" r:id="rId12"/>
    <p:sldId id="502" r:id="rId13"/>
    <p:sldId id="499" r:id="rId14"/>
    <p:sldId id="493" r:id="rId15"/>
    <p:sldId id="494" r:id="rId16"/>
    <p:sldId id="495" r:id="rId17"/>
    <p:sldId id="497" r:id="rId18"/>
    <p:sldId id="49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basemap/api/basemap_api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725" y="264408"/>
            <a:ext cx="9144000" cy="16569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시각화 소개 및 </a:t>
            </a:r>
            <a:r>
              <a:rPr lang="en-US" altLang="ko-KR" sz="3200" dirty="0" err="1"/>
              <a:t>Basemap</a:t>
            </a:r>
            <a:r>
              <a:rPr lang="en-US" altLang="ko-KR" sz="3200" dirty="0"/>
              <a:t> </a:t>
            </a:r>
            <a:r>
              <a:rPr lang="ko-KR" altLang="en-US" sz="3200" dirty="0"/>
              <a:t>을 이용한 </a:t>
            </a:r>
            <a:r>
              <a:rPr lang="en-US" altLang="ko-KR" sz="3200" dirty="0"/>
              <a:t>mapping</a:t>
            </a:r>
            <a:br>
              <a:rPr lang="en-US" altLang="ko-KR" sz="3200" dirty="0"/>
            </a:br>
            <a:r>
              <a:rPr lang="en-US" altLang="ko-KR" sz="2800" dirty="0"/>
              <a:t>10</a:t>
            </a:r>
            <a:r>
              <a:rPr lang="ko-KR" altLang="en-US" sz="2800" dirty="0"/>
              <a:t>월 </a:t>
            </a:r>
            <a:r>
              <a:rPr lang="en-US" altLang="ko-KR" sz="2800" dirty="0"/>
              <a:t>5</a:t>
            </a:r>
            <a:r>
              <a:rPr lang="ko-KR" altLang="en-US" sz="2800" dirty="0"/>
              <a:t>일 </a:t>
            </a:r>
            <a:r>
              <a:rPr lang="en-US" altLang="ko-KR" sz="2800" dirty="0"/>
              <a:t>(</a:t>
            </a:r>
            <a:r>
              <a:rPr lang="ko-KR" altLang="en-US" sz="2800" dirty="0"/>
              <a:t>월요일</a:t>
            </a:r>
            <a:r>
              <a:rPr lang="en-US" altLang="ko-KR" sz="2800" dirty="0"/>
              <a:t>) ~ </a:t>
            </a:r>
            <a:r>
              <a:rPr lang="en-US" altLang="ko-KR" sz="2800" b="1" dirty="0"/>
              <a:t>10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7</a:t>
            </a:r>
            <a:r>
              <a:rPr lang="ko-KR" altLang="en-US" sz="2800" b="1" dirty="0"/>
              <a:t>일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수요일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7725" y="2312126"/>
            <a:ext cx="9144000" cy="4428307"/>
          </a:xfrm>
        </p:spPr>
        <p:txBody>
          <a:bodyPr>
            <a:normAutofit/>
          </a:bodyPr>
          <a:lstStyle/>
          <a:p>
            <a:r>
              <a:rPr lang="en-US" altLang="ko-KR" sz="2200" u="sng" dirty="0"/>
              <a:t>1. </a:t>
            </a:r>
            <a:r>
              <a:rPr lang="ko-KR" altLang="en-US" sz="2200" u="sng" dirty="0"/>
              <a:t>간단한 시각화 </a:t>
            </a:r>
            <a:endParaRPr lang="en-US" altLang="ko-KR" sz="2200" u="sng" dirty="0"/>
          </a:p>
          <a:p>
            <a:r>
              <a:rPr lang="en-US" altLang="ko-KR" sz="2000" dirty="0"/>
              <a:t>1.1 </a:t>
            </a:r>
            <a:r>
              <a:rPr lang="ko-KR" altLang="en-US" sz="2000" dirty="0"/>
              <a:t>시각화 기본 툴 소개</a:t>
            </a:r>
            <a:endParaRPr lang="en-US" altLang="ko-KR" sz="2000" dirty="0"/>
          </a:p>
          <a:p>
            <a:r>
              <a:rPr lang="en-US" altLang="ko-KR" sz="2000" dirty="0"/>
              <a:t>1.2. </a:t>
            </a:r>
            <a:r>
              <a:rPr lang="ko-KR" altLang="en-US" sz="2000" dirty="0"/>
              <a:t>등고선 </a:t>
            </a:r>
            <a:r>
              <a:rPr lang="en-US" altLang="ko-KR" sz="2000" dirty="0" err="1"/>
              <a:t>plt.contour</a:t>
            </a:r>
            <a:r>
              <a:rPr lang="en-US" altLang="ko-KR" sz="2000" dirty="0"/>
              <a:t>( )</a:t>
            </a:r>
          </a:p>
          <a:p>
            <a:endParaRPr lang="en-US" altLang="ko-KR" sz="2000" b="1" dirty="0"/>
          </a:p>
          <a:p>
            <a:r>
              <a:rPr lang="en-US" altLang="ko-KR" sz="2200" b="1" u="sng" dirty="0"/>
              <a:t>2. </a:t>
            </a:r>
            <a:r>
              <a:rPr lang="en-US" altLang="ko-KR" sz="2200" b="1" u="sng" dirty="0" err="1"/>
              <a:t>Basemap</a:t>
            </a:r>
            <a:r>
              <a:rPr lang="en-US" altLang="ko-KR" sz="2200" b="1" u="sng" dirty="0"/>
              <a:t> </a:t>
            </a:r>
            <a:r>
              <a:rPr lang="ko-KR" altLang="en-US" sz="2200" b="1" u="sng" dirty="0"/>
              <a:t>을 이용한 지도 그리기 </a:t>
            </a:r>
            <a:r>
              <a:rPr lang="en-US" altLang="ko-KR" sz="2200" b="1" u="sng" dirty="0"/>
              <a:t>(mapping)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2.1.</a:t>
            </a:r>
            <a:r>
              <a:rPr lang="ko-KR" altLang="en-US" sz="2000" dirty="0"/>
              <a:t> </a:t>
            </a:r>
            <a:r>
              <a:rPr lang="en-US" altLang="ko-KR" sz="2000" dirty="0" err="1"/>
              <a:t>Basemap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2.2. </a:t>
            </a:r>
            <a:r>
              <a:rPr lang="ko-KR" altLang="en-US" sz="2000" b="1" dirty="0"/>
              <a:t>지도 그리기 소개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 </a:t>
            </a:r>
            <a:r>
              <a:rPr lang="en-US" altLang="ko-KR" sz="2000" b="1" dirty="0" err="1"/>
              <a:t>Basemap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contourf</a:t>
            </a:r>
            <a:r>
              <a:rPr lang="en-US" altLang="ko-KR" sz="2000" b="1" dirty="0"/>
              <a:t>( 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2.3. </a:t>
            </a:r>
            <a:r>
              <a:rPr lang="ko-KR" altLang="en-US" sz="2000" b="1" dirty="0"/>
              <a:t>지도 그리기 </a:t>
            </a:r>
            <a:r>
              <a:rPr lang="ko-KR" altLang="en-US" sz="2000" b="1" dirty="0">
                <a:sym typeface="Wingdings" panose="05000000000000000000" pitchFamily="2" charset="2"/>
              </a:rPr>
              <a:t>실습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19113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71" y="241558"/>
            <a:ext cx="10243457" cy="88290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en-US" altLang="ko-KR" sz="2800" b="1" dirty="0"/>
              <a:t>(3) Drawing maps using ‘</a:t>
            </a:r>
            <a:r>
              <a:rPr lang="en-US" altLang="ko-KR" sz="2800" b="1" dirty="0" err="1"/>
              <a:t>Basemap</a:t>
            </a:r>
            <a:r>
              <a:rPr lang="en-US" altLang="ko-KR" sz="2800" b="1" dirty="0"/>
              <a:t>’ 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62540-9563-42D8-8EEC-3CC0E182DDE3}"/>
              </a:ext>
            </a:extLst>
          </p:cNvPr>
          <p:cNvSpPr txBox="1"/>
          <p:nvPr/>
        </p:nvSpPr>
        <p:spPr>
          <a:xfrm>
            <a:off x="886721" y="2412797"/>
            <a:ext cx="10750379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Basemap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 projection</a:t>
            </a:r>
            <a:r>
              <a:rPr lang="en-US" altLang="ko-K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ko-KR" sz="2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lang="en-US" altLang="ko-K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llcrnrlat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-90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urcrnrlat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llcrnrlon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urcrnrlon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DB925-B400-4D5B-B16C-47E1DBD99A45}"/>
              </a:ext>
            </a:extLst>
          </p:cNvPr>
          <p:cNvSpPr txBox="1"/>
          <p:nvPr/>
        </p:nvSpPr>
        <p:spPr>
          <a:xfrm>
            <a:off x="1799617" y="1226083"/>
            <a:ext cx="7480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	</a:t>
            </a:r>
            <a:r>
              <a:rPr lang="en-US" altLang="ko-KR" sz="2200" b="1" dirty="0"/>
              <a:t>matplotlib </a:t>
            </a:r>
            <a:r>
              <a:rPr lang="en-US" altLang="ko-KR" sz="2200" b="1" dirty="0" err="1"/>
              <a:t>basemap</a:t>
            </a:r>
            <a:r>
              <a:rPr lang="en-US" altLang="ko-KR" sz="2200" b="1" dirty="0"/>
              <a:t> toolkit</a:t>
            </a:r>
          </a:p>
          <a:p>
            <a:r>
              <a:rPr lang="en-US" altLang="ko-KR" sz="2000" b="1" dirty="0">
                <a:hlinkClick r:id="rId2"/>
              </a:rPr>
              <a:t>https://matplotlib.org/basemap/api/basemap_api.html</a:t>
            </a:r>
            <a:r>
              <a:rPr lang="en-US" altLang="ko-KR" sz="20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5E199-11AD-48EC-8E0E-3FA9E53C202C}"/>
              </a:ext>
            </a:extLst>
          </p:cNvPr>
          <p:cNvSpPr txBox="1"/>
          <p:nvPr/>
        </p:nvSpPr>
        <p:spPr>
          <a:xfrm>
            <a:off x="3242554" y="4092637"/>
            <a:ext cx="40053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srgbClr val="00B050"/>
                </a:solidFill>
              </a:rPr>
              <a:t>cyl</a:t>
            </a:r>
            <a:r>
              <a:rPr lang="en-US" altLang="ko-KR" sz="2000" dirty="0"/>
              <a:t>	Cylindrical Equidistant</a:t>
            </a:r>
          </a:p>
          <a:p>
            <a:endParaRPr lang="en-US" altLang="ko-KR" sz="2000" dirty="0"/>
          </a:p>
          <a:p>
            <a:r>
              <a:rPr lang="en-US" altLang="ko-KR" sz="2000" b="1" dirty="0">
                <a:solidFill>
                  <a:srgbClr val="00B050"/>
                </a:solidFill>
              </a:rPr>
              <a:t>merc</a:t>
            </a:r>
            <a:r>
              <a:rPr lang="en-US" altLang="ko-KR" sz="2000" dirty="0"/>
              <a:t>	Mercator</a:t>
            </a:r>
            <a:endParaRPr lang="ko-KR" altLang="en-US" sz="2000" dirty="0"/>
          </a:p>
          <a:p>
            <a:endParaRPr lang="en-US" altLang="ko-KR" sz="2000" dirty="0"/>
          </a:p>
          <a:p>
            <a:r>
              <a:rPr lang="en-US" altLang="ko-KR" sz="2000" b="1" dirty="0">
                <a:solidFill>
                  <a:srgbClr val="00B050"/>
                </a:solidFill>
              </a:rPr>
              <a:t>ortho</a:t>
            </a:r>
            <a:r>
              <a:rPr lang="en-US" altLang="ko-KR" sz="2000" dirty="0"/>
              <a:t>	Orthographic</a:t>
            </a:r>
          </a:p>
          <a:p>
            <a:endParaRPr lang="en-US" altLang="ko-KR" sz="2000" dirty="0"/>
          </a:p>
          <a:p>
            <a:r>
              <a:rPr lang="en-US" altLang="ko-KR" sz="2000" b="1" dirty="0" err="1">
                <a:solidFill>
                  <a:srgbClr val="00B050"/>
                </a:solidFill>
              </a:rPr>
              <a:t>lcc</a:t>
            </a:r>
            <a:r>
              <a:rPr lang="en-US" altLang="ko-KR" sz="2000" dirty="0"/>
              <a:t>	Lambert Conformal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3A774-928A-4A8F-83D5-20886D97D5AF}"/>
              </a:ext>
            </a:extLst>
          </p:cNvPr>
          <p:cNvSpPr txBox="1"/>
          <p:nvPr/>
        </p:nvSpPr>
        <p:spPr>
          <a:xfrm>
            <a:off x="3242554" y="3485374"/>
            <a:ext cx="3803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Map Projections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115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85E199-11AD-48EC-8E0E-3FA9E53C202C}"/>
              </a:ext>
            </a:extLst>
          </p:cNvPr>
          <p:cNvSpPr txBox="1"/>
          <p:nvPr/>
        </p:nvSpPr>
        <p:spPr>
          <a:xfrm>
            <a:off x="752273" y="1067335"/>
            <a:ext cx="10852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rgbClr val="00B050"/>
                </a:solidFill>
              </a:rPr>
              <a:t>cyl</a:t>
            </a:r>
            <a:r>
              <a:rPr lang="en-US" altLang="ko-KR" sz="2400" dirty="0"/>
              <a:t>	Cylindrical Equidistant			  </a:t>
            </a:r>
            <a:r>
              <a:rPr lang="en-US" altLang="ko-KR" sz="2400" b="1" dirty="0">
                <a:solidFill>
                  <a:srgbClr val="00B050"/>
                </a:solidFill>
              </a:rPr>
              <a:t>merc</a:t>
            </a:r>
            <a:r>
              <a:rPr lang="en-US" altLang="ko-KR" sz="2400" dirty="0"/>
              <a:t>	Mercator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3A774-928A-4A8F-83D5-20886D97D5AF}"/>
              </a:ext>
            </a:extLst>
          </p:cNvPr>
          <p:cNvSpPr txBox="1"/>
          <p:nvPr/>
        </p:nvSpPr>
        <p:spPr>
          <a:xfrm>
            <a:off x="4276793" y="308811"/>
            <a:ext cx="380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Map Projections</a:t>
            </a:r>
            <a:endParaRPr lang="ko-KR" altLang="en-US" sz="2400" b="1" dirty="0"/>
          </a:p>
        </p:txBody>
      </p:sp>
      <p:pic>
        <p:nvPicPr>
          <p:cNvPr id="9" name="그림 8" descr="지도이(가) 표시된 사진&#10;&#10;자동 생성된 설명">
            <a:extLst>
              <a:ext uri="{FF2B5EF4-FFF2-40B4-BE49-F238E27FC236}">
                <a16:creationId xmlns:a16="http://schemas.microsoft.com/office/drawing/2014/main" id="{6233E3CF-68DA-4354-BD52-C0D8204BB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3" y="1750268"/>
            <a:ext cx="4338436" cy="2939966"/>
          </a:xfrm>
          <a:prstGeom prst="rect">
            <a:avLst/>
          </a:prstGeom>
        </p:spPr>
      </p:pic>
      <p:pic>
        <p:nvPicPr>
          <p:cNvPr id="12" name="그림 11" descr="지도이(가) 표시된 사진&#10;&#10;자동 생성된 설명">
            <a:extLst>
              <a:ext uri="{FF2B5EF4-FFF2-40B4-BE49-F238E27FC236}">
                <a16:creationId xmlns:a16="http://schemas.microsoft.com/office/drawing/2014/main" id="{4B0B27A7-02A1-4675-95D8-BD48672D8D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" b="12016"/>
          <a:stretch/>
        </p:blipFill>
        <p:spPr>
          <a:xfrm>
            <a:off x="6916308" y="1825860"/>
            <a:ext cx="3968943" cy="35568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61F5E2-B2F2-4D5B-99B4-D6912671D020}"/>
              </a:ext>
            </a:extLst>
          </p:cNvPr>
          <p:cNvSpPr txBox="1"/>
          <p:nvPr/>
        </p:nvSpPr>
        <p:spPr>
          <a:xfrm>
            <a:off x="752273" y="5321765"/>
            <a:ext cx="3968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원통 투영법 </a:t>
            </a:r>
            <a:r>
              <a:rPr lang="en-US" altLang="ko-KR" sz="2000" dirty="0"/>
              <a:t>1: </a:t>
            </a:r>
            <a:r>
              <a:rPr lang="ko-KR" altLang="en-US" sz="2000" b="1" dirty="0"/>
              <a:t>등거리 원통 투영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A9313-C018-4D4D-8EEE-6A746BBA9C01}"/>
              </a:ext>
            </a:extLst>
          </p:cNvPr>
          <p:cNvSpPr txBox="1"/>
          <p:nvPr/>
        </p:nvSpPr>
        <p:spPr>
          <a:xfrm>
            <a:off x="6916308" y="5790665"/>
            <a:ext cx="504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원통 투영법 </a:t>
            </a:r>
            <a:r>
              <a:rPr lang="en-US" altLang="ko-KR" sz="2000" dirty="0"/>
              <a:t>2: </a:t>
            </a:r>
            <a:r>
              <a:rPr lang="ko-KR" altLang="en-US" sz="2000" b="1" dirty="0"/>
              <a:t>원통을 적도에 접하게 투영</a:t>
            </a:r>
          </a:p>
        </p:txBody>
      </p:sp>
    </p:spTree>
    <p:extLst>
      <p:ext uri="{BB962C8B-B14F-4D97-AF65-F5344CB8AC3E}">
        <p14:creationId xmlns:p14="http://schemas.microsoft.com/office/powerpoint/2010/main" val="179349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85E199-11AD-48EC-8E0E-3FA9E53C202C}"/>
              </a:ext>
            </a:extLst>
          </p:cNvPr>
          <p:cNvSpPr txBox="1"/>
          <p:nvPr/>
        </p:nvSpPr>
        <p:spPr>
          <a:xfrm>
            <a:off x="953311" y="1067335"/>
            <a:ext cx="10651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</a:rPr>
              <a:t>ortho</a:t>
            </a:r>
            <a:r>
              <a:rPr lang="en-US" altLang="ko-KR" sz="2400" dirty="0"/>
              <a:t>	   Orthographic			     </a:t>
            </a:r>
            <a:r>
              <a:rPr lang="en-US" altLang="ko-KR" sz="2400" b="1" dirty="0" err="1">
                <a:solidFill>
                  <a:srgbClr val="00B050"/>
                </a:solidFill>
              </a:rPr>
              <a:t>lcc</a:t>
            </a:r>
            <a:r>
              <a:rPr lang="en-US" altLang="ko-KR" sz="2400" b="1" dirty="0">
                <a:solidFill>
                  <a:srgbClr val="00B050"/>
                </a:solidFill>
              </a:rPr>
              <a:t>    </a:t>
            </a:r>
            <a:r>
              <a:rPr lang="en-US" altLang="ko-KR" sz="2400" dirty="0"/>
              <a:t>Lambert Conformal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3A774-928A-4A8F-83D5-20886D97D5AF}"/>
              </a:ext>
            </a:extLst>
          </p:cNvPr>
          <p:cNvSpPr txBox="1"/>
          <p:nvPr/>
        </p:nvSpPr>
        <p:spPr>
          <a:xfrm>
            <a:off x="4276793" y="308811"/>
            <a:ext cx="380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Map Projections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4E6E9-E7F9-43E7-A9A2-F40C0DEE9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" y="1914069"/>
            <a:ext cx="3852787" cy="3029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4F7967-69BB-452B-9FA3-E55C87780429}"/>
              </a:ext>
            </a:extLst>
          </p:cNvPr>
          <p:cNvSpPr txBox="1"/>
          <p:nvPr/>
        </p:nvSpPr>
        <p:spPr>
          <a:xfrm>
            <a:off x="1828800" y="5390555"/>
            <a:ext cx="220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직교 투영법</a:t>
            </a:r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AB9A6A0F-CD7E-44D2-AD4C-ED8A88F40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17" y="2055209"/>
            <a:ext cx="4464820" cy="2747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57FBB-B893-4ADA-BBC7-F70EEFE7DC27}"/>
              </a:ext>
            </a:extLst>
          </p:cNvPr>
          <p:cNvSpPr txBox="1"/>
          <p:nvPr/>
        </p:nvSpPr>
        <p:spPr>
          <a:xfrm>
            <a:off x="8155021" y="5329000"/>
            <a:ext cx="220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원뿔 투영법</a:t>
            </a:r>
          </a:p>
        </p:txBody>
      </p:sp>
    </p:spTree>
    <p:extLst>
      <p:ext uri="{BB962C8B-B14F-4D97-AF65-F5344CB8AC3E}">
        <p14:creationId xmlns:p14="http://schemas.microsoft.com/office/powerpoint/2010/main" val="304567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71" y="241558"/>
            <a:ext cx="10243457" cy="88290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en-US" altLang="ko-KR" sz="2800" b="1" dirty="0"/>
              <a:t>(3) Drawing maps using ‘</a:t>
            </a:r>
            <a:r>
              <a:rPr lang="en-US" altLang="ko-KR" sz="2800" b="1" dirty="0" err="1"/>
              <a:t>Basemap</a:t>
            </a:r>
            <a:r>
              <a:rPr lang="en-US" altLang="ko-KR" sz="2800" b="1" dirty="0"/>
              <a:t>’ 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62540-9563-42D8-8EEC-3CC0E182DDE3}"/>
              </a:ext>
            </a:extLst>
          </p:cNvPr>
          <p:cNvSpPr txBox="1"/>
          <p:nvPr/>
        </p:nvSpPr>
        <p:spPr>
          <a:xfrm>
            <a:off x="974271" y="1536264"/>
            <a:ext cx="10750379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Basemap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 projection</a:t>
            </a:r>
            <a:r>
              <a:rPr lang="en-US" altLang="ko-K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ko-KR" sz="2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lang="en-US" altLang="ko-K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llcrnrlat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-90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urcrnrlat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llcrnrlon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urcrnrlon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D48621-0612-45DF-A427-346B09C79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7209"/>
              </p:ext>
            </p:extLst>
          </p:nvPr>
        </p:nvGraphicFramePr>
        <p:xfrm>
          <a:off x="1196503" y="2740745"/>
          <a:ext cx="10145948" cy="3455776"/>
        </p:xfrm>
        <a:graphic>
          <a:graphicData uri="http://schemas.openxmlformats.org/drawingml/2006/table">
            <a:tbl>
              <a:tblPr/>
              <a:tblGrid>
                <a:gridCol w="1869189">
                  <a:extLst>
                    <a:ext uri="{9D8B030D-6E8A-4147-A177-3AD203B41FA5}">
                      <a16:colId xmlns:a16="http://schemas.microsoft.com/office/drawing/2014/main" val="52451401"/>
                    </a:ext>
                  </a:extLst>
                </a:gridCol>
                <a:gridCol w="8276759">
                  <a:extLst>
                    <a:ext uri="{9D8B030D-6E8A-4147-A177-3AD203B41FA5}">
                      <a16:colId xmlns:a16="http://schemas.microsoft.com/office/drawing/2014/main" val="3207051064"/>
                    </a:ext>
                  </a:extLst>
                </a:gridCol>
              </a:tblGrid>
              <a:tr h="431972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Keyword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02462"/>
                  </a:ext>
                </a:extLst>
              </a:tr>
              <a:tr h="755951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effectLst/>
                        </a:rPr>
                        <a:t>llcrnrlon</a:t>
                      </a:r>
                      <a:endParaRPr lang="en-US" sz="2000" b="1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longitude of lower left hand corner of the desired map domain (degrees).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07428"/>
                  </a:ext>
                </a:extLst>
              </a:tr>
              <a:tr h="755951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effectLst/>
                        </a:rPr>
                        <a:t>llcrnrlat</a:t>
                      </a:r>
                      <a:endParaRPr lang="en-US" sz="2000" b="1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latitude of lower left hand corner of the desired map domain (degrees).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510692"/>
                  </a:ext>
                </a:extLst>
              </a:tr>
              <a:tr h="755951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effectLst/>
                        </a:rPr>
                        <a:t>urcrnrlon</a:t>
                      </a:r>
                      <a:endParaRPr lang="en-US" sz="2000" b="1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longitude of upper right hand corner of the desired map domain (degrees).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82880"/>
                  </a:ext>
                </a:extLst>
              </a:tr>
              <a:tr h="755951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effectLst/>
                        </a:rPr>
                        <a:t>urcrnrlat</a:t>
                      </a:r>
                      <a:endParaRPr lang="en-US" sz="2000" b="1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latitude of upper right hand corner of the desired map domain (degrees).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26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00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71" y="241558"/>
            <a:ext cx="10243457" cy="746983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	</a:t>
            </a:r>
            <a:r>
              <a:rPr lang="en-US" altLang="ko-KR" sz="2600" b="1" dirty="0"/>
              <a:t>(Example) Drawing maps using ‘</a:t>
            </a:r>
            <a:r>
              <a:rPr lang="en-US" altLang="ko-KR" sz="2600" b="1" dirty="0" err="1"/>
              <a:t>Basemap</a:t>
            </a:r>
            <a:r>
              <a:rPr lang="en-US" altLang="ko-KR" sz="2600" b="1" dirty="0"/>
              <a:t>’ </a:t>
            </a:r>
            <a:endParaRPr lang="ko-KR" altLang="en-US" sz="2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681F7-230E-4AB0-9496-CC51EB198791}"/>
              </a:ext>
            </a:extLst>
          </p:cNvPr>
          <p:cNvSpPr txBox="1"/>
          <p:nvPr/>
        </p:nvSpPr>
        <p:spPr>
          <a:xfrm>
            <a:off x="3046970" y="1235676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https://pinkwink.kr/1199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691978" y="2149622"/>
            <a:ext cx="11219936" cy="196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/>
              <a:t>m = </a:t>
            </a:r>
            <a:r>
              <a:rPr lang="en-US" altLang="ko-KR" sz="2100" dirty="0" err="1"/>
              <a:t>Basemap</a:t>
            </a:r>
            <a:r>
              <a:rPr lang="en-US" altLang="ko-KR" sz="2100" dirty="0"/>
              <a:t>(projection=</a:t>
            </a:r>
            <a:r>
              <a:rPr lang="en-US" altLang="ko-KR" sz="2100" dirty="0">
                <a:solidFill>
                  <a:srgbClr val="00B050"/>
                </a:solidFill>
              </a:rPr>
              <a:t>'merc'</a:t>
            </a:r>
            <a:r>
              <a:rPr lang="en-US" altLang="ko-KR" sz="2100" dirty="0"/>
              <a:t>, </a:t>
            </a:r>
            <a:r>
              <a:rPr lang="en-US" altLang="ko-KR" sz="2100" dirty="0" err="1"/>
              <a:t>urcrnrlat</a:t>
            </a:r>
            <a:r>
              <a:rPr lang="en-US" altLang="ko-KR" sz="2100" dirty="0"/>
              <a:t>=</a:t>
            </a:r>
            <a:r>
              <a:rPr lang="en-US" altLang="ko-KR" sz="2100" dirty="0">
                <a:solidFill>
                  <a:srgbClr val="FF0000"/>
                </a:solidFill>
              </a:rPr>
              <a:t>44</a:t>
            </a:r>
            <a:r>
              <a:rPr lang="en-US" altLang="ko-KR" sz="2100" dirty="0"/>
              <a:t>, </a:t>
            </a:r>
            <a:r>
              <a:rPr lang="en-US" altLang="ko-KR" sz="2100" dirty="0" err="1"/>
              <a:t>llcrnrlat</a:t>
            </a:r>
            <a:r>
              <a:rPr lang="en-US" altLang="ko-KR" sz="2100" dirty="0"/>
              <a:t>=</a:t>
            </a:r>
            <a:r>
              <a:rPr lang="en-US" altLang="ko-KR" sz="2100" dirty="0">
                <a:solidFill>
                  <a:srgbClr val="FF0000"/>
                </a:solidFill>
              </a:rPr>
              <a:t>33</a:t>
            </a:r>
            <a:r>
              <a:rPr lang="en-US" altLang="ko-KR" sz="2100" dirty="0"/>
              <a:t>, </a:t>
            </a:r>
            <a:r>
              <a:rPr lang="en-US" altLang="ko-KR" sz="2100" dirty="0" err="1"/>
              <a:t>llcrnrlon</a:t>
            </a:r>
            <a:r>
              <a:rPr lang="en-US" altLang="ko-KR" sz="2100" dirty="0"/>
              <a:t>=</a:t>
            </a:r>
            <a:r>
              <a:rPr lang="en-US" altLang="ko-KR" sz="2100" dirty="0">
                <a:solidFill>
                  <a:srgbClr val="FF0000"/>
                </a:solidFill>
              </a:rPr>
              <a:t>121</a:t>
            </a:r>
            <a:r>
              <a:rPr lang="en-US" altLang="ko-KR" sz="2100" dirty="0"/>
              <a:t>, </a:t>
            </a:r>
            <a:r>
              <a:rPr lang="en-US" altLang="ko-KR" sz="2100" dirty="0" err="1"/>
              <a:t>urcrnrlon</a:t>
            </a:r>
            <a:r>
              <a:rPr lang="en-US" altLang="ko-KR" sz="2100" dirty="0"/>
              <a:t>=</a:t>
            </a:r>
            <a:r>
              <a:rPr lang="en-US" altLang="ko-KR" sz="2100" dirty="0">
                <a:solidFill>
                  <a:srgbClr val="FF0000"/>
                </a:solidFill>
              </a:rPr>
              <a:t>133</a:t>
            </a:r>
            <a:r>
              <a:rPr lang="en-US" altLang="ko-KR" sz="2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100" dirty="0" err="1"/>
              <a:t>m.drawcoastlines</a:t>
            </a:r>
            <a:r>
              <a:rPr lang="en-US" altLang="ko-KR" sz="21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100" dirty="0" err="1"/>
              <a:t>m.drawcountries</a:t>
            </a:r>
            <a:r>
              <a:rPr lang="en-US" altLang="ko-KR" sz="2100" dirty="0"/>
              <a:t>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86C165-0C7A-4C19-ACE4-2EFDC7E3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974" y="3134058"/>
            <a:ext cx="2993369" cy="348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2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71" y="241558"/>
            <a:ext cx="10243457" cy="89526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en-US" altLang="ko-KR" sz="2800" b="1" dirty="0"/>
              <a:t>(4-1)  </a:t>
            </a:r>
            <a:r>
              <a:rPr lang="en-US" altLang="ko-KR" sz="2800" dirty="0"/>
              <a:t>Drawing SST on the map</a:t>
            </a:r>
            <a:r>
              <a:rPr lang="en-US" altLang="ko-KR" sz="2800" b="1" dirty="0"/>
              <a:t>:  </a:t>
            </a:r>
            <a:r>
              <a:rPr lang="en-US" altLang="ko-KR" sz="2800" b="1" dirty="0" err="1"/>
              <a:t>plt.contour</a:t>
            </a:r>
            <a:r>
              <a:rPr lang="en-US" altLang="ko-KR" sz="2800" b="1" dirty="0"/>
              <a:t>()  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790832" y="1373631"/>
            <a:ext cx="11219936" cy="1922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Basemap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 projection</a:t>
            </a:r>
            <a:r>
              <a:rPr lang="en-US" altLang="ko-K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ko-KR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lang="en-US" altLang="ko-K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llcrnrlat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urcrnrlat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llcrnrlon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urcrnrlon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m.drawcoastlines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</a:t>
            </a:r>
            <a:r>
              <a:rPr lang="fr-FR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fr-FR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fr-FR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SST)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CCF379-CBF9-4961-8B93-FCDB3781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90" y="3532826"/>
            <a:ext cx="5431991" cy="28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61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71" y="241558"/>
            <a:ext cx="10243457" cy="89526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en-US" altLang="ko-KR" sz="2800" b="1" dirty="0"/>
              <a:t>(4-2)  </a:t>
            </a:r>
            <a:r>
              <a:rPr lang="en-US" altLang="ko-KR" sz="2800" dirty="0"/>
              <a:t>Drawing SST on the map</a:t>
            </a:r>
            <a:r>
              <a:rPr lang="en-US" altLang="ko-KR" sz="2800" b="1" dirty="0"/>
              <a:t>:  </a:t>
            </a:r>
            <a:r>
              <a:rPr lang="en-US" altLang="ko-KR" sz="2800" b="1" dirty="0" err="1"/>
              <a:t>plt.contourf</a:t>
            </a:r>
            <a:r>
              <a:rPr lang="en-US" altLang="ko-KR" sz="2800" b="1" dirty="0"/>
              <a:t>()  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790832" y="1373631"/>
            <a:ext cx="11219936" cy="1922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Basemap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 projection</a:t>
            </a:r>
            <a:r>
              <a:rPr lang="en-US" altLang="ko-K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ko-KR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lang="en-US" altLang="ko-K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llcrnrlat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urcrnrlat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llcrnrlon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urcrnrlon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m.drawcoastlines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fr-FR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fr-FR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fr-FR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SST)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9D1ECD-3BB4-4B77-A459-C805CB56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36" y="3532826"/>
            <a:ext cx="5713232" cy="30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12" y="142704"/>
            <a:ext cx="10636960" cy="895264"/>
          </a:xfrm>
        </p:spPr>
        <p:txBody>
          <a:bodyPr>
            <a:normAutofit/>
          </a:bodyPr>
          <a:lstStyle/>
          <a:p>
            <a:r>
              <a:rPr lang="en-US" altLang="ko-KR" sz="2600" b="1" dirty="0"/>
              <a:t>(4-3) </a:t>
            </a:r>
            <a:r>
              <a:rPr lang="en-US" altLang="ko-KR" sz="2600" dirty="0"/>
              <a:t>Drawing SST on the map</a:t>
            </a:r>
            <a:r>
              <a:rPr lang="en-US" altLang="ko-KR" sz="2600" b="1" dirty="0"/>
              <a:t>:  </a:t>
            </a:r>
            <a:r>
              <a:rPr lang="en-US" altLang="ko-KR" sz="2600" b="1" dirty="0" err="1"/>
              <a:t>plt.contourf</a:t>
            </a:r>
            <a:r>
              <a:rPr lang="en-US" altLang="ko-KR" sz="2600" b="1" dirty="0"/>
              <a:t>()  </a:t>
            </a:r>
            <a:r>
              <a:rPr lang="ko-KR" altLang="en-US" sz="2600" b="1" dirty="0"/>
              <a:t>레인보우 색상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714632" y="1037968"/>
            <a:ext cx="10762736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Basemap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 projection</a:t>
            </a:r>
            <a:r>
              <a:rPr lang="en-US" altLang="ko-K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ko-KR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lang="en-US" altLang="ko-K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llcrnrlat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urcrnrlat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llcrnrlon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urcrnrlon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m.drawcoastlines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draw =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SST,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'jet’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plt.colorbar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(draw, orientation=</a:t>
            </a:r>
            <a:r>
              <a:rPr lang="en-US" altLang="ko-K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'horizontal’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label='[K]')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92B60-286A-4A7B-81C9-C7133231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89" y="3340279"/>
            <a:ext cx="5036576" cy="34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5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12" y="142704"/>
            <a:ext cx="10636960" cy="895264"/>
          </a:xfrm>
        </p:spPr>
        <p:txBody>
          <a:bodyPr>
            <a:normAutofit/>
          </a:bodyPr>
          <a:lstStyle/>
          <a:p>
            <a:r>
              <a:rPr lang="en-US" altLang="ko-KR" sz="2600" b="1" dirty="0"/>
              <a:t>(4-4) </a:t>
            </a:r>
            <a:r>
              <a:rPr lang="en-US" altLang="ko-KR" sz="2600" dirty="0"/>
              <a:t>Drawing SST on the map</a:t>
            </a:r>
            <a:r>
              <a:rPr lang="en-US" altLang="ko-KR" sz="2600" b="1" dirty="0"/>
              <a:t>:  </a:t>
            </a:r>
            <a:r>
              <a:rPr lang="en-US" altLang="ko-KR" sz="2600" b="1" dirty="0" err="1"/>
              <a:t>plt.contourf</a:t>
            </a:r>
            <a:r>
              <a:rPr lang="en-US" altLang="ko-KR" sz="2600" b="1" dirty="0"/>
              <a:t>()  </a:t>
            </a:r>
            <a:r>
              <a:rPr lang="ko-KR" altLang="en-US" sz="2600" b="1" dirty="0"/>
              <a:t>좀 더 보기 좋게</a:t>
            </a:r>
            <a:r>
              <a:rPr lang="en-US" altLang="ko-KR" sz="2600" b="1" dirty="0"/>
              <a:t>..</a:t>
            </a:r>
            <a:endParaRPr lang="ko-KR" alt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06E09-3E29-4038-9B63-4C56D8524F07}"/>
              </a:ext>
            </a:extLst>
          </p:cNvPr>
          <p:cNvSpPr txBox="1"/>
          <p:nvPr/>
        </p:nvSpPr>
        <p:spPr>
          <a:xfrm>
            <a:off x="714632" y="877330"/>
            <a:ext cx="10762736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Basemap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 projection</a:t>
            </a:r>
            <a:r>
              <a:rPr lang="en-US" altLang="ko-K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ko-KR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lang="en-US" altLang="ko-KR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llcrnrlat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urcrnrlat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llcrnrlon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urcrnrlon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m.drawcoastlines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(270, 306, 2)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draw =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plt.contourf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SST,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'jet’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plt.colorbar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(draw, orientation=</a:t>
            </a:r>
            <a:r>
              <a:rPr lang="en-US" altLang="ko-K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'horizontal’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, label='[K]')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3C4D0D-3DAC-4BF8-A480-1872F398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820" y="3414591"/>
            <a:ext cx="500833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1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780" y="314507"/>
            <a:ext cx="10435220" cy="739775"/>
          </a:xfrm>
        </p:spPr>
        <p:txBody>
          <a:bodyPr>
            <a:normAutofit/>
          </a:bodyPr>
          <a:lstStyle/>
          <a:p>
            <a:r>
              <a:rPr lang="ko-KR" altLang="en-US" sz="2800" u="sng" dirty="0"/>
              <a:t>지난시간</a:t>
            </a:r>
            <a:r>
              <a:rPr lang="en-US" altLang="ko-KR" sz="2800" u="sng" dirty="0"/>
              <a:t>:</a:t>
            </a:r>
            <a:r>
              <a:rPr lang="ko-KR" altLang="en-US" sz="2800" u="sng" dirty="0"/>
              <a:t>  </a:t>
            </a:r>
            <a:r>
              <a:rPr lang="en-US" altLang="ko-KR" sz="2800" u="sng" dirty="0"/>
              <a:t>		</a:t>
            </a:r>
            <a:r>
              <a:rPr lang="en-US" altLang="ko-KR" sz="3000" b="1" u="sng" dirty="0" err="1"/>
              <a:t>plt.contour</a:t>
            </a:r>
            <a:r>
              <a:rPr lang="en-US" altLang="ko-KR" sz="3000" b="1" u="sng" dirty="0"/>
              <a:t>( )</a:t>
            </a:r>
            <a:endParaRPr lang="ko-KR" altLang="en-US" sz="2800" u="sng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835447" y="1619847"/>
            <a:ext cx="4855512" cy="9990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import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matplotlib.pyplot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plt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plt.contour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lon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lat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sst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[0,:,:] 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81389F-89D1-44A4-B541-7A7B4185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334" y="1254107"/>
            <a:ext cx="4204452" cy="27295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FCE168-753F-4417-BB1A-F7B58A5598C0}"/>
              </a:ext>
            </a:extLst>
          </p:cNvPr>
          <p:cNvSpPr/>
          <p:nvPr/>
        </p:nvSpPr>
        <p:spPr>
          <a:xfrm>
            <a:off x="835447" y="3113909"/>
            <a:ext cx="501098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plt.contour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값들이 어떻게 생겼는지 대략 확인할 수 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1D207-D3BA-4AC5-9CFC-DE14B01898D2}"/>
              </a:ext>
            </a:extLst>
          </p:cNvPr>
          <p:cNvSpPr txBox="1"/>
          <p:nvPr/>
        </p:nvSpPr>
        <p:spPr>
          <a:xfrm>
            <a:off x="835447" y="4513788"/>
            <a:ext cx="9291576" cy="172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우리가 해양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기후 자료들을 사용하면서 가장 많이 그리게 될 그림 형태가 등고선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(contour)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형태의 그림이다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기본적으로 등고선 형태의 그림은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차원의 자료를 입력 받아야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**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plt.contour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 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함께 사용하는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plt.contourf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함수가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함수이름인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contourf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약어로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plt.contour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함수와 비슷하나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level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별로 색을 채울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06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339" y="139298"/>
            <a:ext cx="10535432" cy="971872"/>
          </a:xfrm>
        </p:spPr>
        <p:txBody>
          <a:bodyPr>
            <a:normAutofit/>
          </a:bodyPr>
          <a:lstStyle/>
          <a:p>
            <a:r>
              <a:rPr lang="ko-KR" altLang="en-US" sz="2800" u="sng" dirty="0"/>
              <a:t>지난 시간</a:t>
            </a:r>
            <a:r>
              <a:rPr lang="en-US" altLang="ko-KR" sz="2800" u="sng" dirty="0"/>
              <a:t>:</a:t>
            </a:r>
            <a:r>
              <a:rPr lang="ko-KR" altLang="en-US" sz="2800" u="sng" dirty="0"/>
              <a:t>  </a:t>
            </a:r>
            <a:r>
              <a:rPr lang="en-US" altLang="ko-KR" sz="2400" u="sng" dirty="0"/>
              <a:t>	</a:t>
            </a:r>
            <a:r>
              <a:rPr lang="en-US" altLang="ko-KR" sz="3000" b="1" u="sng" dirty="0" err="1"/>
              <a:t>plt.contour</a:t>
            </a:r>
            <a:r>
              <a:rPr lang="en-US" altLang="ko-KR" sz="3000" b="1" u="sng" dirty="0"/>
              <a:t>( )</a:t>
            </a:r>
            <a:endParaRPr lang="ko-KR" altLang="en-US" sz="3000" u="sng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771339" y="1222794"/>
            <a:ext cx="4855512" cy="31919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import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neCDF4 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as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nc</a:t>
            </a:r>
            <a:endParaRPr kumimoji="1" lang="en-US" altLang="ko-KR" sz="1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data = 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nc.Dataset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(‘ERSST.nc’)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lat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= 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data.variables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[‘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lat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’][:]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lon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= 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data.variables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[‘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lon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’][:]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sst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= 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data.variables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[‘</a:t>
            </a:r>
            <a:r>
              <a:rPr kumimoji="1" lang="en-US" altLang="ko-KR" sz="19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sst</a:t>
            </a:r>
            <a:r>
              <a:rPr kumimoji="1" lang="en-US" altLang="ko-KR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’][:]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import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matplotlib.pyplot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plt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lt.contour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lon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lat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sst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[0]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81389F-89D1-44A4-B541-7A7B4185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8" y="1222793"/>
            <a:ext cx="5068284" cy="32904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FCE168-753F-4417-BB1A-F7B58A5598C0}"/>
              </a:ext>
            </a:extLst>
          </p:cNvPr>
          <p:cNvSpPr/>
          <p:nvPr/>
        </p:nvSpPr>
        <p:spPr>
          <a:xfrm>
            <a:off x="3295355" y="4807682"/>
            <a:ext cx="8011416" cy="14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그런데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왜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plt.contour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lon,lat,sst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아닌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[0]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이라고 했을까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 </a:t>
            </a:r>
            <a:r>
              <a:rPr kumimoji="0" lang="en-US" altLang="ko-KR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sst.shape</a:t>
            </a: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(1, 37, 72)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6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96" y="365126"/>
            <a:ext cx="8581943" cy="89819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 </a:t>
            </a:r>
            <a:r>
              <a:rPr lang="ko-KR" altLang="en-US" sz="2800" dirty="0"/>
              <a:t>지난 시간</a:t>
            </a:r>
            <a:r>
              <a:rPr lang="en-US" altLang="ko-KR" sz="3600" dirty="0"/>
              <a:t>:</a:t>
            </a:r>
            <a:r>
              <a:rPr lang="ko-KR" altLang="en-US" sz="3600" dirty="0"/>
              <a:t> </a:t>
            </a:r>
            <a:r>
              <a:rPr lang="en-US" altLang="ko-KR" sz="3600" dirty="0"/>
              <a:t>	</a:t>
            </a:r>
            <a:r>
              <a:rPr kumimoji="1" lang="en-US" altLang="ko-KR" sz="3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basemap</a:t>
            </a:r>
            <a:r>
              <a:rPr kumimoji="1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 </a:t>
            </a:r>
            <a:r>
              <a:rPr lang="ko-KR" altLang="en-US" sz="3200" dirty="0"/>
              <a:t>설치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DB7594-89BA-4C07-86B4-3A40A9BE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774" y="1702240"/>
            <a:ext cx="8558689" cy="28951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&gt;&gt;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 from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mpl_toolkits.basemap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 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import</a:t>
            </a:r>
            <a:r>
              <a:rPr kumimoji="1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 </a:t>
            </a:r>
            <a:r>
              <a:rPr kumimoji="1" lang="en-US" altLang="ko-KR" sz="2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Basemap</a:t>
            </a:r>
            <a:endParaRPr kumimoji="1" lang="en-US" altLang="ko-KR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 File "&lt;ipython-input-1-69da6288f910&gt;", line 4, in &lt;module&gt;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    from 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mpl_toolkits.basemap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 import 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Basemap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ModuleNotFoundError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: No module named '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mpl_toolkits.basemap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돋움" panose="020B0600000101010101" pitchFamily="50" charset="-127"/>
                <a:cs typeface="+mn-cs"/>
              </a:rPr>
              <a:t>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49D74-2421-4B7C-A0A0-6465BF24FA7A}"/>
              </a:ext>
            </a:extLst>
          </p:cNvPr>
          <p:cNvSpPr txBox="1"/>
          <p:nvPr/>
        </p:nvSpPr>
        <p:spPr>
          <a:xfrm>
            <a:off x="1523774" y="5155760"/>
            <a:ext cx="8065166" cy="53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모듈</a:t>
            </a: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en-US" altLang="ko-KR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mpl_toolkits.basemap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설치해야 함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9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8014" y="221721"/>
            <a:ext cx="7754021" cy="83157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지난 시간</a:t>
            </a:r>
            <a:r>
              <a:rPr lang="en-US" altLang="ko-KR" sz="2800" dirty="0"/>
              <a:t>:     </a:t>
            </a:r>
            <a:r>
              <a:rPr lang="en-US" altLang="ko-KR" sz="3000" b="1" dirty="0" err="1"/>
              <a:t>basemap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E644E-F024-4CE2-BD35-D450EA487CC5}"/>
              </a:ext>
            </a:extLst>
          </p:cNvPr>
          <p:cNvSpPr txBox="1"/>
          <p:nvPr/>
        </p:nvSpPr>
        <p:spPr>
          <a:xfrm>
            <a:off x="3097036" y="5120312"/>
            <a:ext cx="5504572" cy="1163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‘Anaconda Prompt’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: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conda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install -c anaconda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basemap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E79AB5-FB4D-4CFC-84FC-ECB7D9D6B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7" t="11922" r="43362" b="48991"/>
          <a:stretch/>
        </p:blipFill>
        <p:spPr>
          <a:xfrm>
            <a:off x="1008014" y="1248933"/>
            <a:ext cx="8883088" cy="387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2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19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	2.  </a:t>
            </a:r>
            <a:r>
              <a:rPr lang="ko-KR" altLang="en-US" sz="3600" dirty="0"/>
              <a:t>지도 그리기 </a:t>
            </a:r>
            <a:r>
              <a:rPr lang="en-US" altLang="ko-KR" sz="3600" dirty="0"/>
              <a:t>(mapping)</a:t>
            </a:r>
            <a:endParaRPr lang="ko-KR" altLang="en-US" sz="3600" dirty="0"/>
          </a:p>
        </p:txBody>
      </p:sp>
      <p:pic>
        <p:nvPicPr>
          <p:cNvPr id="5" name="그림 4" descr="장치이(가) 표시된 사진&#10;&#10;자동 생성된 설명">
            <a:extLst>
              <a:ext uri="{FF2B5EF4-FFF2-40B4-BE49-F238E27FC236}">
                <a16:creationId xmlns:a16="http://schemas.microsoft.com/office/drawing/2014/main" id="{6EFC2DF1-BA06-4FA0-BE5A-9FC044BDE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435600"/>
            <a:ext cx="5057274" cy="5057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BF007E-F3A2-4868-BC19-70AB6B311FDA}"/>
              </a:ext>
            </a:extLst>
          </p:cNvPr>
          <p:cNvSpPr txBox="1"/>
          <p:nvPr/>
        </p:nvSpPr>
        <p:spPr>
          <a:xfrm>
            <a:off x="7403434" y="2186087"/>
            <a:ext cx="4244138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basemap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mpl_toolkits.basemap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930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2" y="365126"/>
            <a:ext cx="10243457" cy="73462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		</a:t>
            </a:r>
            <a:r>
              <a:rPr lang="en-US" altLang="ko-KR" sz="3000" b="1" dirty="0"/>
              <a:t>(1) Loading modules</a:t>
            </a:r>
            <a:endParaRPr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62540-9563-42D8-8EEC-3CC0E182DDE3}"/>
              </a:ext>
            </a:extLst>
          </p:cNvPr>
          <p:cNvSpPr txBox="1"/>
          <p:nvPr/>
        </p:nvSpPr>
        <p:spPr>
          <a:xfrm>
            <a:off x="2630313" y="1410015"/>
            <a:ext cx="6684917" cy="256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# load necessary modules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netCDF4 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mpl_toolkits.basemap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Basemap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2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71" y="241558"/>
            <a:ext cx="10243457" cy="882907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		</a:t>
            </a:r>
            <a:r>
              <a:rPr lang="en-US" altLang="ko-KR" sz="3000" b="1" dirty="0"/>
              <a:t>(2) Importing data (</a:t>
            </a:r>
            <a:r>
              <a:rPr lang="en-US" altLang="ko-KR" sz="3000" b="1" dirty="0" err="1"/>
              <a:t>netCDF</a:t>
            </a:r>
            <a:r>
              <a:rPr lang="en-US" altLang="ko-KR" sz="3000" b="1" dirty="0"/>
              <a:t>) </a:t>
            </a:r>
            <a:endParaRPr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62540-9563-42D8-8EEC-3CC0E182DDE3}"/>
              </a:ext>
            </a:extLst>
          </p:cNvPr>
          <p:cNvSpPr txBox="1"/>
          <p:nvPr/>
        </p:nvSpPr>
        <p:spPr>
          <a:xfrm>
            <a:off x="2550492" y="1260390"/>
            <a:ext cx="7091013" cy="5107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# importing SST data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SSTdir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‘C:/python/’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SSTfile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‘ERSST.nc’ 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nc.Dataset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SSTdir+SSTfile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[ </a:t>
            </a:r>
            <a:r>
              <a:rPr lang="en-US" altLang="ko-K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ko-KR" sz="2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][:]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[ </a:t>
            </a:r>
            <a:r>
              <a:rPr lang="en-US" altLang="ko-K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ko-KR" sz="2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][:]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SSTs =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[ </a:t>
            </a:r>
            <a:r>
              <a:rPr lang="en-US" altLang="ko-K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‘SST’ 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][:]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SST = SSTs[0, :, :]</a:t>
            </a:r>
          </a:p>
        </p:txBody>
      </p:sp>
    </p:spTree>
    <p:extLst>
      <p:ext uri="{BB962C8B-B14F-4D97-AF65-F5344CB8AC3E}">
        <p14:creationId xmlns:p14="http://schemas.microsoft.com/office/powerpoint/2010/main" val="376904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2EA1-63A6-4E75-8B49-889C9CC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71" y="241558"/>
            <a:ext cx="10243457" cy="88290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	</a:t>
            </a:r>
            <a:r>
              <a:rPr lang="en-US" altLang="ko-KR" sz="2800" b="1" dirty="0"/>
              <a:t>(3) Drawing maps using ‘</a:t>
            </a:r>
            <a:r>
              <a:rPr lang="en-US" altLang="ko-KR" sz="2800" b="1" dirty="0" err="1"/>
              <a:t>Basemap</a:t>
            </a:r>
            <a:r>
              <a:rPr lang="en-US" altLang="ko-KR" sz="2800" b="1" dirty="0"/>
              <a:t>’ 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62540-9563-42D8-8EEC-3CC0E182DDE3}"/>
              </a:ext>
            </a:extLst>
          </p:cNvPr>
          <p:cNvSpPr txBox="1"/>
          <p:nvPr/>
        </p:nvSpPr>
        <p:spPr>
          <a:xfrm>
            <a:off x="720809" y="1194376"/>
            <a:ext cx="10750379" cy="1553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# mapping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Basemap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 projection</a:t>
            </a:r>
            <a:r>
              <a:rPr lang="en-US" altLang="ko-K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en-US" altLang="ko-KR" sz="2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lang="en-US" altLang="ko-KR" sz="2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llcrnrlat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-90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urcrnrlat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llcrnrlon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urcrnrlon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m.drawcoastlines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E4A886-7915-41F1-A229-8291AF92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21" y="3163329"/>
            <a:ext cx="5802693" cy="304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7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5325</TotalTime>
  <Words>1050</Words>
  <Application>Microsoft Office PowerPoint</Application>
  <PresentationFormat>와이드스크린</PresentationFormat>
  <Paragraphs>121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돋움</vt:lpstr>
      <vt:lpstr>맑은 고딕</vt:lpstr>
      <vt:lpstr>Arial</vt:lpstr>
      <vt:lpstr>Office 테마</vt:lpstr>
      <vt:lpstr>시각화 소개 및 Basemap 을 이용한 mapping 10월 5일 (월요일) ~ 10월 7일 (수요일)</vt:lpstr>
      <vt:lpstr>지난시간:    plt.contour( )</vt:lpstr>
      <vt:lpstr>지난 시간:   plt.contour( )</vt:lpstr>
      <vt:lpstr> 지난 시간:  basemap 설치</vt:lpstr>
      <vt:lpstr>지난 시간:     basemap 설치</vt:lpstr>
      <vt:lpstr> 2.  지도 그리기 (mapping)</vt:lpstr>
      <vt:lpstr>  (1) Loading modules</vt:lpstr>
      <vt:lpstr>  (2) Importing data (netCDF) </vt:lpstr>
      <vt:lpstr> (3) Drawing maps using ‘Basemap’ </vt:lpstr>
      <vt:lpstr> (3) Drawing maps using ‘Basemap’ </vt:lpstr>
      <vt:lpstr>PowerPoint 프레젠테이션</vt:lpstr>
      <vt:lpstr>PowerPoint 프레젠테이션</vt:lpstr>
      <vt:lpstr> (3) Drawing maps using ‘Basemap’ </vt:lpstr>
      <vt:lpstr> (Example) Drawing maps using ‘Basemap’ </vt:lpstr>
      <vt:lpstr> (4-1)  Drawing SST on the map:  plt.contour()  </vt:lpstr>
      <vt:lpstr> (4-2)  Drawing SST on the map:  plt.contourf()  </vt:lpstr>
      <vt:lpstr>(4-3) Drawing SST on the map:  plt.contourf()  레인보우 색상</vt:lpstr>
      <vt:lpstr>(4-4) Drawing SST on the map:  plt.contourf()  좀 더 보기 좋게..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 Seok Park</cp:lastModifiedBy>
  <cp:revision>519</cp:revision>
  <dcterms:created xsi:type="dcterms:W3CDTF">2020-03-02T03:00:47Z</dcterms:created>
  <dcterms:modified xsi:type="dcterms:W3CDTF">2020-10-04T08:41:03Z</dcterms:modified>
</cp:coreProperties>
</file>