
<file path=[Content_Types].xml><?xml version="1.0" encoding="utf-8"?>
<Types xmlns="http://schemas.openxmlformats.org/package/2006/content-types">
  <Default Extension="png" ContentType="image/png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33"/>
  </p:notesMasterIdLst>
  <p:sldIdLst>
    <p:sldId id="311" r:id="rId5"/>
    <p:sldId id="293" r:id="rId6"/>
    <p:sldId id="290" r:id="rId7"/>
    <p:sldId id="299" r:id="rId8"/>
    <p:sldId id="309" r:id="rId9"/>
    <p:sldId id="310" r:id="rId10"/>
    <p:sldId id="317" r:id="rId11"/>
    <p:sldId id="318" r:id="rId12"/>
    <p:sldId id="291" r:id="rId13"/>
    <p:sldId id="312" r:id="rId14"/>
    <p:sldId id="313" r:id="rId15"/>
    <p:sldId id="314" r:id="rId16"/>
    <p:sldId id="335" r:id="rId17"/>
    <p:sldId id="315" r:id="rId18"/>
    <p:sldId id="332" r:id="rId19"/>
    <p:sldId id="316" r:id="rId20"/>
    <p:sldId id="336" r:id="rId21"/>
    <p:sldId id="330" r:id="rId22"/>
    <p:sldId id="334" r:id="rId23"/>
    <p:sldId id="319" r:id="rId24"/>
    <p:sldId id="333" r:id="rId25"/>
    <p:sldId id="325" r:id="rId26"/>
    <p:sldId id="329" r:id="rId27"/>
    <p:sldId id="322" r:id="rId28"/>
    <p:sldId id="331" r:id="rId29"/>
    <p:sldId id="320" r:id="rId30"/>
    <p:sldId id="326" r:id="rId31"/>
    <p:sldId id="28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3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01A2D-9572-4CBF-9CE1-8298A44D55EF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50874-B540-4538-9EAF-A79581001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82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591EA54-E809-4374-8753-8E9E7F8955C0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42867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591EA54-E809-4374-8753-8E9E7F8955C0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59892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591EA54-E809-4374-8753-8E9E7F8955C0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11131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591EA54-E809-4374-8753-8E9E7F8955C0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5394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591EA54-E809-4374-8753-8E9E7F8955C0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75887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591EA54-E809-4374-8753-8E9E7F8955C0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73085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591EA54-E809-4374-8753-8E9E7F8955C0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62427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591EA54-E809-4374-8753-8E9E7F8955C0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09595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591EA54-E809-4374-8753-8E9E7F8955C0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394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1EA54-E809-4374-8753-8E9E7F8955C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57533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591EA54-E809-4374-8753-8E9E7F8955C0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77105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591EA54-E809-4374-8753-8E9E7F8955C0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49358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591EA54-E809-4374-8753-8E9E7F8955C0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30151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591EA54-E809-4374-8753-8E9E7F8955C0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61550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591EA54-E809-4374-8753-8E9E7F8955C0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55054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591EA54-E809-4374-8753-8E9E7F8955C0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38473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591EA54-E809-4374-8753-8E9E7F8955C0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5246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591EA54-E809-4374-8753-8E9E7F8955C0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298921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591EA54-E809-4374-8753-8E9E7F8955C0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891745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591EA54-E809-4374-8753-8E9E7F8955C0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0754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591EA54-E809-4374-8753-8E9E7F8955C0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28690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591EA54-E809-4374-8753-8E9E7F8955C0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79333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591EA54-E809-4374-8753-8E9E7F8955C0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59484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591EA54-E809-4374-8753-8E9E7F8955C0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2149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591EA54-E809-4374-8753-8E9E7F8955C0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05434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591EA54-E809-4374-8753-8E9E7F8955C0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63618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591EA54-E809-4374-8753-8E9E7F8955C0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1369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65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164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77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664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164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483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040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40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3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7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097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956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352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65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3265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0840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9613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5843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7049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25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035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7122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3559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8834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5000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218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9270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727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2042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793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130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4902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0706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2537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2314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4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7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2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8B4B-1288-4F89-860C-A8F2AB97DF81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1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99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9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2.gif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5.png"/><Relationship Id="rId5" Type="http://schemas.openxmlformats.org/officeDocument/2006/relationships/image" Target="../media/image17.jp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1.jpg"/><Relationship Id="rId4" Type="http://schemas.openxmlformats.org/officeDocument/2006/relationships/image" Target="../media/image2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7725" y="107654"/>
            <a:ext cx="9144000" cy="16166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해양데이터</a:t>
            </a:r>
            <a:r>
              <a:rPr lang="en-US" altLang="ko-KR" sz="2800" dirty="0"/>
              <a:t>: </a:t>
            </a:r>
            <a:r>
              <a:rPr lang="ko-KR" altLang="en-US" sz="2800" dirty="0"/>
              <a:t>표층 증발량 관측 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2400" b="1" dirty="0"/>
              <a:t>10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12</a:t>
            </a:r>
            <a:r>
              <a:rPr lang="ko-KR" altLang="en-US" sz="2400" b="1" dirty="0"/>
              <a:t>일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월요일</a:t>
            </a:r>
            <a:r>
              <a:rPr lang="en-US" altLang="ko-KR" sz="2400" b="1" dirty="0"/>
              <a:t>) </a:t>
            </a:r>
            <a:r>
              <a:rPr lang="en-US" altLang="ko-KR" sz="2400" dirty="0"/>
              <a:t>~ 10</a:t>
            </a:r>
            <a:r>
              <a:rPr lang="ko-KR" altLang="en-US" sz="2400" dirty="0"/>
              <a:t>월 </a:t>
            </a:r>
            <a:r>
              <a:rPr lang="en-US" altLang="ko-KR" sz="2400" dirty="0"/>
              <a:t>14</a:t>
            </a:r>
            <a:r>
              <a:rPr lang="ko-KR" altLang="en-US" sz="2400" dirty="0"/>
              <a:t>일 </a:t>
            </a:r>
            <a:r>
              <a:rPr lang="en-US" altLang="ko-KR" sz="2400" dirty="0"/>
              <a:t>(</a:t>
            </a:r>
            <a:r>
              <a:rPr lang="ko-KR" altLang="en-US" sz="2400" dirty="0"/>
              <a:t>수요일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7725" y="2219093"/>
            <a:ext cx="9144000" cy="430437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000" b="1" u="sng" dirty="0"/>
              <a:t>현지 관측데이터 </a:t>
            </a:r>
            <a:r>
              <a:rPr lang="en-US" altLang="ko-KR" sz="2000" b="1" u="sng" dirty="0"/>
              <a:t>(in-situ observation)</a:t>
            </a:r>
            <a:r>
              <a:rPr lang="ko-KR" altLang="en-US" sz="2000" b="1" u="sng" dirty="0"/>
              <a:t> </a:t>
            </a:r>
            <a:endParaRPr lang="en-US" altLang="ko-KR" sz="2000" b="1" u="sng" dirty="0"/>
          </a:p>
          <a:p>
            <a:r>
              <a:rPr lang="ko-KR" altLang="en-US" sz="1800" b="1" dirty="0"/>
              <a:t>전 지구 관측 네트워크</a:t>
            </a:r>
            <a:r>
              <a:rPr lang="en-US" altLang="ko-KR" sz="1800" b="1" dirty="0"/>
              <a:t>: ICOADS  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2. </a:t>
            </a:r>
            <a:r>
              <a:rPr lang="ko-KR" altLang="en-US" sz="2000" b="1" u="sng" dirty="0"/>
              <a:t>지구온난화와 바다의 증발량 </a:t>
            </a:r>
            <a:endParaRPr lang="en-US" altLang="ko-KR" sz="2000" b="1" dirty="0"/>
          </a:p>
          <a:p>
            <a:r>
              <a:rPr lang="en-US" altLang="ko-KR" sz="1800" b="1" dirty="0"/>
              <a:t>2.1. </a:t>
            </a:r>
            <a:r>
              <a:rPr lang="ko-KR" altLang="en-US" sz="1800" b="1" dirty="0"/>
              <a:t>증발량 추정 공식</a:t>
            </a:r>
            <a:r>
              <a:rPr lang="en-US" altLang="ko-KR" sz="1800" b="1" dirty="0"/>
              <a:t> </a:t>
            </a:r>
          </a:p>
          <a:p>
            <a:r>
              <a:rPr lang="en-US" altLang="ko-KR" sz="1800" b="1" dirty="0"/>
              <a:t>2.2 </a:t>
            </a:r>
            <a:r>
              <a:rPr lang="ko-KR" altLang="en-US" sz="1800" b="1" dirty="0"/>
              <a:t>바다 온도와 증발량</a:t>
            </a:r>
            <a:endParaRPr lang="en-US" altLang="ko-KR" sz="1800" b="1" dirty="0"/>
          </a:p>
          <a:p>
            <a:r>
              <a:rPr lang="en-US" altLang="ko-KR" sz="1800" b="1" dirty="0"/>
              <a:t>2.2. </a:t>
            </a:r>
            <a:r>
              <a:rPr lang="ko-KR" altLang="en-US" sz="1800" b="1" dirty="0"/>
              <a:t>증발량 관측의 어려움</a:t>
            </a:r>
            <a:endParaRPr lang="en-US" altLang="ko-KR" sz="1800" b="1" dirty="0"/>
          </a:p>
          <a:p>
            <a:endParaRPr lang="en-US" altLang="ko-KR" sz="2000" b="1" dirty="0"/>
          </a:p>
          <a:p>
            <a:r>
              <a:rPr lang="en-US" altLang="ko-KR" sz="2000" dirty="0"/>
              <a:t>3. </a:t>
            </a:r>
            <a:r>
              <a:rPr lang="ko-KR" altLang="en-US" sz="2000" u="sng" dirty="0"/>
              <a:t>재해석 자료 생산</a:t>
            </a:r>
            <a:endParaRPr lang="en-US" altLang="ko-KR" sz="2000" u="sng" dirty="0"/>
          </a:p>
          <a:p>
            <a:r>
              <a:rPr lang="en-US" altLang="ko-KR" sz="1800" dirty="0"/>
              <a:t>3.1. </a:t>
            </a:r>
            <a:r>
              <a:rPr lang="ko-KR" altLang="en-US" sz="1800" dirty="0"/>
              <a:t>기상</a:t>
            </a:r>
            <a:r>
              <a:rPr lang="en-US" altLang="ko-KR" sz="1800" dirty="0"/>
              <a:t>-</a:t>
            </a:r>
            <a:r>
              <a:rPr lang="ko-KR" altLang="en-US" sz="1800" dirty="0"/>
              <a:t>기후 빅데이터</a:t>
            </a:r>
            <a:endParaRPr lang="en-US" altLang="ko-KR" sz="1800" dirty="0"/>
          </a:p>
          <a:p>
            <a:r>
              <a:rPr lang="en-US" altLang="ko-KR" sz="1800" dirty="0"/>
              <a:t>3.2. </a:t>
            </a:r>
            <a:r>
              <a:rPr lang="ko-KR" altLang="en-US" sz="1800" dirty="0"/>
              <a:t>재해석 자료</a:t>
            </a:r>
          </a:p>
        </p:txBody>
      </p:sp>
    </p:spTree>
    <p:extLst>
      <p:ext uri="{BB962C8B-B14F-4D97-AF65-F5344CB8AC3E}">
        <p14:creationId xmlns:p14="http://schemas.microsoft.com/office/powerpoint/2010/main" val="428722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6451" y="251791"/>
            <a:ext cx="11435444" cy="9891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Measuring the ocean surface evaporation is one of key purposes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25440" y="5899946"/>
            <a:ext cx="790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prstClr val="black"/>
                </a:solidFill>
                <a:sym typeface="Wingdings" panose="05000000000000000000" pitchFamily="2" charset="2"/>
              </a:rPr>
              <a:t>Evaporation </a:t>
            </a:r>
            <a:r>
              <a:rPr lang="ko-KR" alt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또는 </a:t>
            </a:r>
            <a:r>
              <a:rPr lang="en-US" altLang="ko-KR" sz="2000" b="1" dirty="0">
                <a:solidFill>
                  <a:prstClr val="black"/>
                </a:solidFill>
                <a:sym typeface="Wingdings" panose="05000000000000000000" pitchFamily="2" charset="2"/>
              </a:rPr>
              <a:t>latent heat flux </a:t>
            </a:r>
            <a:r>
              <a:rPr lang="ko-KR" altLang="en-U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를 직접 관측하는 장비는 없음</a:t>
            </a:r>
            <a:r>
              <a:rPr lang="en-US" altLang="ko-KR" sz="2000" b="1" dirty="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930" y="1240971"/>
            <a:ext cx="8043478" cy="4423913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7929154" y="4336869"/>
            <a:ext cx="2730137" cy="66620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171271" y="5003074"/>
            <a:ext cx="2247049" cy="770709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62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5964" y="404558"/>
            <a:ext cx="11435444" cy="11087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dirty="0">
                <a:solidFill>
                  <a:prstClr val="black"/>
                </a:solidFill>
              </a:rPr>
              <a:t>Estimating the ocean surface evaporation from ‘Bulk Evaporation Formula’</a:t>
            </a:r>
            <a:br>
              <a:rPr lang="en-US" altLang="ko-KR" sz="2600" dirty="0">
                <a:solidFill>
                  <a:prstClr val="black"/>
                </a:solidFill>
              </a:rPr>
            </a:br>
            <a:r>
              <a:rPr lang="en-US" altLang="ko-KR" sz="2600" dirty="0">
                <a:solidFill>
                  <a:prstClr val="black"/>
                </a:solidFill>
              </a:rPr>
              <a:t>(</a:t>
            </a:r>
            <a:r>
              <a:rPr lang="ko-KR" altLang="en-US" sz="2600" dirty="0">
                <a:solidFill>
                  <a:prstClr val="black"/>
                </a:solidFill>
              </a:rPr>
              <a:t>증발량 추정을 위한 공식</a:t>
            </a:r>
            <a:r>
              <a:rPr lang="en-US" altLang="ko-KR" sz="2600" dirty="0">
                <a:solidFill>
                  <a:prstClr val="black"/>
                </a:solidFill>
              </a:rPr>
              <a:t>)</a:t>
            </a: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428204" y="2264918"/>
                <a:ext cx="34647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z="280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ko-KR" altLang="en-US" sz="2800" i="0">
                          <a:latin typeface="Cambria Math" panose="02040503050406030204" pitchFamily="18" charset="0"/>
                        </a:rPr>
                        <m:t>HF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ko-KR" altLang="en-US" sz="2800" i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ko-KR" alt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204" y="2264918"/>
                <a:ext cx="346473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/>
              <p:cNvSpPr/>
              <p:nvPr/>
            </p:nvSpPr>
            <p:spPr>
              <a:xfrm>
                <a:off x="1566070" y="3460215"/>
                <a:ext cx="5325292" cy="18603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</a:rPr>
                  <a:t> is the bulk transfer coefficient, </a:t>
                </a:r>
              </a:p>
              <a:p>
                <a:endParaRPr lang="en-US" altLang="ko-KR" sz="2200" dirty="0">
                  <a:latin typeface="Times New Roman" panose="02020603050405020304" pitchFamily="18" charset="0"/>
                </a:endParaRPr>
              </a:p>
              <a:p>
                <a:r>
                  <a:rPr lang="en-US" altLang="ko-KR" sz="2400" b="1" dirty="0"/>
                  <a:t>U</a:t>
                </a:r>
                <a:r>
                  <a:rPr lang="en-US" altLang="ko-KR" sz="2200" dirty="0">
                    <a:latin typeface="Times New Roman" panose="02020603050405020304" pitchFamily="18" charset="0"/>
                  </a:rPr>
                  <a:t>: </a:t>
                </a:r>
                <a:r>
                  <a:rPr lang="en-US" altLang="ko-KR" sz="2200" dirty="0"/>
                  <a:t>surface wind speed</a:t>
                </a:r>
                <a:endParaRPr lang="en-US" altLang="ko-KR" sz="2200" dirty="0">
                  <a:latin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ko-KR" sz="2200" dirty="0"/>
                  <a:t>: surface saturation specific humidity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altLang="ko-KR" sz="2200" dirty="0"/>
                  <a:t>: near-surface specific humidity</a:t>
                </a:r>
              </a:p>
            </p:txBody>
          </p:sp>
        </mc:Choice>
        <mc:Fallback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070" y="3460215"/>
                <a:ext cx="5325292" cy="1860381"/>
              </a:xfrm>
              <a:prstGeom prst="rect">
                <a:avLst/>
              </a:prstGeom>
              <a:blipFill>
                <a:blip r:embed="rId4"/>
                <a:stretch>
                  <a:fillRect l="-1833" t="-2295" b="-52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499" y="1859969"/>
            <a:ext cx="3675888" cy="471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2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6451" y="305490"/>
            <a:ext cx="11435444" cy="11618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600" dirty="0"/>
              <a:t>Estimating the ocean surface evaporation from ‘Bulk Evaporation Formula’</a:t>
            </a:r>
            <a:br>
              <a:rPr lang="en-US" sz="2600" dirty="0"/>
            </a:br>
            <a:r>
              <a:rPr lang="en-US" altLang="ko-KR" sz="2600" dirty="0"/>
              <a:t>(</a:t>
            </a:r>
            <a:r>
              <a:rPr lang="ko-KR" altLang="en-US" sz="2600" dirty="0"/>
              <a:t>증발량 추정을 위한 공식</a:t>
            </a:r>
            <a:r>
              <a:rPr lang="en-US" altLang="ko-KR" sz="2600" dirty="0"/>
              <a:t>)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39189" y="1875782"/>
                <a:ext cx="651836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z="28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ko-KR" altLang="en-US" sz="2800" i="0">
                          <a:latin typeface="Cambria Math" panose="02040503050406030204" pitchFamily="18" charset="0"/>
                        </a:rPr>
                        <m:t>HF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ko-KR" altLang="en-US" sz="2800" b="1" i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ko-KR" altLang="en-US" sz="2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lang="ko-KR" alt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ko-KR" altLang="en-US" sz="2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8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/>
                  <a:t>	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m:rPr>
                        <m:sty m:val="p"/>
                      </m:rPr>
                      <a:rPr lang="ko-KR" altLang="en-US" sz="2800">
                        <a:latin typeface="Cambria Math" panose="02040503050406030204" pitchFamily="18" charset="0"/>
                      </a:rPr>
                      <m:t>U</m:t>
                    </m:r>
                    <m:r>
                      <a:rPr lang="ko-KR" altLang="en-US" sz="28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ko-KR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𝑠𝑠𝑡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ko-KR" altLang="en-US" sz="28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𝑠𝑎𝑡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9" y="1875782"/>
                <a:ext cx="6518366" cy="1384995"/>
              </a:xfrm>
              <a:prstGeom prst="rect">
                <a:avLst/>
              </a:prstGeom>
              <a:blipFill>
                <a:blip r:embed="rId3"/>
                <a:stretch>
                  <a:fillRect b="-5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/>
              <p:cNvSpPr/>
              <p:nvPr/>
            </p:nvSpPr>
            <p:spPr>
              <a:xfrm>
                <a:off x="1441267" y="3669220"/>
                <a:ext cx="5325292" cy="18603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</a:rPr>
                  <a:t> is the bulk transfer coefficient, </a:t>
                </a:r>
              </a:p>
              <a:p>
                <a:endParaRPr lang="en-US" altLang="ko-KR" sz="2200" dirty="0">
                  <a:latin typeface="Times New Roman" panose="02020603050405020304" pitchFamily="18" charset="0"/>
                </a:endParaRPr>
              </a:p>
              <a:p>
                <a:r>
                  <a:rPr lang="en-US" altLang="ko-KR" sz="2400" b="1" dirty="0"/>
                  <a:t>U</a:t>
                </a:r>
                <a:r>
                  <a:rPr lang="en-US" altLang="ko-KR" sz="2200" dirty="0">
                    <a:latin typeface="Times New Roman" panose="02020603050405020304" pitchFamily="18" charset="0"/>
                  </a:rPr>
                  <a:t>: </a:t>
                </a:r>
                <a:r>
                  <a:rPr lang="en-US" altLang="ko-KR" sz="2200" dirty="0"/>
                  <a:t>surface wind speed</a:t>
                </a:r>
                <a:endParaRPr lang="en-US" altLang="ko-KR" sz="2200" dirty="0">
                  <a:latin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ko-KR" sz="2200" dirty="0"/>
                  <a:t>: surface saturation specific humidity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altLang="ko-KR" sz="2200" dirty="0"/>
                  <a:t>: near-surface specific humidity</a:t>
                </a:r>
              </a:p>
            </p:txBody>
          </p:sp>
        </mc:Choice>
        <mc:Fallback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267" y="3669220"/>
                <a:ext cx="5325292" cy="1860381"/>
              </a:xfrm>
              <a:prstGeom prst="rect">
                <a:avLst/>
              </a:prstGeom>
              <a:blipFill>
                <a:blip r:embed="rId4"/>
                <a:stretch>
                  <a:fillRect l="-1716" t="-2295" b="-52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007" y="1716278"/>
            <a:ext cx="3675888" cy="471830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157546" y="6249916"/>
            <a:ext cx="3496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specific humidity : </a:t>
            </a:r>
            <a:r>
              <a:rPr lang="ko-KR" altLang="en-US" sz="2000" dirty="0"/>
              <a:t>절대 습도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14992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6451" y="305490"/>
            <a:ext cx="11435444" cy="11618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600" dirty="0"/>
              <a:t>Estimating the ocean surface evaporation from ‘Bulk Evaporation Formula’</a:t>
            </a:r>
            <a:br>
              <a:rPr lang="en-US" sz="2600" dirty="0"/>
            </a:br>
            <a:r>
              <a:rPr lang="en-US" altLang="ko-KR" sz="2600" dirty="0"/>
              <a:t>(</a:t>
            </a:r>
            <a:r>
              <a:rPr lang="ko-KR" altLang="en-US" sz="2600" dirty="0"/>
              <a:t>증발량 추정을 위한 공식</a:t>
            </a:r>
            <a:r>
              <a:rPr lang="en-US" altLang="ko-KR" sz="2600" dirty="0"/>
              <a:t>)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39189" y="1875782"/>
                <a:ext cx="651836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z="28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ko-KR" altLang="en-US" sz="2800" i="0">
                          <a:latin typeface="Cambria Math" panose="02040503050406030204" pitchFamily="18" charset="0"/>
                        </a:rPr>
                        <m:t>HF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ko-KR" altLang="en-US" sz="2800" b="1" i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ko-KR" altLang="en-US" sz="2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lang="ko-KR" alt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ko-KR" altLang="en-US" sz="2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8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/>
                  <a:t>	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m:rPr>
                        <m:sty m:val="p"/>
                      </m:rPr>
                      <a:rPr lang="ko-KR" altLang="en-US" sz="2800">
                        <a:latin typeface="Cambria Math" panose="02040503050406030204" pitchFamily="18" charset="0"/>
                      </a:rPr>
                      <m:t>U</m:t>
                    </m:r>
                    <m:r>
                      <a:rPr lang="ko-KR" altLang="en-US" sz="28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ko-KR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𝑠𝑠𝑡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ko-KR" altLang="en-US" sz="28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𝑠𝑎𝑡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9" y="1875782"/>
                <a:ext cx="6518366" cy="1384995"/>
              </a:xfrm>
              <a:prstGeom prst="rect">
                <a:avLst/>
              </a:prstGeom>
              <a:blipFill>
                <a:blip r:embed="rId3"/>
                <a:stretch>
                  <a:fillRect b="-5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1388258" y="3747101"/>
                <a:ext cx="10141133" cy="2418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</a:rPr>
                  <a:t> is the bulk transfer coefficient, </a:t>
                </a:r>
              </a:p>
              <a:p>
                <a:endParaRPr lang="en-US" altLang="ko-KR" sz="2200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b="1" dirty="0"/>
                  <a:t>U</a:t>
                </a:r>
                <a:r>
                  <a:rPr lang="en-US" altLang="ko-KR" sz="2200" dirty="0">
                    <a:latin typeface="Times New Roman" panose="02020603050405020304" pitchFamily="18" charset="0"/>
                  </a:rPr>
                  <a:t>: </a:t>
                </a:r>
                <a:r>
                  <a:rPr lang="en-US" altLang="ko-KR" sz="2200" dirty="0"/>
                  <a:t>surface wind speed                       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1) </a:t>
                </a:r>
                <a:r>
                  <a:rPr lang="ko-KR" altLang="en-US" sz="2000" b="1" dirty="0">
                    <a:solidFill>
                      <a:srgbClr val="FF0000"/>
                    </a:solidFill>
                  </a:rPr>
                  <a:t>바람의 세기 측정</a:t>
                </a:r>
                <a:endParaRPr lang="en-US" altLang="ko-KR" sz="2000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ko-KR" sz="2200" dirty="0"/>
                  <a:t>: surface saturation specific humidity 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2) </a:t>
                </a:r>
                <a:r>
                  <a:rPr lang="ko-KR" altLang="en-US" sz="2000" b="1" dirty="0">
                    <a:solidFill>
                      <a:srgbClr val="FF0000"/>
                    </a:solidFill>
                  </a:rPr>
                  <a:t>해수온도 측정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: near-surface specific humidity        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3) </a:t>
                </a:r>
                <a:r>
                  <a:rPr lang="ko-KR" altLang="en-US" sz="2000" b="1" dirty="0">
                    <a:solidFill>
                      <a:srgbClr val="FF0000"/>
                    </a:solidFill>
                  </a:rPr>
                  <a:t>공기 온도와 상대습도 측정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258" y="3747101"/>
                <a:ext cx="10141133" cy="2418675"/>
              </a:xfrm>
              <a:prstGeom prst="rect">
                <a:avLst/>
              </a:prstGeom>
              <a:blipFill>
                <a:blip r:embed="rId4"/>
                <a:stretch>
                  <a:fillRect l="-962" t="-1768" b="-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12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3388" y="301680"/>
            <a:ext cx="11435444" cy="11618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600" dirty="0"/>
              <a:t>증발량 계산을 위한 관측</a:t>
            </a:r>
            <a:r>
              <a:rPr lang="en-US" altLang="ko-KR" sz="2600" dirty="0"/>
              <a:t>: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>
                <a:solidFill>
                  <a:srgbClr val="FF0000"/>
                </a:solidFill>
              </a:rPr>
              <a:t>(</a:t>
            </a:r>
            <a:r>
              <a:rPr lang="en-US" sz="2600" b="1" dirty="0">
                <a:solidFill>
                  <a:srgbClr val="FF0000"/>
                </a:solidFill>
              </a:rPr>
              <a:t>1) </a:t>
            </a:r>
            <a:r>
              <a:rPr lang="ko-KR" altLang="en-US" sz="2600" b="1" dirty="0">
                <a:solidFill>
                  <a:srgbClr val="FF0000"/>
                </a:solidFill>
              </a:rPr>
              <a:t>바람의 세기 측정</a:t>
            </a:r>
            <a:endParaRPr lang="en-US" sz="2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781500" y="1930995"/>
                <a:ext cx="5603966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z="28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ko-KR" altLang="en-US" sz="2800" i="0">
                          <a:latin typeface="Cambria Math" panose="02040503050406030204" pitchFamily="18" charset="0"/>
                        </a:rPr>
                        <m:t>HF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ko-KR" altLang="en-US" sz="2800" b="1" i="1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ko-KR" alt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00" y="1930995"/>
                <a:ext cx="560396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872" y="1789043"/>
            <a:ext cx="3032872" cy="486239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19" y="3604591"/>
            <a:ext cx="2175807" cy="21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9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3631" y="225083"/>
            <a:ext cx="11435444" cy="12326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600" dirty="0"/>
              <a:t>증발량 계산을 위한 관측</a:t>
            </a:r>
            <a:r>
              <a:rPr lang="en-US" altLang="ko-KR" sz="2600" dirty="0"/>
              <a:t>: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400" dirty="0"/>
              <a:t>(</a:t>
            </a:r>
            <a:r>
              <a:rPr lang="en-US" sz="2600" b="1" dirty="0"/>
              <a:t>1) </a:t>
            </a:r>
            <a:r>
              <a:rPr lang="ko-KR" altLang="en-US" sz="2600" b="1" dirty="0"/>
              <a:t>바람의 세기 측정</a:t>
            </a:r>
            <a:endParaRPr lang="en-US" sz="2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834509" y="1851482"/>
                <a:ext cx="5603966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z="28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ko-KR" altLang="en-US" sz="2800" i="0">
                          <a:latin typeface="Cambria Math" panose="02040503050406030204" pitchFamily="18" charset="0"/>
                        </a:rPr>
                        <m:t>HF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ko-KR" altLang="en-US" sz="2800" b="1" i="1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ko-KR" alt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09" y="1851482"/>
                <a:ext cx="560396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577" y="1594971"/>
            <a:ext cx="3178720" cy="509621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01743" y="3519246"/>
            <a:ext cx="66869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An </a:t>
            </a:r>
            <a:r>
              <a:rPr lang="en-US" altLang="ko-KR" sz="2000" b="1" dirty="0"/>
              <a:t>anemometer</a:t>
            </a:r>
            <a:r>
              <a:rPr lang="en-US" altLang="ko-KR" sz="2000" dirty="0"/>
              <a:t> is a device used for measuring wind speed and direction. </a:t>
            </a:r>
          </a:p>
          <a:p>
            <a:r>
              <a:rPr lang="en-US" altLang="ko-KR" sz="2000" dirty="0"/>
              <a:t>The term is derived from the Greek word </a:t>
            </a:r>
            <a:r>
              <a:rPr lang="en-US" altLang="ko-KR" sz="2000" b="1" i="1" dirty="0" err="1"/>
              <a:t>anemos</a:t>
            </a:r>
            <a:r>
              <a:rPr lang="en-US" altLang="ko-KR" sz="2000" dirty="0"/>
              <a:t>, which means wind, and is used to describe any wind speed instrument used in meteorology.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6664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3388" y="65315"/>
            <a:ext cx="11435444" cy="198555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증발량 계산을 위한 관측</a:t>
            </a:r>
            <a:r>
              <a:rPr lang="en-US" altLang="ko-KR" sz="2400" dirty="0"/>
              <a:t>:</a:t>
            </a:r>
            <a:br>
              <a:rPr lang="en-US" altLang="ko-KR" sz="2400" dirty="0"/>
            </a:br>
            <a:r>
              <a:rPr lang="en-US" sz="2600" dirty="0">
                <a:solidFill>
                  <a:srgbClr val="FF0000"/>
                </a:solidFill>
              </a:rPr>
              <a:t>(</a:t>
            </a:r>
            <a:r>
              <a:rPr lang="en-US" sz="2600" b="1" dirty="0">
                <a:solidFill>
                  <a:srgbClr val="FF0000"/>
                </a:solidFill>
              </a:rPr>
              <a:t>2) </a:t>
            </a:r>
            <a:r>
              <a:rPr lang="ko-KR" altLang="en-US" sz="2600" b="1" dirty="0">
                <a:solidFill>
                  <a:srgbClr val="FF0000"/>
                </a:solidFill>
              </a:rPr>
              <a:t>해수온도 측정</a:t>
            </a:r>
            <a:r>
              <a:rPr lang="en-US" sz="2600" b="1" dirty="0">
                <a:solidFill>
                  <a:srgbClr val="FF0000"/>
                </a:solidFill>
              </a:rPr>
              <a:t/>
            </a:r>
            <a:br>
              <a:rPr lang="en-US" sz="2600" b="1" dirty="0">
                <a:solidFill>
                  <a:srgbClr val="FF0000"/>
                </a:solidFill>
              </a:rPr>
            </a:br>
            <a:r>
              <a:rPr lang="en-US" sz="2200" b="1" dirty="0">
                <a:sym typeface="Wingdings" panose="05000000000000000000" pitchFamily="2" charset="2"/>
              </a:rPr>
              <a:t> </a:t>
            </a:r>
            <a:r>
              <a:rPr lang="ko-KR" altLang="en-US" sz="2200" b="1" dirty="0">
                <a:sym typeface="Wingdings" panose="05000000000000000000" pitchFamily="2" charset="2"/>
              </a:rPr>
              <a:t>해수</a:t>
            </a:r>
            <a:r>
              <a:rPr lang="en-US" altLang="ko-KR" sz="2200" b="1" dirty="0">
                <a:sym typeface="Wingdings" panose="05000000000000000000" pitchFamily="2" charset="2"/>
              </a:rPr>
              <a:t>(</a:t>
            </a:r>
            <a:r>
              <a:rPr lang="ko-KR" altLang="en-US" sz="2200" b="1" dirty="0">
                <a:sym typeface="Wingdings" panose="05000000000000000000" pitchFamily="2" charset="2"/>
              </a:rPr>
              <a:t>표면</a:t>
            </a:r>
            <a:r>
              <a:rPr lang="en-US" altLang="ko-KR" sz="2200" b="1" dirty="0">
                <a:sym typeface="Wingdings" panose="05000000000000000000" pitchFamily="2" charset="2"/>
              </a:rPr>
              <a:t>)</a:t>
            </a:r>
            <a:r>
              <a:rPr lang="ko-KR" altLang="en-US" sz="2200" b="1" dirty="0">
                <a:sym typeface="Wingdings" panose="05000000000000000000" pitchFamily="2" charset="2"/>
              </a:rPr>
              <a:t>온도를 알면 포화 수증기압을 추정할 수 있음</a:t>
            </a:r>
            <a:endParaRPr lang="en-US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690686" y="2542151"/>
                <a:ext cx="4358392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z="28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ko-KR" altLang="en-US" sz="2800" i="0">
                          <a:latin typeface="Cambria Math" panose="02040503050406030204" pitchFamily="18" charset="0"/>
                        </a:rPr>
                        <m:t>HF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ko-KR" altLang="en-US" sz="2800" b="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ko-KR" altLang="en-US" sz="2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lang="ko-KR" alt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8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m:rPr>
                        <m:sty m:val="p"/>
                      </m:rPr>
                      <a:rPr lang="ko-KR" altLang="en-US" sz="2800">
                        <a:latin typeface="Cambria Math" panose="02040503050406030204" pitchFamily="18" charset="0"/>
                      </a:rPr>
                      <m:t>U</m:t>
                    </m:r>
                    <m:r>
                      <a:rPr lang="ko-KR" altLang="en-US" sz="280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ko-KR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ko-KR" altLang="en-US" sz="28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𝒔𝒔𝒕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ko-KR" altLang="en-US" sz="28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𝑠𝑎𝑡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86" y="2542151"/>
                <a:ext cx="4358392" cy="1384995"/>
              </a:xfrm>
              <a:prstGeom prst="rect">
                <a:avLst/>
              </a:prstGeom>
              <a:blipFill>
                <a:blip r:embed="rId3"/>
                <a:stretch>
                  <a:fillRect l="-2797" b="-5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097" y="2195318"/>
            <a:ext cx="6531429" cy="450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29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1257" y="110711"/>
            <a:ext cx="11435444" cy="10126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500" dirty="0"/>
              <a:t>바다온도와 포화수증기압</a:t>
            </a:r>
            <a:endParaRPr lang="en-US" sz="3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690" y="1984043"/>
            <a:ext cx="3676207" cy="47187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9252" y="1682380"/>
            <a:ext cx="67465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prstClr val="black"/>
                </a:solidFill>
                <a:sym typeface="Wingdings" panose="05000000000000000000" pitchFamily="2" charset="2"/>
              </a:rPr>
              <a:t>	</a:t>
            </a:r>
            <a:r>
              <a:rPr lang="en-US" altLang="ko-KR" sz="2000" b="1" u="sng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000" b="1" u="sng" dirty="0">
                <a:solidFill>
                  <a:prstClr val="black"/>
                </a:solidFill>
                <a:sym typeface="Wingdings" panose="05000000000000000000" pitchFamily="2" charset="2"/>
              </a:rPr>
              <a:t>포화수증기압 정의</a:t>
            </a:r>
            <a:endParaRPr lang="en-US" altLang="ko-KR" sz="2000" b="1" u="sng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solidFill>
                  <a:prstClr val="black"/>
                </a:solidFill>
                <a:sym typeface="Wingdings" panose="05000000000000000000" pitchFamily="2" charset="2"/>
              </a:rPr>
              <a:t>일정한 온도에서 수증기압이 도달할 수 있는 최대 압력</a:t>
            </a:r>
            <a:r>
              <a:rPr lang="en-US" altLang="ko-KR" sz="2000" dirty="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000" dirty="0">
                <a:solidFill>
                  <a:prstClr val="black"/>
                </a:solidFill>
                <a:sym typeface="Wingdings" panose="05000000000000000000" pitchFamily="2" charset="2"/>
              </a:rPr>
              <a:t>이 상대를 </a:t>
            </a:r>
            <a:r>
              <a:rPr lang="en-US" altLang="ko-KR" sz="2000" dirty="0">
                <a:solidFill>
                  <a:prstClr val="black"/>
                </a:solidFill>
                <a:sym typeface="Wingdings" panose="05000000000000000000" pitchFamily="2" charset="2"/>
              </a:rPr>
              <a:t>“</a:t>
            </a:r>
            <a:r>
              <a:rPr lang="ko-KR" altLang="en-US" sz="2000" dirty="0">
                <a:solidFill>
                  <a:prstClr val="black"/>
                </a:solidFill>
                <a:sym typeface="Wingdings" panose="05000000000000000000" pitchFamily="2" charset="2"/>
              </a:rPr>
              <a:t>포화</a:t>
            </a:r>
            <a:r>
              <a:rPr lang="en-US" altLang="ko-KR" sz="2000" dirty="0">
                <a:solidFill>
                  <a:prstClr val="black"/>
                </a:solidFill>
                <a:sym typeface="Wingdings" panose="05000000000000000000" pitchFamily="2" charset="2"/>
              </a:rPr>
              <a:t>” </a:t>
            </a:r>
            <a:r>
              <a:rPr lang="ko-KR" altLang="en-US" sz="2000" dirty="0">
                <a:solidFill>
                  <a:prstClr val="black"/>
                </a:solidFill>
                <a:sym typeface="Wingdings" panose="05000000000000000000" pitchFamily="2" charset="2"/>
              </a:rPr>
              <a:t>되었다고 한다</a:t>
            </a:r>
            <a:r>
              <a:rPr lang="en-US" altLang="ko-KR" sz="2000" dirty="0">
                <a:solidFill>
                  <a:prstClr val="black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sym typeface="Wingdings" panose="05000000000000000000" pitchFamily="2" charset="2"/>
              </a:rPr>
              <a:t>이 포화수증기의 압력을 그 온도에서의 포화수증기압이라고 말한다</a:t>
            </a:r>
            <a:r>
              <a:rPr lang="en-US" altLang="ko-KR" sz="2000" dirty="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000" dirty="0">
                <a:solidFill>
                  <a:prstClr val="black"/>
                </a:solidFill>
                <a:sym typeface="Wingdings" panose="05000000000000000000" pitchFamily="2" charset="2"/>
              </a:rPr>
              <a:t>즉</a:t>
            </a:r>
            <a:r>
              <a:rPr lang="en-US" altLang="ko-KR" sz="2000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sym typeface="Wingdings" panose="05000000000000000000" pitchFamily="2" charset="2"/>
              </a:rPr>
              <a:t>공기 속에 수증기가 많아지면 수증기가 더 이상 증발하지 못하게 된다</a:t>
            </a:r>
            <a:r>
              <a:rPr lang="en-US" altLang="ko-KR" sz="2000" dirty="0">
                <a:solidFill>
                  <a:prstClr val="black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sym typeface="Wingdings" panose="05000000000000000000" pitchFamily="2" charset="2"/>
              </a:rPr>
              <a:t>비 오는 날 빨래가 잘 마르지 않는 이유이기도 하다</a:t>
            </a:r>
            <a:r>
              <a:rPr lang="en-US" altLang="ko-KR" sz="2000" dirty="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solidFill>
                  <a:prstClr val="black"/>
                </a:solidFill>
                <a:sym typeface="Wingdings" panose="05000000000000000000" pitchFamily="2" charset="2"/>
              </a:rPr>
              <a:t>대기의 수증기압이 포화수증기압에 달하면 </a:t>
            </a:r>
            <a:r>
              <a:rPr lang="en-US" altLang="ko-KR" sz="2000" dirty="0">
                <a:solidFill>
                  <a:prstClr val="black"/>
                </a:solidFill>
                <a:sym typeface="Wingdings" panose="05000000000000000000" pitchFamily="2" charset="2"/>
              </a:rPr>
              <a:t>“</a:t>
            </a:r>
            <a:r>
              <a:rPr lang="ko-KR" altLang="en-US" sz="2000" dirty="0">
                <a:solidFill>
                  <a:prstClr val="black"/>
                </a:solidFill>
                <a:sym typeface="Wingdings" panose="05000000000000000000" pitchFamily="2" charset="2"/>
              </a:rPr>
              <a:t>응결</a:t>
            </a:r>
            <a:r>
              <a:rPr lang="en-US" altLang="ko-KR" sz="2000" dirty="0">
                <a:solidFill>
                  <a:prstClr val="black"/>
                </a:solidFill>
                <a:sym typeface="Wingdings" panose="05000000000000000000" pitchFamily="2" charset="2"/>
              </a:rPr>
              <a:t> (condensation)”</a:t>
            </a:r>
            <a:r>
              <a:rPr lang="ko-KR" altLang="en-US" sz="2000" dirty="0">
                <a:solidFill>
                  <a:prstClr val="black"/>
                </a:solidFill>
                <a:sym typeface="Wingdings" panose="05000000000000000000" pitchFamily="2" charset="2"/>
              </a:rPr>
              <a:t>이 시작되고</a:t>
            </a:r>
            <a:r>
              <a:rPr lang="en-US" altLang="ko-KR" sz="2000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sym typeface="Wingdings" panose="05000000000000000000" pitchFamily="2" charset="2"/>
              </a:rPr>
              <a:t>포화수증기압은 유지된다</a:t>
            </a:r>
            <a:r>
              <a:rPr lang="en-US" altLang="ko-KR" sz="2000" dirty="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8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1257" y="110712"/>
            <a:ext cx="11435444" cy="9343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dirty="0" err="1"/>
              <a:t>Clausius</a:t>
            </a:r>
            <a:r>
              <a:rPr lang="en-US" altLang="ko-KR" sz="3500" dirty="0"/>
              <a:t> – </a:t>
            </a:r>
            <a:r>
              <a:rPr lang="en-US" altLang="ko-KR" sz="3500" dirty="0" err="1"/>
              <a:t>Clapeyron</a:t>
            </a:r>
            <a:r>
              <a:rPr lang="en-US" altLang="ko-KR" sz="3500" dirty="0"/>
              <a:t> </a:t>
            </a:r>
            <a:r>
              <a:rPr lang="ko-KR" altLang="en-US" sz="3500" dirty="0"/>
              <a:t>방정식</a:t>
            </a:r>
            <a:endParaRPr lang="en-US" sz="3100" dirty="0"/>
          </a:p>
        </p:txBody>
      </p:sp>
      <p:sp>
        <p:nvSpPr>
          <p:cNvPr id="5" name="TextBox 4"/>
          <p:cNvSpPr txBox="1"/>
          <p:nvPr/>
        </p:nvSpPr>
        <p:spPr>
          <a:xfrm>
            <a:off x="4322481" y="5657671"/>
            <a:ext cx="695512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	</a:t>
            </a:r>
            <a:r>
              <a:rPr lang="en-US" altLang="ko-KR" b="1" u="sng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u="sng" dirty="0">
                <a:solidFill>
                  <a:prstClr val="black"/>
                </a:solidFill>
                <a:sym typeface="Wingdings" panose="05000000000000000000" pitchFamily="2" charset="2"/>
              </a:rPr>
              <a:t>온도와 포화수증기압</a:t>
            </a:r>
            <a:endParaRPr lang="en-US" altLang="ko-KR" b="1" u="sng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바다 표면의 온도가 높아질수록 바다 위 공기의 포화 수증기압은 지수적으로 증가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01" b="43532"/>
          <a:stretch/>
        </p:blipFill>
        <p:spPr>
          <a:xfrm>
            <a:off x="848137" y="1313398"/>
            <a:ext cx="3474343" cy="27077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4" t="1" b="26902"/>
          <a:stretch/>
        </p:blipFill>
        <p:spPr>
          <a:xfrm>
            <a:off x="4541705" y="1313398"/>
            <a:ext cx="4148121" cy="407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30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1257" y="110711"/>
            <a:ext cx="11435444" cy="9306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500" dirty="0" err="1"/>
              <a:t>Clausius-Clapeyron</a:t>
            </a:r>
            <a:r>
              <a:rPr lang="en-US" sz="3500" dirty="0"/>
              <a:t> relation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86" y="1400405"/>
            <a:ext cx="5480585" cy="4781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61257" y="3267826"/>
                <a:ext cx="6547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0" lang="en-US" altLang="ko-KR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kumimoji="0" lang="ko-K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7" y="3267826"/>
                <a:ext cx="654795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3441566" y="6200705"/>
                <a:ext cx="53572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𝑻</m:t>
                      </m:r>
                    </m:oMath>
                  </m:oMathPara>
                </a14:m>
                <a:endParaRPr kumimoji="0" lang="ko-K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566" y="6200705"/>
                <a:ext cx="535724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6741819" y="1967574"/>
                <a:ext cx="4021976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ko-KR" alt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0" lang="ko-KR" altLang="en-US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HF</m:t>
                      </m:r>
                      <m:r>
                        <a:rPr kumimoji="0" lang="ko-KR" altLang="en-US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ko-KR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ko-KR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sub>
                      </m:sSub>
                      <m:r>
                        <a:rPr kumimoji="0" lang="ko-KR" alt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𝑈</m:t>
                      </m:r>
                      <m:r>
                        <a:rPr kumimoji="0" lang="ko-KR" altLang="en-US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ko-KR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ko-KR" altLang="en-US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ko-KR" altLang="en-US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</m:e>
                            <m:sub>
                              <m:r>
                                <a:rPr kumimoji="0" lang="ko-KR" altLang="en-US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𝒔</m:t>
                              </m:r>
                            </m:sub>
                          </m:sSub>
                          <m:r>
                            <a:rPr kumimoji="0" lang="ko-KR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ko-KR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ko-KR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ko-KR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819" y="1967574"/>
                <a:ext cx="4021976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38791" y="3267825"/>
                <a:ext cx="5157910" cy="150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지구 온난화에 따라 바다 표면 온도가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2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도만 상승해도 대기의 수증기량은 엄청나게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(15~16%) 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증가하게 된다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. 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즉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, 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위 식에서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ko-KR" alt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ko-KR" alt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0" lang="ko-KR" alt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𝒔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값이 엄청나게 상승하게 된다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. 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791" y="3267825"/>
                <a:ext cx="5157910" cy="1500988"/>
              </a:xfrm>
              <a:prstGeom prst="rect">
                <a:avLst/>
              </a:prstGeom>
              <a:blipFill rotWithShape="0">
                <a:blip r:embed="rId7"/>
                <a:stretch>
                  <a:fillRect l="-1064" t="-2033" b="-52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68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6451" y="262003"/>
            <a:ext cx="11435444" cy="7382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해양데이터 </a:t>
            </a:r>
            <a:r>
              <a:rPr lang="en-US" altLang="ko-KR" sz="3200" dirty="0"/>
              <a:t>(ocean data)</a:t>
            </a:r>
            <a:endParaRPr 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1601709" y="1598189"/>
            <a:ext cx="8764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solidFill>
                  <a:prstClr val="black"/>
                </a:solidFill>
              </a:rPr>
              <a:t>현지 관측 데이터 </a:t>
            </a:r>
            <a:r>
              <a:rPr lang="en-US" altLang="ko-KR" sz="2400" dirty="0">
                <a:solidFill>
                  <a:prstClr val="black"/>
                </a:solidFill>
              </a:rPr>
              <a:t>(in-situ observation data)</a:t>
            </a:r>
          </a:p>
          <a:p>
            <a:endParaRPr lang="en-US" altLang="ko-KR" sz="2400" dirty="0">
              <a:solidFill>
                <a:prstClr val="black"/>
              </a:solidFill>
            </a:endParaRPr>
          </a:p>
          <a:p>
            <a:endParaRPr lang="en-US" altLang="ko-KR" sz="2400" dirty="0">
              <a:solidFill>
                <a:prstClr val="black"/>
              </a:solidFill>
            </a:endParaRPr>
          </a:p>
          <a:p>
            <a:endParaRPr lang="en-US" altLang="ko-KR" sz="2400" dirty="0">
              <a:solidFill>
                <a:prstClr val="black"/>
              </a:solidFill>
            </a:endParaRPr>
          </a:p>
          <a:p>
            <a:r>
              <a:rPr lang="en-US" altLang="ko-KR" sz="2400" dirty="0">
                <a:solidFill>
                  <a:prstClr val="black"/>
                </a:solidFill>
              </a:rPr>
              <a:t>2. </a:t>
            </a:r>
            <a:r>
              <a:rPr lang="ko-KR" altLang="en-US" sz="2400" dirty="0">
                <a:solidFill>
                  <a:prstClr val="black"/>
                </a:solidFill>
              </a:rPr>
              <a:t>인공위성 관측 데이터 </a:t>
            </a:r>
            <a:r>
              <a:rPr lang="en-US" altLang="ko-KR" sz="2400" dirty="0">
                <a:solidFill>
                  <a:prstClr val="black"/>
                </a:solidFill>
              </a:rPr>
              <a:t>(satellite observation data)</a:t>
            </a:r>
          </a:p>
          <a:p>
            <a:endParaRPr lang="en-US" altLang="ko-KR" sz="2400" dirty="0">
              <a:solidFill>
                <a:prstClr val="black"/>
              </a:solidFill>
            </a:endParaRPr>
          </a:p>
          <a:p>
            <a:endParaRPr lang="en-US" altLang="ko-KR" sz="2400" dirty="0">
              <a:solidFill>
                <a:prstClr val="black"/>
              </a:solidFill>
            </a:endParaRPr>
          </a:p>
          <a:p>
            <a:endParaRPr lang="en-US" altLang="ko-KR" sz="2400" dirty="0">
              <a:solidFill>
                <a:prstClr val="black"/>
              </a:solidFill>
            </a:endParaRPr>
          </a:p>
          <a:p>
            <a:r>
              <a:rPr lang="en-US" altLang="ko-KR" sz="2400" dirty="0">
                <a:solidFill>
                  <a:prstClr val="black"/>
                </a:solidFill>
              </a:rPr>
              <a:t>3. </a:t>
            </a:r>
            <a:r>
              <a:rPr lang="ko-KR" altLang="en-US" sz="2400" dirty="0">
                <a:solidFill>
                  <a:prstClr val="black"/>
                </a:solidFill>
              </a:rPr>
              <a:t>인공위성 데이터를 모델로 재해석한 데이터 </a:t>
            </a:r>
            <a:r>
              <a:rPr lang="en-US" altLang="ko-KR" sz="2400" dirty="0">
                <a:solidFill>
                  <a:prstClr val="black"/>
                </a:solidFill>
              </a:rPr>
              <a:t>(reanalysis data)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328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3388" y="65315"/>
            <a:ext cx="11435444" cy="17373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증발량 계산을 위한 관측</a:t>
            </a:r>
            <a:r>
              <a:rPr lang="en-US" altLang="ko-KR" sz="2400" dirty="0"/>
              <a:t>:</a:t>
            </a:r>
            <a:br>
              <a:rPr lang="en-US" altLang="ko-KR" sz="2400" dirty="0"/>
            </a:br>
            <a:r>
              <a:rPr lang="en-US" sz="2600" dirty="0">
                <a:solidFill>
                  <a:srgbClr val="FF0000"/>
                </a:solidFill>
              </a:rPr>
              <a:t>(</a:t>
            </a:r>
            <a:r>
              <a:rPr lang="en-US" sz="2600" b="1" dirty="0">
                <a:solidFill>
                  <a:srgbClr val="FF0000"/>
                </a:solidFill>
              </a:rPr>
              <a:t>3) </a:t>
            </a:r>
            <a:r>
              <a:rPr lang="ko-KR" altLang="en-US" sz="2600" b="1" dirty="0">
                <a:solidFill>
                  <a:srgbClr val="FF0000"/>
                </a:solidFill>
              </a:rPr>
              <a:t>대기의 수증기압 측정 </a:t>
            </a:r>
            <a:r>
              <a:rPr lang="en-US" altLang="ko-KR" sz="2600" b="1" dirty="0">
                <a:solidFill>
                  <a:srgbClr val="FF0000"/>
                </a:solidFill>
              </a:rPr>
              <a:t>(</a:t>
            </a:r>
            <a:r>
              <a:rPr lang="ko-KR" altLang="en-US" sz="2600" b="1" dirty="0">
                <a:solidFill>
                  <a:srgbClr val="FF0000"/>
                </a:solidFill>
              </a:rPr>
              <a:t>온도와 상대습도가 필요</a:t>
            </a:r>
            <a:r>
              <a:rPr lang="en-US" altLang="ko-KR" sz="2600" b="1" dirty="0">
                <a:solidFill>
                  <a:srgbClr val="FF0000"/>
                </a:solidFill>
              </a:rPr>
              <a:t>)</a:t>
            </a:r>
            <a:endParaRPr lang="en-US" sz="2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271424" y="2098331"/>
                <a:ext cx="5129375" cy="1292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z="26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ko-KR" altLang="en-US" sz="2600" i="0">
                          <a:latin typeface="Cambria Math" panose="02040503050406030204" pitchFamily="18" charset="0"/>
                        </a:rPr>
                        <m:t>HF</m:t>
                      </m:r>
                      <m:r>
                        <a:rPr lang="ko-KR" altLang="en-US" sz="2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ko-KR" altLang="en-US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ko-KR" altLang="en-US" sz="2600" b="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ko-KR" altLang="en-US" sz="26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600" b="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sz="2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ko-KR" altLang="en-US" sz="26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sz="2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ko-KR" altLang="en-US" sz="2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ko-KR" altLang="en-US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ko-KR" altLang="en-US" sz="26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ko-KR" altLang="en-US" sz="26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sz="2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2600" b="0" i="0" smtClean="0">
                              <a:latin typeface="Cambria Math" panose="02040503050406030204" pitchFamily="18" charset="0"/>
                            </a:rPr>
                            <m:t>SST</m:t>
                          </m:r>
                          <m:r>
                            <a:rPr lang="en-US" altLang="ko-KR" sz="2600" b="0" i="0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ko-KR" altLang="en-US" sz="2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600" b="1" i="1" smtClean="0">
                                  <a:latin typeface="Cambria Math" panose="02040503050406030204" pitchFamily="18" charset="0"/>
                                </a:rPr>
                                <m:t>𝑹𝑯</m:t>
                              </m:r>
                              <m:r>
                                <a:rPr lang="en-US" altLang="ko-KR" sz="26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ko-KR" sz="26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lang="en-US" altLang="ko-KR" sz="2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600" b="1" i="1" smtClean="0">
                              <a:latin typeface="Cambria Math" panose="02040503050406030204" pitchFamily="18" charset="0"/>
                            </a:rPr>
                            <m:t>𝒂𝒊𝒓</m:t>
                          </m:r>
                          <m:r>
                            <a:rPr lang="en-US" altLang="ko-KR" sz="2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ko-KR" sz="26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24" y="2098331"/>
                <a:ext cx="5129375" cy="1292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2136160" y="4282901"/>
                <a:ext cx="25185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altLang="ko-KR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𝑹𝑯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𝒂𝒊𝒓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60" y="4282901"/>
                <a:ext cx="2518510" cy="461665"/>
              </a:xfrm>
              <a:prstGeom prst="rect">
                <a:avLst/>
              </a:prstGeom>
              <a:blipFill>
                <a:blip r:embed="rId4"/>
                <a:stretch>
                  <a:fillRect l="-725" t="-10667" r="-1208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72" y="1894114"/>
            <a:ext cx="3175914" cy="48307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1389791" y="5010589"/>
                <a:ext cx="4581319" cy="4059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𝑹𝑯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𝒓𝒆𝒍𝒂𝒕𝒊𝒗𝒆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𝒉𝒖𝒎𝒊𝒅𝒊𝒕𝒚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2000" b="1" i="1">
                        <a:latin typeface="Cambria Math" panose="02040503050406030204" pitchFamily="18" charset="0"/>
                      </a:rPr>
                      <m:t>상</m:t>
                    </m:r>
                  </m:oMath>
                </a14:m>
                <a:r>
                  <a:rPr lang="ko-KR" altLang="en-US" sz="2000" dirty="0"/>
                  <a:t>대습도</a:t>
                </a: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791" y="5010589"/>
                <a:ext cx="4581319" cy="405945"/>
              </a:xfrm>
              <a:prstGeom prst="rect">
                <a:avLst/>
              </a:prstGeom>
              <a:blipFill>
                <a:blip r:embed="rId6"/>
                <a:stretch>
                  <a:fillRect t="-7463" r="-399" b="-25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972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3388" y="65316"/>
            <a:ext cx="11435444" cy="119364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(</a:t>
            </a:r>
            <a:r>
              <a:rPr lang="en-US" sz="2600" b="1" dirty="0"/>
              <a:t>3) </a:t>
            </a:r>
            <a:r>
              <a:rPr lang="ko-KR" altLang="en-US" sz="2600" b="1" dirty="0"/>
              <a:t>대기의 수증기압 측정 </a:t>
            </a:r>
            <a:r>
              <a:rPr lang="en-US" altLang="ko-KR" sz="2600" b="1" dirty="0"/>
              <a:t>(</a:t>
            </a:r>
            <a:r>
              <a:rPr lang="ko-KR" altLang="en-US" sz="2600" b="1" dirty="0"/>
              <a:t>상대습도 측정 및 계산 방법</a:t>
            </a:r>
            <a:r>
              <a:rPr lang="en-US" altLang="ko-KR" sz="2600" b="1" dirty="0"/>
              <a:t>)</a:t>
            </a:r>
            <a:endParaRPr lang="en-US" sz="26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06" y="1825140"/>
            <a:ext cx="3028050" cy="460582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902599" y="1307644"/>
            <a:ext cx="54674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dirty="0">
                <a:solidFill>
                  <a:srgbClr val="FF0000"/>
                </a:solidFill>
              </a:rPr>
              <a:t>http://www.ringbell.co.uk/info/humid.htm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10354" t="18857" r="41168" b="31546"/>
          <a:stretch/>
        </p:blipFill>
        <p:spPr>
          <a:xfrm>
            <a:off x="4329909" y="2027582"/>
            <a:ext cx="7299814" cy="420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00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3443" y="211643"/>
            <a:ext cx="11435444" cy="10573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2.  </a:t>
            </a:r>
            <a:r>
              <a:rPr lang="ko-KR" altLang="en-US" sz="3200" b="1" dirty="0"/>
              <a:t>지구온난화와 바다의 증발량 변화</a:t>
            </a:r>
            <a:endParaRPr 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22235" y="1292277"/>
            <a:ext cx="11092912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지구 온난화 문제에서 제일 중요한 주제 중의 하나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. (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전 지구 평균을 했을 때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바다의 증발량은 강우량과 거의 일치하기 때문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즉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바다의 증발량 변화를 예측할 수 있으면 강우량 변화도 거의 정확하게 예측이 가능</a:t>
            </a:r>
            <a:r>
              <a:rPr lang="en-US" altLang="ko-KR" sz="2000" dirty="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530" y="2215645"/>
            <a:ext cx="4866539" cy="452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44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3388" y="65315"/>
            <a:ext cx="11435444" cy="198555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증발량 계산을 위한 관측</a:t>
            </a:r>
            <a:r>
              <a:rPr lang="en-US" altLang="ko-KR" sz="2400" dirty="0"/>
              <a:t>:</a:t>
            </a:r>
            <a:br>
              <a:rPr lang="en-US" altLang="ko-KR" sz="2400" dirty="0"/>
            </a:br>
            <a:r>
              <a:rPr lang="en-US" sz="2400" dirty="0"/>
              <a:t>(</a:t>
            </a:r>
            <a:r>
              <a:rPr lang="en-US" sz="2600" b="1" dirty="0"/>
              <a:t>2) </a:t>
            </a:r>
            <a:r>
              <a:rPr lang="ko-KR" altLang="en-US" sz="2600" b="1" dirty="0"/>
              <a:t>해수온도 측정</a:t>
            </a:r>
            <a:r>
              <a:rPr lang="en-US" sz="2600" b="1" dirty="0"/>
              <a:t/>
            </a:r>
            <a:br>
              <a:rPr lang="en-US" sz="2600" b="1" dirty="0"/>
            </a:br>
            <a:r>
              <a:rPr lang="en-US" sz="2400" b="1" dirty="0">
                <a:sym typeface="Wingdings" panose="05000000000000000000" pitchFamily="2" charset="2"/>
              </a:rPr>
              <a:t> </a:t>
            </a:r>
            <a:r>
              <a:rPr lang="ko-KR" altLang="en-US" sz="2400" b="1" dirty="0">
                <a:sym typeface="Wingdings" panose="05000000000000000000" pitchFamily="2" charset="2"/>
              </a:rPr>
              <a:t>해수</a:t>
            </a:r>
            <a:r>
              <a:rPr lang="en-US" altLang="ko-KR" sz="2400" b="1" dirty="0">
                <a:sym typeface="Wingdings" panose="05000000000000000000" pitchFamily="2" charset="2"/>
              </a:rPr>
              <a:t>(</a:t>
            </a:r>
            <a:r>
              <a:rPr lang="ko-KR" altLang="en-US" sz="2400" b="1" dirty="0">
                <a:sym typeface="Wingdings" panose="05000000000000000000" pitchFamily="2" charset="2"/>
              </a:rPr>
              <a:t>표면</a:t>
            </a:r>
            <a:r>
              <a:rPr lang="en-US" altLang="ko-KR" sz="2400" b="1" dirty="0">
                <a:sym typeface="Wingdings" panose="05000000000000000000" pitchFamily="2" charset="2"/>
              </a:rPr>
              <a:t>)</a:t>
            </a:r>
            <a:r>
              <a:rPr lang="ko-KR" altLang="en-US" sz="2400" b="1" dirty="0">
                <a:sym typeface="Wingdings" panose="05000000000000000000" pitchFamily="2" charset="2"/>
              </a:rPr>
              <a:t>온도를 알면 포화 수증기압을 추정할 수 있음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902721" y="2555403"/>
                <a:ext cx="4021976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z="28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ko-KR" altLang="en-US" sz="2800" i="0">
                          <a:latin typeface="Cambria Math" panose="02040503050406030204" pitchFamily="18" charset="0"/>
                        </a:rPr>
                        <m:t>HF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ko-KR" altLang="en-US" sz="2800" b="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ko-KR" altLang="en-US" sz="2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lang="ko-KR" alt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21" y="2555403"/>
                <a:ext cx="402197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73" y="2142309"/>
            <a:ext cx="6531429" cy="450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34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1257" y="110711"/>
            <a:ext cx="11435444" cy="9306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500" dirty="0" err="1"/>
              <a:t>Clausius-Clapeyron</a:t>
            </a:r>
            <a:r>
              <a:rPr lang="en-US" sz="3500" dirty="0"/>
              <a:t> relation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86" y="1400405"/>
            <a:ext cx="5480585" cy="4781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61257" y="3267826"/>
                <a:ext cx="6547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ko-KR" altLang="en-US" sz="28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7" y="3267826"/>
                <a:ext cx="654795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3441566" y="6200705"/>
                <a:ext cx="53572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ko-KR" altLang="en-US" sz="28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566" y="6200705"/>
                <a:ext cx="535724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6741819" y="1967574"/>
                <a:ext cx="4021976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z="28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ko-KR" altLang="en-US" sz="2800" i="0">
                          <a:latin typeface="Cambria Math" panose="02040503050406030204" pitchFamily="18" charset="0"/>
                        </a:rPr>
                        <m:t>HF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ko-KR" altLang="en-US" sz="2800" b="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ko-KR" altLang="en-US" sz="2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lang="ko-KR" alt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819" y="1967574"/>
                <a:ext cx="4021976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38791" y="3267825"/>
                <a:ext cx="5157910" cy="150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지구 온난화에 따라 바다 표면 온도가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도만 상승해도 대기의 수증기량은 엄청나게 </a:t>
                </a:r>
                <a:r>
                  <a:rPr lang="en-US" altLang="ko-KR" dirty="0"/>
                  <a:t>(15~16%) </a:t>
                </a:r>
                <a:r>
                  <a:rPr lang="ko-KR" altLang="en-US" dirty="0"/>
                  <a:t>증가하게 된다</a:t>
                </a:r>
                <a:r>
                  <a:rPr lang="en-US" altLang="ko-KR" dirty="0"/>
                  <a:t>. 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위 식에서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값이 엄청나게 상승하게 된다</a:t>
                </a:r>
                <a:r>
                  <a:rPr lang="en-US" altLang="ko-KR" dirty="0"/>
                  <a:t>.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791" y="3267825"/>
                <a:ext cx="5157910" cy="1500988"/>
              </a:xfrm>
              <a:prstGeom prst="rect">
                <a:avLst/>
              </a:prstGeom>
              <a:blipFill rotWithShape="0">
                <a:blip r:embed="rId7"/>
                <a:stretch>
                  <a:fillRect l="-1064" t="-2033" b="-52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331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1257" y="110711"/>
            <a:ext cx="11435444" cy="9306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500" dirty="0" err="1"/>
              <a:t>Clausius-Clapeyron</a:t>
            </a:r>
            <a:r>
              <a:rPr lang="en-US" sz="3500" dirty="0"/>
              <a:t> relation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24" y="1517971"/>
            <a:ext cx="4863287" cy="42427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30629" y="3267825"/>
                <a:ext cx="6547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ko-KR" altLang="en-US" sz="28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3267825"/>
                <a:ext cx="654795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3062743" y="5975681"/>
                <a:ext cx="53572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ko-KR" altLang="en-US" sz="28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743" y="5975681"/>
                <a:ext cx="535724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6081437" y="1696970"/>
                <a:ext cx="4021976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z="28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ko-KR" altLang="en-US" sz="2800" i="0">
                          <a:latin typeface="Cambria Math" panose="02040503050406030204" pitchFamily="18" charset="0"/>
                        </a:rPr>
                        <m:t>HF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ko-KR" altLang="en-US" sz="2800" b="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ko-KR" altLang="en-US" sz="2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lang="ko-KR" alt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437" y="1696970"/>
                <a:ext cx="4021976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8711" y="2890862"/>
                <a:ext cx="5842907" cy="3608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지구 온난화에 따라 바다 표면 온도가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도만 상승해도 대기의 수증기량은 엄청나게 </a:t>
                </a:r>
                <a:r>
                  <a:rPr lang="en-US" altLang="ko-KR" dirty="0"/>
                  <a:t>(15~16%) </a:t>
                </a:r>
                <a:r>
                  <a:rPr lang="ko-KR" altLang="en-US" dirty="0"/>
                  <a:t>증가하게 된다</a:t>
                </a:r>
                <a:r>
                  <a:rPr lang="en-US" altLang="ko-KR" dirty="0"/>
                  <a:t>. 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위 식에서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값이 엄청나게 상승하게 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à"/>
                </a:pPr>
                <a:r>
                  <a:rPr lang="ko-KR" altLang="en-US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그렇다면</a:t>
                </a:r>
                <a:r>
                  <a:rPr lang="en-US" altLang="ko-KR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, </a:t>
                </a:r>
                <a:r>
                  <a:rPr lang="ko-KR" altLang="en-US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증발량도 </a:t>
                </a:r>
                <a:r>
                  <a:rPr lang="en-US" altLang="ko-KR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15~16% </a:t>
                </a:r>
                <a:r>
                  <a:rPr lang="ko-KR" altLang="en-US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늘어나게 될까</a:t>
                </a:r>
                <a:r>
                  <a:rPr lang="en-US" altLang="ko-KR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? </a:t>
                </a:r>
              </a:p>
              <a:p>
                <a:pPr>
                  <a:lnSpc>
                    <a:spcPct val="125000"/>
                  </a:lnSpc>
                </a:pPr>
                <a:r>
                  <a:rPr lang="ko-KR" alt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아니다</a:t>
                </a:r>
                <a:r>
                  <a:rPr lang="en-US" altLang="ko-KR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.</a:t>
                </a:r>
                <a:r>
                  <a:rPr lang="ko-KR" alt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도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같이 늘어나기 때문에 증발량 증가는 상대적으로 더디게 늘어나는 편이다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endParaRPr lang="en-US" altLang="ko-KR" dirty="0"/>
              </a:p>
              <a:p>
                <a:pPr>
                  <a:lnSpc>
                    <a:spcPct val="125000"/>
                  </a:lnSpc>
                </a:pPr>
                <a:r>
                  <a:rPr lang="ko-KR" altLang="en-US" dirty="0"/>
                  <a:t>한편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바람의 세기 변화가 매우 중요하다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최근 </a:t>
                </a:r>
                <a:r>
                  <a:rPr lang="en-US" altLang="ko-KR" dirty="0"/>
                  <a:t>50</a:t>
                </a:r>
                <a:r>
                  <a:rPr lang="ko-KR" altLang="en-US" dirty="0"/>
                  <a:t>년 동안 온난화가 진행되면서 바람의 세기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가 강해졌을까</a:t>
                </a:r>
                <a:r>
                  <a:rPr lang="en-US" altLang="ko-KR" dirty="0"/>
                  <a:t>?</a:t>
                </a:r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711" y="2890862"/>
                <a:ext cx="5842907" cy="3608039"/>
              </a:xfrm>
              <a:prstGeom prst="rect">
                <a:avLst/>
              </a:prstGeom>
              <a:blipFill>
                <a:blip r:embed="rId7"/>
                <a:stretch>
                  <a:fillRect l="-939" t="-845" r="-626" b="-13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528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6730" y="300790"/>
            <a:ext cx="11435444" cy="12445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관측 자료의 문제점</a:t>
            </a:r>
            <a:r>
              <a:rPr lang="en-US" altLang="ko-KR" sz="2400" b="1" dirty="0"/>
              <a:t>: </a:t>
            </a:r>
            <a:r>
              <a:rPr lang="ko-KR" altLang="en-US" sz="2400" dirty="0"/>
              <a:t>관측하는 방법에 따라 결과가 조금 다를 수 있음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200" b="1" dirty="0"/>
              <a:t>예</a:t>
            </a:r>
            <a:r>
              <a:rPr lang="en-US" altLang="ko-KR" sz="2200" b="1" dirty="0"/>
              <a:t>) </a:t>
            </a:r>
            <a:r>
              <a:rPr lang="ko-KR" altLang="en-US" sz="2200" b="1" dirty="0"/>
              <a:t>배의 크기가 점점 커지면서 풍속계의 위치가 더 높아짐 </a:t>
            </a:r>
            <a:endParaRPr lang="en-US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3872344" y="1845782"/>
                <a:ext cx="34807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z="280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ko-KR" altLang="en-US" sz="2800" i="0">
                          <a:latin typeface="Cambria Math" panose="02040503050406030204" pitchFamily="18" charset="0"/>
                        </a:rPr>
                        <m:t>HF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ko-KR" altLang="en-US" sz="2800" b="1" i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ko-KR" alt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344" y="1845782"/>
                <a:ext cx="348076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34" t="13056" b="23712"/>
          <a:stretch/>
        </p:blipFill>
        <p:spPr>
          <a:xfrm>
            <a:off x="3449980" y="2669439"/>
            <a:ext cx="4268610" cy="39333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30" y="2528160"/>
            <a:ext cx="2511056" cy="40257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41397" y="3414327"/>
            <a:ext cx="3976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배의 크기가 </a:t>
            </a:r>
            <a:r>
              <a:rPr lang="en-US" altLang="ko-KR" dirty="0"/>
              <a:t>1960,70 =&gt; 80,90</a:t>
            </a:r>
            <a:r>
              <a:rPr lang="ko-KR" altLang="en-US" dirty="0"/>
              <a:t>년대로 오면서 점점 커짐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풍속계의 위치가 점점 높아지면서 관측 바람의 강도가 점점 더 세지는 경향이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294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6360" y="178178"/>
            <a:ext cx="11435444" cy="12445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/>
              <a:t>관측 자료의 문제점</a:t>
            </a:r>
            <a:r>
              <a:rPr lang="en-US" altLang="ko-KR" sz="2200" b="1" dirty="0"/>
              <a:t>: </a:t>
            </a:r>
            <a:r>
              <a:rPr lang="ko-KR" altLang="en-US" sz="2200" dirty="0"/>
              <a:t>관측하는 방법에 따라 결과가 조금 다를 수 있음</a:t>
            </a:r>
            <a:r>
              <a:rPr lang="en-US" altLang="ko-KR" sz="2600" dirty="0"/>
              <a:t/>
            </a:r>
            <a:br>
              <a:rPr lang="en-US" altLang="ko-KR" sz="2600" dirty="0"/>
            </a:br>
            <a:r>
              <a:rPr lang="ko-KR" altLang="en-US" sz="2200" b="1" dirty="0"/>
              <a:t>예</a:t>
            </a:r>
            <a:r>
              <a:rPr lang="en-US" altLang="ko-KR" sz="2200" b="1" dirty="0"/>
              <a:t>) </a:t>
            </a:r>
            <a:r>
              <a:rPr lang="ko-KR" altLang="en-US" sz="2200" b="1" dirty="0"/>
              <a:t>배의 크기가 점점 커지면서 풍속계의 위치가 더 높아짐 </a:t>
            </a:r>
            <a:endParaRPr lang="en-US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3377547" y="1557694"/>
                <a:ext cx="34807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z="280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ko-KR" altLang="en-US" sz="2800" i="0">
                          <a:latin typeface="Cambria Math" panose="02040503050406030204" pitchFamily="18" charset="0"/>
                        </a:rPr>
                        <m:t>HF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ko-KR" altLang="en-US" sz="2800" b="1" i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ko-KR" alt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47" y="1557694"/>
                <a:ext cx="348076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300670" y="5896417"/>
            <a:ext cx="6305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1960 </a:t>
            </a:r>
            <a:r>
              <a:rPr lang="en-US" altLang="ko-KR" b="1" dirty="0">
                <a:sym typeface="Wingdings" panose="05000000000000000000" pitchFamily="2" charset="2"/>
              </a:rPr>
              <a:t> 2019</a:t>
            </a:r>
            <a:r>
              <a:rPr lang="ko-KR" altLang="en-US" b="1" dirty="0">
                <a:sym typeface="Wingdings" panose="05000000000000000000" pitchFamily="2" charset="2"/>
              </a:rPr>
              <a:t>년 까지 </a:t>
            </a:r>
            <a:r>
              <a:rPr lang="en-US" altLang="ko-KR" b="1" dirty="0">
                <a:sym typeface="Wingdings" panose="05000000000000000000" pitchFamily="2" charset="2"/>
              </a:rPr>
              <a:t>50</a:t>
            </a:r>
            <a:r>
              <a:rPr lang="ko-KR" altLang="en-US" b="1" dirty="0">
                <a:sym typeface="Wingdings" panose="05000000000000000000" pitchFamily="2" charset="2"/>
              </a:rPr>
              <a:t>년 동안 증발량이 </a:t>
            </a:r>
            <a:r>
              <a:rPr lang="en-US" altLang="ko-KR" b="1" dirty="0">
                <a:sym typeface="Wingdings" panose="05000000000000000000" pitchFamily="2" charset="2"/>
              </a:rPr>
              <a:t>25% </a:t>
            </a:r>
            <a:r>
              <a:rPr lang="ko-KR" altLang="en-US" b="1" dirty="0">
                <a:sym typeface="Wingdings" panose="05000000000000000000" pitchFamily="2" charset="2"/>
              </a:rPr>
              <a:t>이상 증가 </a:t>
            </a:r>
            <a:endParaRPr lang="en-US" altLang="ko-KR" b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	( </a:t>
            </a:r>
            <a:r>
              <a:rPr lang="ko-KR" altLang="en-US" dirty="0">
                <a:sym typeface="Wingdings" panose="05000000000000000000" pitchFamily="2" charset="2"/>
              </a:rPr>
              <a:t>현실적으로 불가능한 너무 가파른 증가 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8" r="48374" b="53187"/>
          <a:stretch/>
        </p:blipFill>
        <p:spPr>
          <a:xfrm>
            <a:off x="469373" y="2730284"/>
            <a:ext cx="4691591" cy="25167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20" r="48374" b="1"/>
          <a:stretch/>
        </p:blipFill>
        <p:spPr>
          <a:xfrm>
            <a:off x="5469162" y="2307271"/>
            <a:ext cx="4838163" cy="336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36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6695" y="317662"/>
            <a:ext cx="11435444" cy="7382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/>
              <a:t>재해석 자료 </a:t>
            </a:r>
            <a:r>
              <a:rPr lang="en-US" altLang="ko-KR" sz="3000" dirty="0"/>
              <a:t>(reanalysis data): </a:t>
            </a:r>
            <a:r>
              <a:rPr lang="ko-KR" altLang="en-US" sz="3000" dirty="0"/>
              <a:t>기상</a:t>
            </a:r>
            <a:r>
              <a:rPr lang="en-US" altLang="ko-KR" sz="3000" dirty="0"/>
              <a:t>-</a:t>
            </a:r>
            <a:r>
              <a:rPr lang="ko-KR" altLang="en-US" sz="3000" dirty="0"/>
              <a:t>기후 </a:t>
            </a:r>
            <a:r>
              <a:rPr lang="ko-KR" altLang="en-US" sz="3000" dirty="0" err="1"/>
              <a:t>빅데이터</a:t>
            </a:r>
            <a:endParaRPr lang="en-US" sz="2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7" b="16589"/>
          <a:stretch/>
        </p:blipFill>
        <p:spPr>
          <a:xfrm>
            <a:off x="372468" y="1499782"/>
            <a:ext cx="7785823" cy="504679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297608" y="2829581"/>
            <a:ext cx="37142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여러 관측자료를 모델 시뮬레이션에 동화시켜서 날씨를 예측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수십년 동안 누적된 체계적인 빅데이터가 구축되어 있음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047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6451" y="262002"/>
            <a:ext cx="11435444" cy="8840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해양데이터 </a:t>
            </a:r>
            <a:r>
              <a:rPr lang="en-US" altLang="ko-KR" sz="3200" dirty="0"/>
              <a:t>(ocean data)</a:t>
            </a:r>
            <a:endParaRPr 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1389888" y="1464076"/>
            <a:ext cx="986332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prstClr val="black"/>
                </a:solidFill>
              </a:rPr>
              <a:t>현지 관측 데이터 </a:t>
            </a:r>
            <a:r>
              <a:rPr lang="en-US" altLang="ko-KR" sz="2400" dirty="0">
                <a:solidFill>
                  <a:prstClr val="black"/>
                </a:solidFill>
              </a:rPr>
              <a:t>(in-situ observation data)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</a:rPr>
              <a:t>    - ships (</a:t>
            </a:r>
            <a:r>
              <a:rPr lang="ko-KR" altLang="en-US" sz="2000" dirty="0">
                <a:solidFill>
                  <a:prstClr val="black"/>
                </a:solidFill>
              </a:rPr>
              <a:t>배</a:t>
            </a:r>
            <a:r>
              <a:rPr lang="en-US" altLang="ko-KR" sz="2000" dirty="0">
                <a:solidFill>
                  <a:prstClr val="black"/>
                </a:solidFill>
              </a:rPr>
              <a:t>), buoys (</a:t>
            </a:r>
            <a:r>
              <a:rPr lang="ko-KR" altLang="en-US" sz="2000" dirty="0">
                <a:solidFill>
                  <a:prstClr val="black"/>
                </a:solidFill>
              </a:rPr>
              <a:t>부표</a:t>
            </a:r>
            <a:r>
              <a:rPr lang="en-US" altLang="ko-KR" sz="2000" dirty="0">
                <a:solidFill>
                  <a:prstClr val="black"/>
                </a:solidFill>
              </a:rPr>
              <a:t>), automated ships (</a:t>
            </a:r>
            <a:r>
              <a:rPr lang="ko-KR" altLang="en-US" sz="2000" dirty="0">
                <a:solidFill>
                  <a:prstClr val="black"/>
                </a:solidFill>
              </a:rPr>
              <a:t>무인선</a:t>
            </a:r>
            <a:r>
              <a:rPr lang="en-US" altLang="ko-KR" sz="2000" dirty="0">
                <a:solidFill>
                  <a:prstClr val="black"/>
                </a:solidFill>
              </a:rPr>
              <a:t>) </a:t>
            </a:r>
            <a:r>
              <a:rPr lang="ko-KR" altLang="en-US" sz="2000" dirty="0">
                <a:solidFill>
                  <a:prstClr val="black"/>
                </a:solidFill>
              </a:rPr>
              <a:t>등 다양한 방법으로 측정</a:t>
            </a:r>
            <a:r>
              <a:rPr lang="en-US" altLang="ko-KR" sz="2000" dirty="0">
                <a:solidFill>
                  <a:prstClr val="black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</a:rPr>
              <a:t>    - </a:t>
            </a:r>
            <a:r>
              <a:rPr lang="ko-KR" altLang="en-US" sz="2000" dirty="0">
                <a:solidFill>
                  <a:prstClr val="black"/>
                </a:solidFill>
              </a:rPr>
              <a:t>실측 값이라서 믿을 수 있는 반면</a:t>
            </a:r>
            <a:r>
              <a:rPr lang="en-US" altLang="ko-KR" sz="2000" dirty="0">
                <a:solidFill>
                  <a:prstClr val="black"/>
                </a:solidFill>
              </a:rPr>
              <a:t>, </a:t>
            </a:r>
            <a:r>
              <a:rPr lang="ko-KR" altLang="en-US" sz="2000" dirty="0">
                <a:solidFill>
                  <a:prstClr val="black"/>
                </a:solidFill>
              </a:rPr>
              <a:t>관측 방법이나 위치에 따라 값의 보정이 필요</a:t>
            </a:r>
            <a:endParaRPr lang="en-US" altLang="ko-KR" sz="20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prstClr val="black"/>
                </a:solidFill>
              </a:rPr>
              <a:t>2. </a:t>
            </a:r>
            <a:r>
              <a:rPr lang="ko-KR" altLang="en-US" sz="2400" dirty="0">
                <a:solidFill>
                  <a:prstClr val="black"/>
                </a:solidFill>
              </a:rPr>
              <a:t>인공위성 관측 데이터 </a:t>
            </a:r>
            <a:r>
              <a:rPr lang="en-US" altLang="ko-KR" sz="2400" dirty="0">
                <a:solidFill>
                  <a:prstClr val="black"/>
                </a:solidFill>
              </a:rPr>
              <a:t>(satellite observation data)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prstClr val="black"/>
                </a:solidFill>
              </a:rPr>
              <a:t>3. </a:t>
            </a:r>
            <a:r>
              <a:rPr lang="ko-KR" altLang="en-US" sz="2400" dirty="0">
                <a:solidFill>
                  <a:prstClr val="black"/>
                </a:solidFill>
              </a:rPr>
              <a:t>인공위성 데이터를 모델로 재해석한 데이터 </a:t>
            </a:r>
            <a:r>
              <a:rPr lang="en-US" altLang="ko-KR" sz="2400" dirty="0">
                <a:solidFill>
                  <a:prstClr val="black"/>
                </a:solidFill>
              </a:rPr>
              <a:t>(reanalysis data)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2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6451" y="262002"/>
            <a:ext cx="11435444" cy="8840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해양데이터 </a:t>
            </a:r>
            <a:r>
              <a:rPr lang="en-US" altLang="ko-KR" sz="3200" dirty="0"/>
              <a:t>(ocean data)</a:t>
            </a:r>
            <a:endParaRPr 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1328928" y="1390924"/>
            <a:ext cx="986332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prstClr val="black"/>
                </a:solidFill>
              </a:rPr>
              <a:t>현지 관측 데이터 </a:t>
            </a:r>
            <a:r>
              <a:rPr lang="en-US" altLang="ko-KR" sz="2400" dirty="0">
                <a:solidFill>
                  <a:prstClr val="black"/>
                </a:solidFill>
              </a:rPr>
              <a:t>(in-situ observation data)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prstClr val="black"/>
                </a:solidFill>
              </a:rPr>
              <a:t>2. </a:t>
            </a:r>
            <a:r>
              <a:rPr lang="ko-KR" altLang="en-US" sz="2400" dirty="0">
                <a:solidFill>
                  <a:prstClr val="black"/>
                </a:solidFill>
              </a:rPr>
              <a:t>인공위성 관측 데이터 </a:t>
            </a:r>
            <a:r>
              <a:rPr lang="en-US" altLang="ko-KR" sz="2400" dirty="0">
                <a:solidFill>
                  <a:prstClr val="black"/>
                </a:solidFill>
              </a:rPr>
              <a:t>(satellite observation data)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</a:rPr>
              <a:t> - </a:t>
            </a:r>
            <a:r>
              <a:rPr lang="ko-KR" altLang="en-US" sz="2000" dirty="0">
                <a:solidFill>
                  <a:prstClr val="black"/>
                </a:solidFill>
              </a:rPr>
              <a:t>점 </a:t>
            </a:r>
            <a:r>
              <a:rPr lang="en-US" altLang="ko-KR" sz="2000" dirty="0">
                <a:solidFill>
                  <a:prstClr val="black"/>
                </a:solidFill>
              </a:rPr>
              <a:t>(point)</a:t>
            </a:r>
            <a:r>
              <a:rPr lang="ko-KR" altLang="en-US" sz="2000" dirty="0">
                <a:solidFill>
                  <a:prstClr val="black"/>
                </a:solidFill>
              </a:rPr>
              <a:t>이 아닌 면 </a:t>
            </a:r>
            <a:r>
              <a:rPr lang="en-US" altLang="ko-KR" sz="2000" dirty="0">
                <a:solidFill>
                  <a:prstClr val="black"/>
                </a:solidFill>
              </a:rPr>
              <a:t>(area)</a:t>
            </a:r>
            <a:r>
              <a:rPr lang="ko-KR" altLang="en-US" sz="2000" dirty="0">
                <a:solidFill>
                  <a:prstClr val="black"/>
                </a:solidFill>
              </a:rPr>
              <a:t>을 커버할 수 있다는 큰 장점이 있음</a:t>
            </a:r>
            <a:r>
              <a:rPr lang="en-US" altLang="ko-KR" sz="2000" dirty="0">
                <a:solidFill>
                  <a:prstClr val="black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</a:rPr>
              <a:t> - </a:t>
            </a:r>
            <a:r>
              <a:rPr lang="ko-KR" altLang="en-US" sz="2000" dirty="0">
                <a:solidFill>
                  <a:prstClr val="black"/>
                </a:solidFill>
              </a:rPr>
              <a:t>해수온도</a:t>
            </a:r>
            <a:r>
              <a:rPr lang="en-US" altLang="ko-KR" sz="2000" dirty="0">
                <a:solidFill>
                  <a:prstClr val="black"/>
                </a:solidFill>
              </a:rPr>
              <a:t>, </a:t>
            </a:r>
            <a:r>
              <a:rPr lang="ko-KR" altLang="en-US" sz="2000" dirty="0">
                <a:solidFill>
                  <a:prstClr val="black"/>
                </a:solidFill>
              </a:rPr>
              <a:t>바람 </a:t>
            </a:r>
            <a:r>
              <a:rPr lang="en-US" altLang="ko-KR" sz="2000" dirty="0">
                <a:solidFill>
                  <a:prstClr val="black"/>
                </a:solidFill>
              </a:rPr>
              <a:t>(wind stress) </a:t>
            </a:r>
            <a:r>
              <a:rPr lang="ko-KR" altLang="en-US" sz="2000" dirty="0">
                <a:solidFill>
                  <a:prstClr val="black"/>
                </a:solidFill>
              </a:rPr>
              <a:t>등</a:t>
            </a:r>
            <a:r>
              <a:rPr lang="en-US" altLang="ko-KR" sz="2000" dirty="0">
                <a:solidFill>
                  <a:prstClr val="black"/>
                </a:solidFill>
              </a:rPr>
              <a:t>, </a:t>
            </a:r>
            <a:r>
              <a:rPr lang="ko-KR" altLang="en-US" sz="2000" dirty="0">
                <a:solidFill>
                  <a:prstClr val="black"/>
                </a:solidFill>
              </a:rPr>
              <a:t>표면 자료를 얻는데 국한되어 있음</a:t>
            </a:r>
            <a:r>
              <a:rPr lang="en-US" altLang="ko-KR" sz="2000" dirty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</a:rPr>
              <a:t> - </a:t>
            </a:r>
            <a:r>
              <a:rPr lang="ko-KR" altLang="en-US" sz="2000" dirty="0">
                <a:solidFill>
                  <a:prstClr val="black"/>
                </a:solidFill>
              </a:rPr>
              <a:t>인공위성 관측의 정확도에 한계가 있음 </a:t>
            </a:r>
            <a:r>
              <a:rPr lang="en-US" altLang="ko-KR" sz="2000" dirty="0">
                <a:solidFill>
                  <a:prstClr val="black"/>
                </a:solidFill>
              </a:rPr>
              <a:t>(</a:t>
            </a:r>
            <a:r>
              <a:rPr lang="ko-KR" altLang="en-US" sz="2000" dirty="0">
                <a:solidFill>
                  <a:prstClr val="black"/>
                </a:solidFill>
              </a:rPr>
              <a:t>불확실성이 있음</a:t>
            </a:r>
            <a:r>
              <a:rPr lang="en-US" altLang="ko-KR" sz="2000" dirty="0">
                <a:solidFill>
                  <a:prstClr val="black"/>
                </a:solidFill>
              </a:rPr>
              <a:t>). </a:t>
            </a:r>
            <a:r>
              <a:rPr lang="ko-KR" altLang="en-US" sz="2000" dirty="0">
                <a:solidFill>
                  <a:prstClr val="black"/>
                </a:solidFill>
              </a:rPr>
              <a:t>관측자료 보정이 필요</a:t>
            </a:r>
            <a:r>
              <a:rPr lang="en-US" altLang="ko-KR" sz="2000" dirty="0">
                <a:solidFill>
                  <a:prstClr val="black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</a:rPr>
              <a:t> - </a:t>
            </a:r>
            <a:r>
              <a:rPr lang="ko-KR" altLang="en-US" sz="2000" dirty="0">
                <a:solidFill>
                  <a:prstClr val="black"/>
                </a:solidFill>
              </a:rPr>
              <a:t>인공위성 수명이 다해서 교체되면</a:t>
            </a:r>
            <a:r>
              <a:rPr lang="en-US" altLang="ko-KR" sz="2000" dirty="0">
                <a:solidFill>
                  <a:prstClr val="black"/>
                </a:solidFill>
              </a:rPr>
              <a:t>,</a:t>
            </a:r>
            <a:r>
              <a:rPr lang="ko-KR" altLang="en-US" sz="2000" dirty="0">
                <a:solidFill>
                  <a:prstClr val="black"/>
                </a:solidFill>
              </a:rPr>
              <a:t> 데이터 연속성에 문제가 발생</a:t>
            </a:r>
            <a:r>
              <a:rPr lang="en-US" altLang="ko-KR" sz="2000" dirty="0">
                <a:solidFill>
                  <a:prstClr val="black"/>
                </a:solidFill>
              </a:rPr>
              <a:t>.</a:t>
            </a:r>
            <a:r>
              <a:rPr lang="ko-KR" altLang="en-US" sz="2000" dirty="0">
                <a:solidFill>
                  <a:prstClr val="black"/>
                </a:solidFill>
              </a:rPr>
              <a:t>  </a:t>
            </a:r>
            <a:endParaRPr lang="en-US" altLang="ko-KR" sz="20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prstClr val="black"/>
                </a:solidFill>
              </a:rPr>
              <a:t>3. </a:t>
            </a:r>
            <a:r>
              <a:rPr lang="ko-KR" altLang="en-US" sz="2400" dirty="0">
                <a:solidFill>
                  <a:prstClr val="black"/>
                </a:solidFill>
              </a:rPr>
              <a:t>인공위성 데이터를 모델로 재해석한 데이터 </a:t>
            </a:r>
            <a:r>
              <a:rPr lang="en-US" altLang="ko-KR" sz="2400" dirty="0">
                <a:solidFill>
                  <a:prstClr val="black"/>
                </a:solidFill>
              </a:rPr>
              <a:t>(reanalysis data)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7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6451" y="262002"/>
            <a:ext cx="11435444" cy="8840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해양데이터 </a:t>
            </a:r>
            <a:r>
              <a:rPr lang="en-US" altLang="ko-KR" sz="3200" dirty="0"/>
              <a:t>(ocean data)</a:t>
            </a:r>
            <a:endParaRPr 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1328928" y="1390924"/>
            <a:ext cx="98267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prstClr val="black"/>
                </a:solidFill>
              </a:rPr>
              <a:t>현지 관측 데이터 </a:t>
            </a:r>
            <a:r>
              <a:rPr lang="en-US" altLang="ko-KR" sz="2400" dirty="0">
                <a:solidFill>
                  <a:prstClr val="black"/>
                </a:solidFill>
              </a:rPr>
              <a:t>(in-situ observation data)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prstClr val="black"/>
                </a:solidFill>
              </a:rPr>
              <a:t>2. </a:t>
            </a:r>
            <a:r>
              <a:rPr lang="ko-KR" altLang="en-US" sz="2400" dirty="0">
                <a:solidFill>
                  <a:prstClr val="black"/>
                </a:solidFill>
              </a:rPr>
              <a:t>인공위성 관측 데이터 </a:t>
            </a:r>
            <a:r>
              <a:rPr lang="en-US" altLang="ko-KR" sz="2400" dirty="0">
                <a:solidFill>
                  <a:prstClr val="black"/>
                </a:solidFill>
              </a:rPr>
              <a:t>(satellite observation data)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</a:rPr>
              <a:t> </a:t>
            </a:r>
            <a:endParaRPr lang="en-US" altLang="ko-KR" sz="24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prstClr val="black"/>
                </a:solidFill>
              </a:rPr>
              <a:t>3. </a:t>
            </a:r>
            <a:r>
              <a:rPr lang="ko-KR" altLang="en-US" sz="2400" dirty="0">
                <a:solidFill>
                  <a:prstClr val="black"/>
                </a:solidFill>
              </a:rPr>
              <a:t>인공위성 데이터를 모델로 재해석한 데이터 </a:t>
            </a:r>
            <a:r>
              <a:rPr lang="en-US" altLang="ko-KR" sz="2400" dirty="0">
                <a:solidFill>
                  <a:prstClr val="black"/>
                </a:solidFill>
              </a:rPr>
              <a:t>(reanalysis data)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</a:rPr>
              <a:t> - </a:t>
            </a:r>
            <a:r>
              <a:rPr lang="ko-KR" altLang="en-US" sz="2000" dirty="0">
                <a:solidFill>
                  <a:prstClr val="black"/>
                </a:solidFill>
              </a:rPr>
              <a:t>인공위성 관측자료를 모델에 </a:t>
            </a:r>
            <a:r>
              <a:rPr lang="en-US" altLang="ko-KR" sz="2000" dirty="0">
                <a:solidFill>
                  <a:prstClr val="black"/>
                </a:solidFill>
              </a:rPr>
              <a:t>assimilation </a:t>
            </a:r>
            <a:r>
              <a:rPr lang="ko-KR" altLang="en-US" sz="2000" dirty="0">
                <a:solidFill>
                  <a:prstClr val="black"/>
                </a:solidFill>
              </a:rPr>
              <a:t>시킨 자료</a:t>
            </a:r>
            <a:r>
              <a:rPr lang="en-US" altLang="ko-KR" sz="2000" dirty="0">
                <a:solidFill>
                  <a:prstClr val="black"/>
                </a:solidFill>
              </a:rPr>
              <a:t>: </a:t>
            </a:r>
            <a:r>
              <a:rPr lang="ko-KR" altLang="en-US" sz="2000" dirty="0">
                <a:solidFill>
                  <a:prstClr val="black"/>
                </a:solidFill>
              </a:rPr>
              <a:t>관측을 모델의 초기조건과 경계조건</a:t>
            </a:r>
            <a:r>
              <a:rPr lang="en-US" altLang="ko-KR" sz="2000" dirty="0">
                <a:solidFill>
                  <a:prstClr val="black"/>
                </a:solidFill>
              </a:rPr>
              <a:t> </a:t>
            </a:r>
            <a:r>
              <a:rPr lang="ko-KR" altLang="en-US" sz="2000" dirty="0">
                <a:solidFill>
                  <a:prstClr val="black"/>
                </a:solidFill>
              </a:rPr>
              <a:t>으로 넣어서 모델 시뮬레이션의 정확도를 높임</a:t>
            </a:r>
            <a:r>
              <a:rPr lang="en-US" altLang="ko-KR" sz="2000" dirty="0">
                <a:solidFill>
                  <a:prstClr val="black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</a:rPr>
              <a:t> - </a:t>
            </a:r>
            <a:r>
              <a:rPr lang="ko-KR" altLang="en-US" sz="2000" dirty="0">
                <a:solidFill>
                  <a:prstClr val="black"/>
                </a:solidFill>
              </a:rPr>
              <a:t>관측이 반영되는 동시에 물리적인 인과관계가 정확한 값들이 도출</a:t>
            </a:r>
            <a:endParaRPr lang="en-US" altLang="ko-KR" sz="20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</a:rPr>
              <a:t> - </a:t>
            </a:r>
            <a:r>
              <a:rPr lang="ko-KR" altLang="en-US" sz="2000" dirty="0">
                <a:solidFill>
                  <a:prstClr val="black"/>
                </a:solidFill>
              </a:rPr>
              <a:t>인공위성 관측자료를 모델에 어떻게 </a:t>
            </a:r>
            <a:r>
              <a:rPr lang="en-US" altLang="ko-KR" sz="2000" dirty="0">
                <a:solidFill>
                  <a:prstClr val="black"/>
                </a:solidFill>
              </a:rPr>
              <a:t>assimilation </a:t>
            </a:r>
            <a:r>
              <a:rPr lang="ko-KR" altLang="en-US" sz="2000" dirty="0">
                <a:solidFill>
                  <a:prstClr val="black"/>
                </a:solidFill>
              </a:rPr>
              <a:t>하는지에 따라서 그 값이 많이 달라질 수 있음</a:t>
            </a:r>
            <a:r>
              <a:rPr lang="en-US" altLang="ko-KR" sz="2000" dirty="0">
                <a:solidFill>
                  <a:prstClr val="black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5237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3200" y="293719"/>
            <a:ext cx="11435444" cy="118884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1. International Comprehensive Ocean-Atmosphere Data Set</a:t>
            </a:r>
            <a:br>
              <a:rPr lang="en-US" sz="3000" dirty="0"/>
            </a:br>
            <a:r>
              <a:rPr lang="en-US" sz="3000" dirty="0"/>
              <a:t>(ICOADS)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18599" y="6215357"/>
            <a:ext cx="901516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배가 많이 지나가는 북반구 중위도에 관측지점이 훨씬 조밀하고 횟수도 많음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  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8"/>
          <a:stretch/>
        </p:blipFill>
        <p:spPr>
          <a:xfrm>
            <a:off x="2284376" y="1656522"/>
            <a:ext cx="6621086" cy="421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4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6451" y="79122"/>
            <a:ext cx="11435444" cy="118884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ICOADS </a:t>
            </a:r>
            <a:r>
              <a:rPr lang="ko-KR" altLang="en-US" sz="3000" dirty="0"/>
              <a:t>관측장비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7591560" y="6007456"/>
            <a:ext cx="1704315" cy="45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prstClr val="black"/>
                </a:solidFill>
                <a:sym typeface="Wingdings" panose="05000000000000000000" pitchFamily="2" charset="2"/>
              </a:rPr>
              <a:t>Buoy (</a:t>
            </a:r>
            <a:r>
              <a:rPr lang="ko-KR" altLang="en-US" sz="2200" dirty="0">
                <a:solidFill>
                  <a:prstClr val="black"/>
                </a:solidFill>
                <a:sym typeface="Wingdings" panose="05000000000000000000" pitchFamily="2" charset="2"/>
              </a:rPr>
              <a:t>부표</a:t>
            </a:r>
            <a:r>
              <a:rPr lang="en-US" altLang="ko-KR" sz="2200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ko-KR" altLang="en-US" sz="2200" dirty="0">
              <a:solidFill>
                <a:prstClr val="black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7" y="1644918"/>
            <a:ext cx="2793412" cy="37245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51" y="1644919"/>
            <a:ext cx="5912280" cy="37818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92692" y="5861676"/>
            <a:ext cx="1704315" cy="45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prstClr val="black"/>
                </a:solidFill>
                <a:sym typeface="Wingdings" panose="05000000000000000000" pitchFamily="2" charset="2"/>
              </a:rPr>
              <a:t>Ship (</a:t>
            </a:r>
            <a:r>
              <a:rPr lang="ko-KR" altLang="en-US" sz="2200" dirty="0">
                <a:solidFill>
                  <a:prstClr val="black"/>
                </a:solidFill>
                <a:sym typeface="Wingdings" panose="05000000000000000000" pitchFamily="2" charset="2"/>
              </a:rPr>
              <a:t>선박</a:t>
            </a:r>
            <a:r>
              <a:rPr lang="en-US" altLang="ko-KR" sz="2200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ko-KR" altLang="en-US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912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6451" y="79122"/>
            <a:ext cx="11435444" cy="118884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ICOADS </a:t>
            </a:r>
            <a:r>
              <a:rPr lang="ko-KR" altLang="en-US" sz="3000" dirty="0"/>
              <a:t>관측장비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4829336" y="5236748"/>
            <a:ext cx="1704315" cy="45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prstClr val="black"/>
                </a:solidFill>
                <a:sym typeface="Wingdings" panose="05000000000000000000" pitchFamily="2" charset="2"/>
              </a:rPr>
              <a:t>Buoy (</a:t>
            </a:r>
            <a:r>
              <a:rPr lang="ko-KR" altLang="en-US" sz="2200" dirty="0">
                <a:solidFill>
                  <a:prstClr val="black"/>
                </a:solidFill>
                <a:sym typeface="Wingdings" panose="05000000000000000000" pitchFamily="2" charset="2"/>
              </a:rPr>
              <a:t>부표</a:t>
            </a:r>
            <a:r>
              <a:rPr lang="en-US" altLang="ko-KR" sz="2200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ko-KR" altLang="en-US" sz="2200" dirty="0">
              <a:solidFill>
                <a:prstClr val="black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044" y="1535177"/>
            <a:ext cx="2450038" cy="32667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51" y="1644920"/>
            <a:ext cx="3738740" cy="23915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6406" y="4572633"/>
            <a:ext cx="1704315" cy="45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prstClr val="black"/>
                </a:solidFill>
                <a:sym typeface="Wingdings" panose="05000000000000000000" pitchFamily="2" charset="2"/>
              </a:rPr>
              <a:t>Ship (</a:t>
            </a:r>
            <a:r>
              <a:rPr lang="ko-KR" altLang="en-US" sz="2200" dirty="0">
                <a:solidFill>
                  <a:prstClr val="black"/>
                </a:solidFill>
                <a:sym typeface="Wingdings" panose="05000000000000000000" pitchFamily="2" charset="2"/>
              </a:rPr>
              <a:t>선박</a:t>
            </a:r>
            <a:r>
              <a:rPr lang="en-US" altLang="ko-KR" sz="2200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ko-KR" altLang="en-US" sz="2200" dirty="0">
              <a:solidFill>
                <a:prstClr val="black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/>
          <a:stretch/>
        </p:blipFill>
        <p:spPr>
          <a:xfrm>
            <a:off x="7321369" y="1420217"/>
            <a:ext cx="4656044" cy="38165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17267" y="5466009"/>
            <a:ext cx="3114810" cy="864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prstClr val="black"/>
                </a:solidFill>
                <a:sym typeface="Wingdings" panose="05000000000000000000" pitchFamily="2" charset="2"/>
              </a:rPr>
              <a:t>Automated ships 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2200" dirty="0">
                <a:solidFill>
                  <a:prstClr val="black"/>
                </a:solidFill>
                <a:sym typeface="Wingdings" panose="05000000000000000000" pitchFamily="2" charset="2"/>
              </a:rPr>
              <a:t>무인선</a:t>
            </a:r>
            <a:r>
              <a:rPr lang="en-US" altLang="ko-KR" sz="2200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ko-KR" altLang="en-US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32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6450" y="289638"/>
            <a:ext cx="11435444" cy="94678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ICOADS: percentage of ocean area sampled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5591" y="5870857"/>
            <a:ext cx="7297163" cy="72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Since 1960, % ocean area sampled has increased by around 50%, although % sample for evaporation has decreased since 1990.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93" y="1236427"/>
            <a:ext cx="8043478" cy="442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3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2720</TotalTime>
  <Words>845</Words>
  <Application>Microsoft Office PowerPoint</Application>
  <PresentationFormat>와이드스크린</PresentationFormat>
  <Paragraphs>185</Paragraphs>
  <Slides>28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맑은 고딕</vt:lpstr>
      <vt:lpstr>Arial</vt:lpstr>
      <vt:lpstr>Cambria Math</vt:lpstr>
      <vt:lpstr>Times New Roman</vt:lpstr>
      <vt:lpstr>Wingdings</vt:lpstr>
      <vt:lpstr>Office 테마</vt:lpstr>
      <vt:lpstr>1_Office 테마</vt:lpstr>
      <vt:lpstr>2_Office 테마</vt:lpstr>
      <vt:lpstr>3_Office 테마</vt:lpstr>
      <vt:lpstr>해양데이터: 표층 증발량 관측  10월 12일 (월요일) ~ 10월 14일 (수요일)</vt:lpstr>
      <vt:lpstr>해양데이터 (ocean data)</vt:lpstr>
      <vt:lpstr>해양데이터 (ocean data)</vt:lpstr>
      <vt:lpstr>해양데이터 (ocean data)</vt:lpstr>
      <vt:lpstr>해양데이터 (ocean data)</vt:lpstr>
      <vt:lpstr>1. International Comprehensive Ocean-Atmosphere Data Set (ICOADS)</vt:lpstr>
      <vt:lpstr>ICOADS 관측장비</vt:lpstr>
      <vt:lpstr>ICOADS 관측장비</vt:lpstr>
      <vt:lpstr>ICOADS: percentage of ocean area sampled</vt:lpstr>
      <vt:lpstr>Measuring the ocean surface evaporation is one of key purposes</vt:lpstr>
      <vt:lpstr>Estimating the ocean surface evaporation from ‘Bulk Evaporation Formula’ (증발량 추정을 위한 공식)</vt:lpstr>
      <vt:lpstr>Estimating the ocean surface evaporation from ‘Bulk Evaporation Formula’ (증발량 추정을 위한 공식)</vt:lpstr>
      <vt:lpstr>Estimating the ocean surface evaporation from ‘Bulk Evaporation Formula’ (증발량 추정을 위한 공식)</vt:lpstr>
      <vt:lpstr>증발량 계산을 위한 관측: (1) 바람의 세기 측정</vt:lpstr>
      <vt:lpstr>증발량 계산을 위한 관측: (1) 바람의 세기 측정</vt:lpstr>
      <vt:lpstr>증발량 계산을 위한 관측: (2) 해수온도 측정  해수(표면)온도를 알면 포화 수증기압을 추정할 수 있음</vt:lpstr>
      <vt:lpstr>바다온도와 포화수증기압</vt:lpstr>
      <vt:lpstr>Clausius – Clapeyron 방정식</vt:lpstr>
      <vt:lpstr>Clausius-Clapeyron relation </vt:lpstr>
      <vt:lpstr>증발량 계산을 위한 관측: (3) 대기의 수증기압 측정 (온도와 상대습도가 필요)</vt:lpstr>
      <vt:lpstr>(3) 대기의 수증기압 측정 (상대습도 측정 및 계산 방법)</vt:lpstr>
      <vt:lpstr>2.  지구온난화와 바다의 증발량 변화</vt:lpstr>
      <vt:lpstr>증발량 계산을 위한 관측: (2) 해수온도 측정  해수(표면)온도를 알면 포화 수증기압을 추정할 수 있음</vt:lpstr>
      <vt:lpstr>Clausius-Clapeyron relation </vt:lpstr>
      <vt:lpstr>Clausius-Clapeyron relation </vt:lpstr>
      <vt:lpstr>관측 자료의 문제점: 관측하는 방법에 따라 결과가 조금 다를 수 있음 예) 배의 크기가 점점 커지면서 풍속계의 위치가 더 높아짐 </vt:lpstr>
      <vt:lpstr>관측 자료의 문제점: 관측하는 방법에 따라 결과가 조금 다를 수 있음 예) 배의 크기가 점점 커지면서 풍속계의 위치가 더 높아짐 </vt:lpstr>
      <vt:lpstr>재해석 자료 (reanalysis data): 기상-기후 빅데이터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기초해양통계 및 실습  (2020년 1학기)</dc:title>
  <dc:creator>HyoSeok Park</dc:creator>
  <cp:lastModifiedBy>HyoSeok Park</cp:lastModifiedBy>
  <cp:revision>259</cp:revision>
  <dcterms:created xsi:type="dcterms:W3CDTF">2020-03-02T03:00:47Z</dcterms:created>
  <dcterms:modified xsi:type="dcterms:W3CDTF">2020-10-11T15:26:32Z</dcterms:modified>
</cp:coreProperties>
</file>