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3"/>
  </p:notesMasterIdLst>
  <p:sldIdLst>
    <p:sldId id="311" r:id="rId4"/>
    <p:sldId id="484" r:id="rId5"/>
    <p:sldId id="488" r:id="rId6"/>
    <p:sldId id="487" r:id="rId7"/>
    <p:sldId id="489" r:id="rId8"/>
    <p:sldId id="320" r:id="rId9"/>
    <p:sldId id="326" r:id="rId10"/>
    <p:sldId id="329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 autoAdjust="0"/>
    <p:restoredTop sz="94837" autoAdjust="0"/>
  </p:normalViewPr>
  <p:slideViewPr>
    <p:cSldViewPr snapToGrid="0">
      <p:cViewPr varScale="1">
        <p:scale>
          <a:sx n="60" d="100"/>
          <a:sy n="60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50874-B540-4538-9EAF-A795810018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298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917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A54-E809-4374-8753-8E9E7F8955C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65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1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2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8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0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5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1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5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8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0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17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84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59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97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2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1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54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2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85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9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07654"/>
            <a:ext cx="9639300" cy="1616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재해석 자료</a:t>
            </a:r>
            <a:r>
              <a:rPr lang="en-US" altLang="ko-KR" sz="3200" dirty="0"/>
              <a:t>: </a:t>
            </a:r>
            <a:r>
              <a:rPr lang="ko-KR" altLang="en-US" sz="3200" dirty="0"/>
              <a:t>증발량과 강우량 </a:t>
            </a:r>
            <a:r>
              <a:rPr lang="ko-KR" altLang="en-US" sz="3200" dirty="0" err="1"/>
              <a:t>전지구</a:t>
            </a:r>
            <a:r>
              <a:rPr lang="ko-KR" altLang="en-US" sz="3200" dirty="0"/>
              <a:t> 평균값 계산 </a:t>
            </a:r>
            <a:br>
              <a:rPr lang="en-US" altLang="ko-KR" sz="3200" dirty="0"/>
            </a:b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19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10</a:t>
            </a:r>
            <a:r>
              <a:rPr lang="ko-KR" altLang="en-US" sz="2400" dirty="0"/>
              <a:t>월 </a:t>
            </a:r>
            <a:r>
              <a:rPr lang="en-US" altLang="ko-KR" sz="2400" dirty="0"/>
              <a:t>21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1399"/>
            <a:ext cx="9144000" cy="4389089"/>
          </a:xfr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F0502020204030204"/>
                <a:ea typeface="맑은 고딕" panose="020B0503020000020004" pitchFamily="50" charset="-127"/>
              </a:rPr>
              <a:t>지난시간 실습 </a:t>
            </a:r>
            <a:endParaRPr lang="en-US" altLang="ko-KR" b="1" dirty="0">
              <a:solidFill>
                <a:prstClr val="black"/>
              </a:solidFill>
              <a:highlight>
                <a:srgbClr val="FFFF00"/>
              </a:highligh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재해석 자료 생산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기후 빅데이터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재해석 자료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연평균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(annual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200" u="sng" dirty="0"/>
              <a:t>파이썬 프로그래밍 실습</a:t>
            </a:r>
            <a:endParaRPr lang="en-US" altLang="ko-KR" sz="2000" dirty="0"/>
          </a:p>
          <a:p>
            <a:r>
              <a:rPr lang="en-US" altLang="ko-KR" sz="2000" dirty="0"/>
              <a:t>2.1. </a:t>
            </a:r>
            <a:r>
              <a:rPr lang="ko-KR" altLang="en-US" sz="2000" dirty="0"/>
              <a:t>증발량 및 강우량 연평균 </a:t>
            </a:r>
            <a:r>
              <a:rPr lang="en-US" altLang="ko-KR" sz="2000" dirty="0"/>
              <a:t>(temporal average)</a:t>
            </a:r>
          </a:p>
          <a:p>
            <a:r>
              <a:rPr lang="en-US" altLang="ko-KR" sz="2000" dirty="0"/>
              <a:t>2.2 </a:t>
            </a:r>
            <a:r>
              <a:rPr lang="ko-KR" altLang="en-US" sz="2000" dirty="0"/>
              <a:t>증발량 및 강우량 공간 평균 </a:t>
            </a:r>
            <a:r>
              <a:rPr lang="en-US" altLang="ko-KR" sz="2000" dirty="0"/>
              <a:t>(area</a:t>
            </a:r>
            <a:r>
              <a:rPr lang="ko-KR" altLang="en-US" sz="2000" dirty="0"/>
              <a:t> </a:t>
            </a:r>
            <a:r>
              <a:rPr lang="en-US" altLang="ko-KR" sz="2000" dirty="0"/>
              <a:t>average) </a:t>
            </a:r>
          </a:p>
          <a:p>
            <a:r>
              <a:rPr lang="en-US" altLang="ko-KR" sz="2000" dirty="0"/>
              <a:t>2.3. </a:t>
            </a:r>
            <a:r>
              <a:rPr lang="ko-KR" altLang="en-US" sz="2000" dirty="0"/>
              <a:t>증발량과 강우량 상관성 보여주기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22959" y="51516"/>
            <a:ext cx="9805141" cy="671260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import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netCDF4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as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nc</a:t>
            </a:r>
            <a:endParaRPr kumimoji="1" lang="en-US" altLang="ko-KR" sz="1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import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numpy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FF0000"/>
                </a:solidFill>
              </a:rPr>
              <a:t>as</a:t>
            </a:r>
            <a:r>
              <a:rPr lang="en-US" altLang="ko-KR" sz="1700" b="1" kern="0" dirty="0">
                <a:solidFill>
                  <a:prstClr val="black"/>
                </a:solidFill>
              </a:rPr>
              <a:t> np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#### Import monthly evaporation data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= </a:t>
            </a:r>
            <a:r>
              <a:rPr lang="en-US" altLang="ko-KR" sz="1700" b="1" kern="0" dirty="0">
                <a:solidFill>
                  <a:srgbClr val="00B050"/>
                </a:solidFill>
              </a:rPr>
              <a:t>‘D:/ERA5/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EVAPintp</a:t>
            </a:r>
            <a:r>
              <a:rPr lang="en-US" altLang="ko-KR" sz="1700" b="1" kern="0" dirty="0">
                <a:solidFill>
                  <a:srgbClr val="00B050"/>
                </a:solidFill>
              </a:rPr>
              <a:t>/' </a:t>
            </a:r>
            <a:r>
              <a:rPr lang="en-US" altLang="ko-KR" sz="1700" b="1" kern="0" dirty="0">
                <a:solidFill>
                  <a:prstClr val="black"/>
                </a:solidFill>
              </a:rPr>
              <a:t># directory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styear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1979</a:t>
            </a:r>
            <a:r>
              <a:rPr lang="en-US" altLang="ko-KR" sz="1700" b="1" kern="0" dirty="0">
                <a:solidFill>
                  <a:prstClr val="black"/>
                </a:solidFill>
              </a:rPr>
              <a:t> #start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edyear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2019</a:t>
            </a:r>
            <a:r>
              <a:rPr lang="en-US" altLang="ko-KR" sz="1700" b="1" kern="0" dirty="0">
                <a:solidFill>
                  <a:prstClr val="black"/>
                </a:solidFill>
              </a:rPr>
              <a:t> #end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np.zeros</a:t>
            </a:r>
            <a:r>
              <a:rPr lang="en-US" altLang="ko-KR" sz="1700" b="1" kern="0" dirty="0">
                <a:solidFill>
                  <a:prstClr val="black"/>
                </a:solidFill>
              </a:rPr>
              <a:t>([12*(edyear-styear+1), 37, 72])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for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(styear,edyear+1):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    for </a:t>
            </a:r>
            <a:r>
              <a:rPr lang="en-US" altLang="ko-KR" sz="1700" b="1" kern="0" dirty="0">
                <a:solidFill>
                  <a:prstClr val="black"/>
                </a:solidFill>
              </a:rPr>
              <a:t>j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(1,13): # loop for months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year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month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(j).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zfill</a:t>
            </a:r>
            <a:r>
              <a:rPr lang="en-US" altLang="ko-KR" sz="1700" b="1" kern="0" dirty="0">
                <a:solidFill>
                  <a:prstClr val="black"/>
                </a:solidFill>
              </a:rPr>
              <a:t>(2)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filename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'EVAP.'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year+month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'.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nc</a:t>
            </a:r>
            <a:r>
              <a:rPr lang="en-US" altLang="ko-KR" sz="1700" b="1" kern="0" dirty="0">
                <a:solidFill>
                  <a:srgbClr val="00B050"/>
                </a:solidFill>
              </a:rPr>
              <a:t>'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data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sz="1700" b="1" kern="0" dirty="0">
                <a:solidFill>
                  <a:prstClr val="black"/>
                </a:solidFill>
              </a:rPr>
              <a:t>(filename)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700" b="1" kern="0" dirty="0">
                <a:solidFill>
                  <a:prstClr val="black"/>
                </a:solidFill>
              </a:rPr>
              <a:t>[</a:t>
            </a:r>
            <a:r>
              <a:rPr lang="en-US" altLang="ko-KR" sz="1700" b="1" kern="0" dirty="0">
                <a:solidFill>
                  <a:srgbClr val="00B050"/>
                </a:solidFill>
              </a:rPr>
              <a:t>'e'</a:t>
            </a:r>
            <a:r>
              <a:rPr lang="en-US" altLang="ko-KR" sz="1700" b="1" kern="0" dirty="0">
                <a:solidFill>
                  <a:prstClr val="black"/>
                </a:solidFill>
              </a:rPr>
              <a:t>][:,:]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[(</a:t>
            </a:r>
            <a:r>
              <a:rPr lang="en-US" altLang="ko-KR" sz="1700" b="1" kern="0" dirty="0" err="1">
                <a:solidFill>
                  <a:prstClr val="black"/>
                </a:solidFill>
                <a:highlight>
                  <a:srgbClr val="FFFF00"/>
                </a:highlight>
              </a:rPr>
              <a:t>i-styear</a:t>
            </a:r>
            <a:r>
              <a:rPr lang="en-US" altLang="ko-KR" sz="17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)*12+(j-1),:,:] </a:t>
            </a:r>
            <a:r>
              <a:rPr lang="en-US" altLang="ko-KR" sz="1700" b="1" kern="0" dirty="0">
                <a:solidFill>
                  <a:prstClr val="black"/>
                </a:solidFill>
              </a:rPr>
              <a:t>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7030A0"/>
                </a:solidFill>
              </a:rPr>
              <a:t>print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  <a:endParaRPr kumimoji="1" lang="en-US" altLang="ko-KR" sz="1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22959" y="51516"/>
            <a:ext cx="9805141" cy="67818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#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import netCDF4 as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nc</a:t>
            </a:r>
            <a:endParaRPr kumimoji="1" lang="en-US" altLang="ko-KR" sz="17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f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rom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netCDF4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import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</a:rPr>
              <a:t>Dataset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#### Import monthly evaporation data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= </a:t>
            </a:r>
            <a:r>
              <a:rPr lang="en-US" altLang="ko-KR" sz="1700" b="1" kern="0" dirty="0">
                <a:solidFill>
                  <a:srgbClr val="00B050"/>
                </a:solidFill>
              </a:rPr>
              <a:t>‘D:/ERA5/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EVAPintp</a:t>
            </a:r>
            <a:r>
              <a:rPr lang="en-US" altLang="ko-KR" sz="1700" b="1" kern="0" dirty="0">
                <a:solidFill>
                  <a:srgbClr val="00B050"/>
                </a:solidFill>
              </a:rPr>
              <a:t>/' </a:t>
            </a:r>
            <a:r>
              <a:rPr lang="en-US" altLang="ko-KR" sz="1700" b="1" kern="0" dirty="0">
                <a:solidFill>
                  <a:prstClr val="black"/>
                </a:solidFill>
              </a:rPr>
              <a:t># directory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styear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1979</a:t>
            </a:r>
            <a:r>
              <a:rPr lang="en-US" altLang="ko-KR" sz="1700" b="1" kern="0" dirty="0">
                <a:solidFill>
                  <a:prstClr val="black"/>
                </a:solidFill>
              </a:rPr>
              <a:t> #start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edyear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2019</a:t>
            </a:r>
            <a:r>
              <a:rPr lang="en-US" altLang="ko-KR" sz="1700" b="1" kern="0" dirty="0">
                <a:solidFill>
                  <a:prstClr val="black"/>
                </a:solidFill>
              </a:rPr>
              <a:t> #end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np.zeros</a:t>
            </a:r>
            <a:r>
              <a:rPr lang="en-US" altLang="ko-KR" sz="1700" b="1" kern="0" dirty="0">
                <a:solidFill>
                  <a:prstClr val="black"/>
                </a:solidFill>
              </a:rPr>
              <a:t>([12*(edyear-styear+1), 37, 72])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for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(styear,edyear+1):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    for </a:t>
            </a:r>
            <a:r>
              <a:rPr lang="en-US" altLang="ko-KR" sz="1700" b="1" kern="0" dirty="0">
                <a:solidFill>
                  <a:prstClr val="black"/>
                </a:solidFill>
              </a:rPr>
              <a:t>j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(1,13): # loop for months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year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month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(j).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zfill</a:t>
            </a:r>
            <a:r>
              <a:rPr lang="en-US" altLang="ko-KR" sz="1700" b="1" kern="0" dirty="0">
                <a:solidFill>
                  <a:prstClr val="black"/>
                </a:solidFill>
              </a:rPr>
              <a:t>(2)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filename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'EVAP.'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year+month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'.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nc</a:t>
            </a:r>
            <a:r>
              <a:rPr lang="en-US" altLang="ko-KR" sz="1700" b="1" kern="0" dirty="0">
                <a:solidFill>
                  <a:srgbClr val="00B050"/>
                </a:solidFill>
              </a:rPr>
              <a:t>'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data = </a:t>
            </a:r>
            <a:r>
              <a:rPr lang="en-US" altLang="ko-KR" b="1" kern="0" dirty="0">
                <a:solidFill>
                  <a:prstClr val="black"/>
                </a:solidFill>
                <a:highlight>
                  <a:srgbClr val="FFFF00"/>
                </a:highlight>
              </a:rPr>
              <a:t>Dataset</a:t>
            </a:r>
            <a:r>
              <a:rPr lang="en-US" altLang="ko-KR" sz="1700" b="1" kern="0" dirty="0">
                <a:solidFill>
                  <a:prstClr val="black"/>
                </a:solidFill>
              </a:rPr>
              <a:t>(filename)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700" b="1" kern="0" dirty="0">
                <a:solidFill>
                  <a:prstClr val="black"/>
                </a:solidFill>
              </a:rPr>
              <a:t>[</a:t>
            </a:r>
            <a:r>
              <a:rPr lang="en-US" altLang="ko-KR" sz="1700" b="1" kern="0" dirty="0">
                <a:solidFill>
                  <a:srgbClr val="00B050"/>
                </a:solidFill>
              </a:rPr>
              <a:t>'e'</a:t>
            </a:r>
            <a:r>
              <a:rPr lang="en-US" altLang="ko-KR" sz="1700" b="1" kern="0" dirty="0">
                <a:solidFill>
                  <a:prstClr val="black"/>
                </a:solidFill>
              </a:rPr>
              <a:t>][:,:]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</a:rPr>
              <a:t>[(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i-styear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)*12+j-1,:,:]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7030A0"/>
                </a:solidFill>
              </a:rPr>
              <a:t>print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  <a:endParaRPr kumimoji="1" lang="en-US" altLang="ko-KR" sz="1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22959" y="138604"/>
            <a:ext cx="9805141" cy="64817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= </a:t>
            </a:r>
            <a:r>
              <a:rPr lang="en-US" altLang="ko-KR" sz="1700" b="1" kern="0" dirty="0">
                <a:solidFill>
                  <a:srgbClr val="00B050"/>
                </a:solidFill>
              </a:rPr>
              <a:t>‘D:/ERA5/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EVAPintp</a:t>
            </a:r>
            <a:r>
              <a:rPr lang="en-US" altLang="ko-KR" sz="1700" b="1" kern="0" dirty="0">
                <a:solidFill>
                  <a:srgbClr val="00B050"/>
                </a:solidFill>
              </a:rPr>
              <a:t>/' </a:t>
            </a:r>
            <a:r>
              <a:rPr lang="en-US" altLang="ko-KR" sz="1700" b="1" kern="0" dirty="0">
                <a:solidFill>
                  <a:prstClr val="black"/>
                </a:solidFill>
              </a:rPr>
              <a:t># directory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styear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1979</a:t>
            </a:r>
            <a:r>
              <a:rPr lang="en-US" altLang="ko-KR" sz="1700" b="1" kern="0" dirty="0">
                <a:solidFill>
                  <a:prstClr val="black"/>
                </a:solidFill>
              </a:rPr>
              <a:t> #start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edyear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2019</a:t>
            </a:r>
            <a:r>
              <a:rPr lang="en-US" altLang="ko-KR" sz="1700" b="1" kern="0" dirty="0">
                <a:solidFill>
                  <a:prstClr val="black"/>
                </a:solidFill>
              </a:rPr>
              <a:t> #end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np.zeros</a:t>
            </a:r>
            <a:r>
              <a:rPr lang="en-US" altLang="ko-KR" sz="1700" b="1" kern="0" dirty="0">
                <a:solidFill>
                  <a:prstClr val="black"/>
                </a:solidFill>
              </a:rPr>
              <a:t>([12*(edyear-styear+1), 37, 72])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900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k = 0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for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(styear,edyear+1):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    for </a:t>
            </a:r>
            <a:r>
              <a:rPr lang="en-US" altLang="ko-KR" sz="1700" b="1" kern="0" dirty="0">
                <a:solidFill>
                  <a:prstClr val="black"/>
                </a:solidFill>
              </a:rPr>
              <a:t>j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(1,13): # loop for months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year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month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(j).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zfill</a:t>
            </a:r>
            <a:r>
              <a:rPr lang="en-US" altLang="ko-KR" sz="1700" b="1" kern="0" dirty="0">
                <a:solidFill>
                  <a:prstClr val="black"/>
                </a:solidFill>
              </a:rPr>
              <a:t>(2)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filename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'EVAP.'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year+month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'.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nc</a:t>
            </a:r>
            <a:r>
              <a:rPr lang="en-US" altLang="ko-KR" sz="1700" b="1" kern="0" dirty="0">
                <a:solidFill>
                  <a:srgbClr val="00B050"/>
                </a:solidFill>
              </a:rPr>
              <a:t>'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data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sz="1700" b="1" kern="0" dirty="0">
                <a:solidFill>
                  <a:prstClr val="black"/>
                </a:solidFill>
              </a:rPr>
              <a:t>(filename)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700" b="1" kern="0" dirty="0">
                <a:solidFill>
                  <a:prstClr val="black"/>
                </a:solidFill>
              </a:rPr>
              <a:t>[</a:t>
            </a:r>
            <a:r>
              <a:rPr lang="en-US" altLang="ko-KR" sz="1700" b="1" kern="0" dirty="0">
                <a:solidFill>
                  <a:srgbClr val="00B050"/>
                </a:solidFill>
              </a:rPr>
              <a:t>'e'</a:t>
            </a:r>
            <a:r>
              <a:rPr lang="en-US" altLang="ko-KR" sz="1700" b="1" kern="0" dirty="0">
                <a:solidFill>
                  <a:prstClr val="black"/>
                </a:solidFill>
              </a:rPr>
              <a:t>][:,:]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</a:rPr>
              <a:t>[</a:t>
            </a:r>
            <a:r>
              <a:rPr lang="en-US" altLang="ko-KR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k</a:t>
            </a:r>
            <a:r>
              <a:rPr lang="en-US" altLang="ko-KR" sz="1700" b="1" kern="0" dirty="0">
                <a:solidFill>
                  <a:prstClr val="black"/>
                </a:solidFill>
              </a:rPr>
              <a:t>,:,:]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endParaRPr lang="en-US" altLang="ko-KR" sz="1700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900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k = k+1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7030A0"/>
                </a:solidFill>
              </a:rPr>
              <a:t>print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  <a:endParaRPr kumimoji="1" lang="en-US" altLang="ko-KR" sz="1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8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68530" y="312775"/>
            <a:ext cx="9805141" cy="60628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= </a:t>
            </a:r>
            <a:r>
              <a:rPr lang="en-US" altLang="ko-KR" sz="1700" b="1" kern="0" dirty="0">
                <a:solidFill>
                  <a:srgbClr val="00B050"/>
                </a:solidFill>
              </a:rPr>
              <a:t>‘D:/ERA5/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EVAPintp</a:t>
            </a:r>
            <a:r>
              <a:rPr lang="en-US" altLang="ko-KR" sz="1700" b="1" kern="0" dirty="0">
                <a:solidFill>
                  <a:srgbClr val="00B050"/>
                </a:solidFill>
              </a:rPr>
              <a:t>/' </a:t>
            </a:r>
            <a:r>
              <a:rPr lang="en-US" altLang="ko-KR" sz="1700" b="1" kern="0" dirty="0">
                <a:solidFill>
                  <a:prstClr val="black"/>
                </a:solidFill>
              </a:rPr>
              <a:t># directory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styear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1979</a:t>
            </a:r>
            <a:r>
              <a:rPr lang="en-US" altLang="ko-KR" sz="1700" b="1" kern="0" dirty="0">
                <a:solidFill>
                  <a:prstClr val="black"/>
                </a:solidFill>
              </a:rPr>
              <a:t> #start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 err="1">
                <a:solidFill>
                  <a:prstClr val="black"/>
                </a:solidFill>
              </a:rPr>
              <a:t>edyear</a:t>
            </a:r>
            <a:r>
              <a:rPr lang="en-US" altLang="ko-KR" sz="1700" b="1" kern="0" dirty="0">
                <a:solidFill>
                  <a:prstClr val="black"/>
                </a:solidFill>
              </a:rPr>
              <a:t>=</a:t>
            </a:r>
            <a:r>
              <a:rPr lang="en-US" altLang="ko-KR" sz="1700" b="1" kern="0" dirty="0">
                <a:solidFill>
                  <a:schemeClr val="accent2">
                    <a:lumMod val="75000"/>
                  </a:schemeClr>
                </a:solidFill>
              </a:rPr>
              <a:t>2019</a:t>
            </a:r>
            <a:r>
              <a:rPr lang="en-US" altLang="ko-KR" sz="1700" b="1" kern="0" dirty="0">
                <a:solidFill>
                  <a:prstClr val="black"/>
                </a:solidFill>
              </a:rPr>
              <a:t> #end year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# </a:t>
            </a:r>
            <a:r>
              <a:rPr lang="en-US" altLang="ko-KR" sz="1700" b="1" kern="0" dirty="0" err="1">
                <a:solidFill>
                  <a:prstClr val="black"/>
                </a:solidFill>
                <a:highlight>
                  <a:srgbClr val="FFFF00"/>
                </a:highlight>
              </a:rPr>
              <a:t>evaps</a:t>
            </a:r>
            <a:r>
              <a:rPr lang="en-US" altLang="ko-KR" sz="17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=</a:t>
            </a:r>
            <a:r>
              <a:rPr lang="en-US" altLang="ko-KR" sz="1700" b="1" kern="0" dirty="0" err="1">
                <a:solidFill>
                  <a:prstClr val="black"/>
                </a:solidFill>
                <a:highlight>
                  <a:srgbClr val="FFFF00"/>
                </a:highlight>
              </a:rPr>
              <a:t>np.zeros</a:t>
            </a:r>
            <a:r>
              <a:rPr lang="en-US" altLang="ko-KR" sz="17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([12*(edyear-styear+1), 37, 72])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900" b="1" kern="0" dirty="0" err="1">
                <a:highlight>
                  <a:srgbClr val="FFFF00"/>
                </a:highlight>
              </a:rPr>
              <a:t>list_evaps</a:t>
            </a:r>
            <a:r>
              <a:rPr lang="en-US" altLang="ko-KR" sz="1900" b="1" kern="0" dirty="0">
                <a:highlight>
                  <a:srgbClr val="FFFF00"/>
                </a:highlight>
              </a:rPr>
              <a:t> = []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for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(styear,edyear+1):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</a:rPr>
              <a:t>    for </a:t>
            </a:r>
            <a:r>
              <a:rPr lang="en-US" altLang="ko-KR" sz="1700" b="1" kern="0" dirty="0">
                <a:solidFill>
                  <a:prstClr val="black"/>
                </a:solidFill>
              </a:rPr>
              <a:t>j </a:t>
            </a:r>
            <a:r>
              <a:rPr lang="en-US" altLang="ko-KR" sz="1700" b="1" kern="0" dirty="0">
                <a:solidFill>
                  <a:srgbClr val="FF0000"/>
                </a:solidFill>
              </a:rPr>
              <a:t>in</a:t>
            </a:r>
            <a:r>
              <a:rPr lang="en-US" altLang="ko-KR" sz="1700" b="1" kern="0" dirty="0">
                <a:solidFill>
                  <a:prstClr val="black"/>
                </a:solidFill>
              </a:rPr>
              <a:t> </a:t>
            </a:r>
            <a:r>
              <a:rPr lang="en-US" altLang="ko-KR" sz="1700" b="1" kern="0" dirty="0">
                <a:solidFill>
                  <a:srgbClr val="7030A0"/>
                </a:solidFill>
              </a:rPr>
              <a:t>range</a:t>
            </a:r>
            <a:r>
              <a:rPr lang="en-US" altLang="ko-KR" sz="1700" b="1" kern="0" dirty="0">
                <a:solidFill>
                  <a:prstClr val="black"/>
                </a:solidFill>
              </a:rPr>
              <a:t>(1,13): # loop for months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year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month = </a:t>
            </a:r>
            <a:r>
              <a:rPr lang="en-US" altLang="ko-KR" sz="1700" b="1" kern="0" dirty="0" err="1">
                <a:solidFill>
                  <a:srgbClr val="7030A0"/>
                </a:solidFill>
              </a:rPr>
              <a:t>str</a:t>
            </a:r>
            <a:r>
              <a:rPr lang="en-US" altLang="ko-KR" sz="1700" b="1" kern="0" dirty="0">
                <a:solidFill>
                  <a:prstClr val="black"/>
                </a:solidFill>
              </a:rPr>
              <a:t>(j).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zfill</a:t>
            </a:r>
            <a:r>
              <a:rPr lang="en-US" altLang="ko-KR" sz="1700" b="1" kern="0" dirty="0">
                <a:solidFill>
                  <a:prstClr val="black"/>
                </a:solidFill>
              </a:rPr>
              <a:t>(2)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filename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EVAPdir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'EVAP.'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year+month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+</a:t>
            </a:r>
            <a:r>
              <a:rPr lang="en-US" altLang="ko-KR" sz="1700" b="1" kern="0" dirty="0">
                <a:solidFill>
                  <a:srgbClr val="00B050"/>
                </a:solidFill>
              </a:rPr>
              <a:t>'.</a:t>
            </a:r>
            <a:r>
              <a:rPr lang="en-US" altLang="ko-KR" sz="1700" b="1" kern="0" dirty="0" err="1">
                <a:solidFill>
                  <a:srgbClr val="00B050"/>
                </a:solidFill>
              </a:rPr>
              <a:t>nc</a:t>
            </a:r>
            <a:r>
              <a:rPr lang="en-US" altLang="ko-KR" sz="1700" b="1" kern="0" dirty="0">
                <a:solidFill>
                  <a:srgbClr val="00B050"/>
                </a:solidFill>
              </a:rPr>
              <a:t>'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data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sz="1700" b="1" kern="0" dirty="0">
                <a:solidFill>
                  <a:prstClr val="black"/>
                </a:solidFill>
              </a:rPr>
              <a:t>(filename)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evap_month</a:t>
            </a:r>
            <a:r>
              <a:rPr lang="en-US" altLang="ko-KR" sz="1700" b="1" kern="0" dirty="0">
                <a:solidFill>
                  <a:prstClr val="black"/>
                </a:solidFill>
              </a:rPr>
              <a:t> = 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700" b="1" kern="0" dirty="0">
                <a:solidFill>
                  <a:prstClr val="black"/>
                </a:solidFill>
              </a:rPr>
              <a:t>[</a:t>
            </a:r>
            <a:r>
              <a:rPr lang="en-US" altLang="ko-KR" sz="1700" b="1" kern="0" dirty="0">
                <a:solidFill>
                  <a:srgbClr val="00B050"/>
                </a:solidFill>
              </a:rPr>
              <a:t>'e'</a:t>
            </a:r>
            <a:r>
              <a:rPr lang="en-US" altLang="ko-KR" sz="1700" b="1" kern="0" dirty="0">
                <a:solidFill>
                  <a:prstClr val="black"/>
                </a:solidFill>
              </a:rPr>
              <a:t>][:,:]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</a:rPr>
              <a:t>        </a:t>
            </a:r>
            <a:r>
              <a:rPr lang="en-US" altLang="ko-KR" sz="1900" b="1" kern="0" dirty="0" err="1">
                <a:solidFill>
                  <a:prstClr val="black"/>
                </a:solidFill>
                <a:highlight>
                  <a:srgbClr val="FFFF00"/>
                </a:highlight>
              </a:rPr>
              <a:t>list_evaps.append</a:t>
            </a:r>
            <a:r>
              <a:rPr lang="en-US" altLang="ko-KR" sz="19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(</a:t>
            </a:r>
            <a:r>
              <a:rPr lang="en-US" altLang="ko-KR" sz="1900" b="1" kern="0" dirty="0" err="1">
                <a:solidFill>
                  <a:prstClr val="black"/>
                </a:solidFill>
                <a:highlight>
                  <a:srgbClr val="FFFF00"/>
                </a:highlight>
              </a:rPr>
              <a:t>evap_month</a:t>
            </a:r>
            <a:r>
              <a:rPr lang="en-US" altLang="ko-KR" sz="19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[</a:t>
            </a:r>
            <a:r>
              <a:rPr lang="en-US" altLang="ko-KR" sz="1900" b="1" kern="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0</a:t>
            </a:r>
            <a:r>
              <a:rPr lang="en-US" altLang="ko-KR" sz="1900" b="1" kern="0" dirty="0">
                <a:solidFill>
                  <a:prstClr val="black"/>
                </a:solidFill>
                <a:highlight>
                  <a:srgbClr val="FFFF00"/>
                </a:highlight>
              </a:rPr>
              <a:t>,:,:])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7030A0"/>
                </a:solidFill>
              </a:rPr>
              <a:t>print</a:t>
            </a:r>
            <a:r>
              <a:rPr lang="en-US" altLang="ko-KR" sz="1700" b="1" kern="0" dirty="0">
                <a:solidFill>
                  <a:prstClr val="black"/>
                </a:solidFill>
              </a:rPr>
              <a:t>(</a:t>
            </a:r>
            <a:r>
              <a:rPr lang="en-US" altLang="ko-KR" sz="1700" b="1" kern="0" dirty="0" err="1">
                <a:solidFill>
                  <a:prstClr val="black"/>
                </a:solidFill>
              </a:rPr>
              <a:t>i</a:t>
            </a:r>
            <a:r>
              <a:rPr lang="en-US" altLang="ko-KR" sz="1700" b="1" kern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evaps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list_evaps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0226F-61AA-44EE-B090-41AFADFF129F}"/>
              </a:ext>
            </a:extLst>
          </p:cNvPr>
          <p:cNvSpPr txBox="1"/>
          <p:nvPr/>
        </p:nvSpPr>
        <p:spPr>
          <a:xfrm>
            <a:off x="6574972" y="1230086"/>
            <a:ext cx="545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List (</a:t>
            </a:r>
            <a:r>
              <a:rPr lang="ko-KR" altLang="en-US" dirty="0">
                <a:highlight>
                  <a:srgbClr val="FFFF00"/>
                </a:highlight>
              </a:rPr>
              <a:t>리스트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를 활용하는 것도 좋은 방법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리스트를 활용하면 메모리 </a:t>
            </a:r>
            <a:r>
              <a:rPr lang="en-US" altLang="ko-KR" dirty="0">
                <a:highlight>
                  <a:srgbClr val="FFFF00"/>
                </a:highlight>
              </a:rPr>
              <a:t>(array) </a:t>
            </a:r>
            <a:r>
              <a:rPr lang="ko-KR" altLang="en-US" dirty="0">
                <a:highlight>
                  <a:srgbClr val="FFFF00"/>
                </a:highlight>
              </a:rPr>
              <a:t>할당이 필요 없음 </a:t>
            </a:r>
          </a:p>
        </p:txBody>
      </p:sp>
    </p:spTree>
    <p:extLst>
      <p:ext uri="{BB962C8B-B14F-4D97-AF65-F5344CB8AC3E}">
        <p14:creationId xmlns:p14="http://schemas.microsoft.com/office/powerpoint/2010/main" val="234092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79122"/>
            <a:ext cx="11435444" cy="1244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dirty="0"/>
              <a:t>관측 자료의 문제점</a:t>
            </a:r>
            <a:r>
              <a:rPr lang="en-US" altLang="ko-KR" sz="2600" b="1" dirty="0"/>
              <a:t>: </a:t>
            </a:r>
            <a:r>
              <a:rPr lang="ko-KR" altLang="en-US" sz="2600" dirty="0"/>
              <a:t>관측하는 방법에 따라 결과가 조금 다를 수 있음</a:t>
            </a:r>
            <a:br>
              <a:rPr lang="en-US" altLang="ko-KR" sz="2600" dirty="0"/>
            </a:b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배의 크기가 점점 커지면서 풍속계의 위치가 더 높아짐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661162" y="1734948"/>
                <a:ext cx="38462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62" y="1734948"/>
                <a:ext cx="384624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4" t="13056" b="23712"/>
          <a:stretch/>
        </p:blipFill>
        <p:spPr>
          <a:xfrm>
            <a:off x="3449980" y="2528160"/>
            <a:ext cx="4268610" cy="3933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" y="2187529"/>
            <a:ext cx="2511056" cy="4025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4893" y="3069771"/>
            <a:ext cx="397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배의 크기가 </a:t>
            </a:r>
            <a:r>
              <a:rPr lang="en-US" altLang="ko-KR" dirty="0"/>
              <a:t>1960,70 =&gt; 80,90</a:t>
            </a:r>
            <a:r>
              <a:rPr lang="ko-KR" altLang="en-US" dirty="0"/>
              <a:t>년대로 오면서 점점 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풍속계의 위치가 점점 높아지면서 관측 바람의 강도가 점점 더 세지는 경향이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29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79122"/>
            <a:ext cx="11435444" cy="1244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관측 자료의 문제점</a:t>
            </a:r>
            <a:r>
              <a:rPr lang="en-US" altLang="ko-KR" sz="2200" b="1" dirty="0"/>
              <a:t>: </a:t>
            </a:r>
            <a:r>
              <a:rPr lang="ko-KR" altLang="en-US" sz="2200" dirty="0"/>
              <a:t>관측하는 방법에 따라 결과가 조금 다를 수 있음</a:t>
            </a:r>
            <a:br>
              <a:rPr lang="en-US" altLang="ko-KR" sz="2600" dirty="0"/>
            </a:br>
            <a:r>
              <a:rPr lang="ko-KR" altLang="en-US" sz="2200" b="1" dirty="0"/>
              <a:t>예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배의 크기가 점점 커지면서 풍속계의 위치가 더 높아짐 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377547" y="1461920"/>
                <a:ext cx="38462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47" y="1461920"/>
                <a:ext cx="384624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00670" y="5896417"/>
            <a:ext cx="630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1960 </a:t>
            </a:r>
            <a:r>
              <a:rPr lang="en-US" altLang="ko-KR" b="1" dirty="0">
                <a:sym typeface="Wingdings" panose="05000000000000000000" pitchFamily="2" charset="2"/>
              </a:rPr>
              <a:t> 2019</a:t>
            </a:r>
            <a:r>
              <a:rPr lang="ko-KR" altLang="en-US" b="1" dirty="0">
                <a:sym typeface="Wingdings" panose="05000000000000000000" pitchFamily="2" charset="2"/>
              </a:rPr>
              <a:t>년 까지 </a:t>
            </a:r>
            <a:r>
              <a:rPr lang="en-US" altLang="ko-KR" b="1" dirty="0">
                <a:sym typeface="Wingdings" panose="05000000000000000000" pitchFamily="2" charset="2"/>
              </a:rPr>
              <a:t>50</a:t>
            </a:r>
            <a:r>
              <a:rPr lang="ko-KR" altLang="en-US" b="1" dirty="0">
                <a:sym typeface="Wingdings" panose="05000000000000000000" pitchFamily="2" charset="2"/>
              </a:rPr>
              <a:t>년 동안 증발량이 </a:t>
            </a:r>
            <a:r>
              <a:rPr lang="en-US" altLang="ko-KR" b="1" dirty="0">
                <a:sym typeface="Wingdings" panose="05000000000000000000" pitchFamily="2" charset="2"/>
              </a:rPr>
              <a:t>25% </a:t>
            </a:r>
            <a:r>
              <a:rPr lang="ko-KR" altLang="en-US" b="1" dirty="0">
                <a:sym typeface="Wingdings" panose="05000000000000000000" pitchFamily="2" charset="2"/>
              </a:rPr>
              <a:t>이상 증가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( </a:t>
            </a:r>
            <a:r>
              <a:rPr lang="ko-KR" altLang="en-US" dirty="0">
                <a:sym typeface="Wingdings" panose="05000000000000000000" pitchFamily="2" charset="2"/>
              </a:rPr>
              <a:t>현실적으로 불가능한 너무 가파른 증가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48374" b="53187"/>
          <a:stretch/>
        </p:blipFill>
        <p:spPr>
          <a:xfrm>
            <a:off x="389860" y="2646604"/>
            <a:ext cx="4691591" cy="25167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0" r="48374" b="1"/>
          <a:stretch/>
        </p:blipFill>
        <p:spPr>
          <a:xfrm>
            <a:off x="5561926" y="2223590"/>
            <a:ext cx="4838163" cy="3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695" y="317662"/>
            <a:ext cx="11435444" cy="738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재해석 자료 </a:t>
            </a:r>
            <a:r>
              <a:rPr lang="en-US" altLang="ko-KR" sz="3000" dirty="0"/>
              <a:t>(reanalysis data): </a:t>
            </a:r>
            <a:r>
              <a:rPr lang="ko-KR" altLang="en-US" sz="3000" dirty="0"/>
              <a:t>기상</a:t>
            </a:r>
            <a:r>
              <a:rPr lang="en-US" altLang="ko-KR" sz="3000" dirty="0"/>
              <a:t>-</a:t>
            </a:r>
            <a:r>
              <a:rPr lang="ko-KR" altLang="en-US" sz="3000" dirty="0"/>
              <a:t>기후 </a:t>
            </a:r>
            <a:r>
              <a:rPr lang="ko-KR" altLang="en-US" sz="3000" dirty="0" err="1"/>
              <a:t>빅데이터</a:t>
            </a:r>
            <a:endParaRPr lang="en-US" sz="2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" b="16589"/>
          <a:stretch/>
        </p:blipFill>
        <p:spPr>
          <a:xfrm>
            <a:off x="372468" y="1499782"/>
            <a:ext cx="7785823" cy="5046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97608" y="2829581"/>
            <a:ext cx="3714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여러 관측자료를 모델 시뮬레이션에 동화시켜서 날씨를 예측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수십년 동안 누적된 체계적인 빅데이터가 구축되어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86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7892-5E6B-4A55-B82E-B4452D07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4665"/>
            <a:ext cx="7886700" cy="1325563"/>
          </a:xfrm>
        </p:spPr>
        <p:txBody>
          <a:bodyPr/>
          <a:lstStyle/>
          <a:p>
            <a:r>
              <a:rPr lang="en-US" altLang="ko-KR" dirty="0"/>
              <a:t>Meteorological</a:t>
            </a:r>
            <a:r>
              <a:rPr lang="ko-KR" altLang="en-US" dirty="0"/>
              <a:t> </a:t>
            </a:r>
            <a:r>
              <a:rPr lang="en-US" altLang="ko-KR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A2ECFE3-16A0-4F7A-94B8-B624C218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6" y="4569373"/>
            <a:ext cx="3958814" cy="18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97A3FB3-3842-4975-86A2-394489CF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40788"/>
            <a:ext cx="4863666" cy="1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C6F15-FF80-4827-888F-6FFD0FF0940F}"/>
              </a:ext>
            </a:extLst>
          </p:cNvPr>
          <p:cNvSpPr txBox="1"/>
          <p:nvPr/>
        </p:nvSpPr>
        <p:spPr>
          <a:xfrm>
            <a:off x="1677229" y="6494047"/>
            <a:ext cx="4234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Upper Air Observation Stations 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39FB7-0246-4A7F-A99C-CE0D9530EC76}"/>
              </a:ext>
            </a:extLst>
          </p:cNvPr>
          <p:cNvSpPr txBox="1"/>
          <p:nvPr/>
        </p:nvSpPr>
        <p:spPr>
          <a:xfrm>
            <a:off x="6709186" y="6494047"/>
            <a:ext cx="3951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Sea Surface Observation Stations 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D91FAB6-563F-493D-88A4-58367F27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29" y="1280104"/>
            <a:ext cx="4360433" cy="27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108378-D5F1-45AE-A0D6-36B3B1EA9A42}"/>
              </a:ext>
            </a:extLst>
          </p:cNvPr>
          <p:cNvSpPr txBox="1"/>
          <p:nvPr/>
        </p:nvSpPr>
        <p:spPr>
          <a:xfrm>
            <a:off x="1524000" y="3983849"/>
            <a:ext cx="4717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Global Meteorological Observation System 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7466281-9260-4349-BB2D-C53D5D34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66" y="1146352"/>
            <a:ext cx="4264536" cy="2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8E176B-6925-4B19-B4B3-7EBAE052830F}"/>
              </a:ext>
            </a:extLst>
          </p:cNvPr>
          <p:cNvSpPr txBox="1"/>
          <p:nvPr/>
        </p:nvSpPr>
        <p:spPr>
          <a:xfrm>
            <a:off x="6314448" y="3984934"/>
            <a:ext cx="4360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Satellites Service for Meteorological Purposes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4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대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대3" id="{9EE1AF1B-C38B-4B8F-88CA-29D3D04D45CA}" vid="{79B9A623-22B5-483D-B2C6-CAAB49CDDFC8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822</Words>
  <Application>Microsoft Office PowerPoint</Application>
  <PresentationFormat>와이드스크린</PresentationFormat>
  <Paragraphs>102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Roboto</vt:lpstr>
      <vt:lpstr>돋움</vt:lpstr>
      <vt:lpstr>맑은 고딕</vt:lpstr>
      <vt:lpstr>Arial</vt:lpstr>
      <vt:lpstr>Calibri</vt:lpstr>
      <vt:lpstr>Calibri Light</vt:lpstr>
      <vt:lpstr>Cambria Math</vt:lpstr>
      <vt:lpstr>Office 테마</vt:lpstr>
      <vt:lpstr>2_Office 테마</vt:lpstr>
      <vt:lpstr>4대3</vt:lpstr>
      <vt:lpstr>재해석 자료: 증발량과 강우량 전지구 평균값 계산  10월 19일 (월요일) ~ 10월 21일 (수요일)</vt:lpstr>
      <vt:lpstr>PowerPoint 프레젠테이션</vt:lpstr>
      <vt:lpstr>PowerPoint 프레젠테이션</vt:lpstr>
      <vt:lpstr>PowerPoint 프레젠테이션</vt:lpstr>
      <vt:lpstr>PowerPoint 프레젠테이션</vt:lpstr>
      <vt:lpstr>관측 자료의 문제점: 관측하는 방법에 따라 결과가 조금 다를 수 있음 예) 배의 크기가 점점 커지면서 풍속계의 위치가 더 높아짐 </vt:lpstr>
      <vt:lpstr>관측 자료의 문제점: 관측하는 방법에 따라 결과가 조금 다를 수 있음 예) 배의 크기가 점점 커지면서 풍속계의 위치가 더 높아짐 </vt:lpstr>
      <vt:lpstr>재해석 자료 (reanalysis data): 기상-기후 빅데이터</vt:lpstr>
      <vt:lpstr>Meteorological 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276</cp:revision>
  <dcterms:created xsi:type="dcterms:W3CDTF">2020-03-02T03:00:47Z</dcterms:created>
  <dcterms:modified xsi:type="dcterms:W3CDTF">2020-10-18T07:45:21Z</dcterms:modified>
</cp:coreProperties>
</file>