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</p:sldMasterIdLst>
  <p:notesMasterIdLst>
    <p:notesMasterId r:id="rId20"/>
  </p:notesMasterIdLst>
  <p:sldIdLst>
    <p:sldId id="311" r:id="rId4"/>
    <p:sldId id="330" r:id="rId5"/>
    <p:sldId id="331" r:id="rId6"/>
    <p:sldId id="332" r:id="rId7"/>
    <p:sldId id="333" r:id="rId8"/>
    <p:sldId id="336" r:id="rId9"/>
    <p:sldId id="337" r:id="rId10"/>
    <p:sldId id="338" r:id="rId11"/>
    <p:sldId id="340" r:id="rId12"/>
    <p:sldId id="341" r:id="rId13"/>
    <p:sldId id="342" r:id="rId14"/>
    <p:sldId id="343" r:id="rId15"/>
    <p:sldId id="352" r:id="rId16"/>
    <p:sldId id="353" r:id="rId17"/>
    <p:sldId id="485" r:id="rId18"/>
    <p:sldId id="48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5" autoAdjust="0"/>
    <p:restoredTop sz="94837" autoAdjust="0"/>
  </p:normalViewPr>
  <p:slideViewPr>
    <p:cSldViewPr snapToGrid="0">
      <p:cViewPr varScale="1">
        <p:scale>
          <a:sx n="61" d="100"/>
          <a:sy n="61" d="100"/>
        </p:scale>
        <p:origin x="77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01A2D-9572-4CBF-9CE1-8298A44D55EF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0874-B540-4538-9EAF-A7958100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2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50874-B540-4538-9EAF-A795810018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24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0E04F-BFF6-48AC-A4A8-64BD7762F33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41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0E04F-BFF6-48AC-A4A8-64BD7762F33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339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https://www.analyticsvidhya.com/blog/2020/02/cnn-vs-rnn-vs-mlp-analyzing-3-types-of-neural-networks-in-deep-learning/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0E04F-BFF6-48AC-A4A8-64BD7762F33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591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1EA54-E809-4374-8753-8E9E7F8955C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30362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1EA54-E809-4374-8753-8E9E7F8955C0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0348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0E04F-BFF6-48AC-A4A8-64BD7762F33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61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0E04F-BFF6-48AC-A4A8-64BD7762F33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78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0E04F-BFF6-48AC-A4A8-64BD7762F33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867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0E04F-BFF6-48AC-A4A8-64BD7762F33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408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0E04F-BFF6-48AC-A4A8-64BD7762F33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96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0E04F-BFF6-48AC-A4A8-64BD7762F33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292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0E04F-BFF6-48AC-A4A8-64BD7762F33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384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0E04F-BFF6-48AC-A4A8-64BD7762F33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36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64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77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6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164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483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040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0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097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956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52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170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840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559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975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2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512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545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827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5855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12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17C5E0-EB7E-4BFD-B161-FC5ADECB69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D7062B-6A3E-4364-86E0-2C27567CAB9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1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122D8-6733-4824-82AC-53D488F11651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B9092-C2E4-433B-BC7B-F9EB7D83B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6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jpg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1100" y="107654"/>
            <a:ext cx="9639300" cy="16166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재해석 자료</a:t>
            </a:r>
            <a:r>
              <a:rPr lang="en-US" altLang="ko-KR" sz="3200" dirty="0"/>
              <a:t>: </a:t>
            </a:r>
            <a:r>
              <a:rPr lang="ko-KR" altLang="en-US" sz="3200" dirty="0"/>
              <a:t>증발량과 강우량 </a:t>
            </a:r>
            <a:r>
              <a:rPr lang="ko-KR" altLang="en-US" sz="3200" dirty="0" err="1"/>
              <a:t>전지구</a:t>
            </a:r>
            <a:r>
              <a:rPr lang="ko-KR" altLang="en-US" sz="3200" dirty="0"/>
              <a:t> 평균값 계산 </a:t>
            </a:r>
            <a:br>
              <a:rPr lang="en-US" altLang="ko-KR" sz="3200" dirty="0"/>
            </a:br>
            <a:r>
              <a:rPr lang="en-US" altLang="ko-KR" sz="2400" b="1" dirty="0"/>
              <a:t>10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19</a:t>
            </a:r>
            <a:r>
              <a:rPr lang="ko-KR" altLang="en-US" sz="2400" b="1" dirty="0"/>
              <a:t>일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월요일</a:t>
            </a:r>
            <a:r>
              <a:rPr lang="en-US" altLang="ko-KR" sz="2400" b="1" dirty="0"/>
              <a:t>) </a:t>
            </a:r>
            <a:r>
              <a:rPr lang="en-US" altLang="ko-KR" sz="2400" dirty="0"/>
              <a:t>~ 10</a:t>
            </a:r>
            <a:r>
              <a:rPr lang="ko-KR" altLang="en-US" sz="2400" dirty="0"/>
              <a:t>월 </a:t>
            </a:r>
            <a:r>
              <a:rPr lang="en-US" altLang="ko-KR" sz="2400" dirty="0"/>
              <a:t>21</a:t>
            </a:r>
            <a:r>
              <a:rPr lang="ko-KR" altLang="en-US" sz="2400" dirty="0"/>
              <a:t>일 </a:t>
            </a:r>
            <a:r>
              <a:rPr lang="en-US" altLang="ko-KR" sz="2400" dirty="0"/>
              <a:t>(</a:t>
            </a:r>
            <a:r>
              <a:rPr lang="ko-KR" altLang="en-US" sz="2400" dirty="0"/>
              <a:t>수요일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7725" y="2311399"/>
            <a:ext cx="9144000" cy="4389089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재해석 자료 생산</a:t>
            </a:r>
            <a:endParaRPr kumimoji="0" lang="en-US" altLang="ko-KR" sz="2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.1.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기상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기후 빅데이터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재해석 자료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1.3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연간 총 증발량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200" u="sng" dirty="0"/>
              <a:t>파이썬 프로그래밍 실습</a:t>
            </a:r>
            <a:endParaRPr lang="en-US" altLang="ko-KR" sz="2000" dirty="0"/>
          </a:p>
          <a:p>
            <a:r>
              <a:rPr lang="en-US" altLang="ko-KR" sz="2000" dirty="0"/>
              <a:t>2.1. </a:t>
            </a:r>
            <a:r>
              <a:rPr lang="ko-KR" altLang="en-US" sz="2000" dirty="0"/>
              <a:t>증발량 및 강우량 연평균 </a:t>
            </a:r>
            <a:r>
              <a:rPr lang="en-US" altLang="ko-KR" sz="2000" dirty="0"/>
              <a:t>(temporal average)</a:t>
            </a:r>
          </a:p>
          <a:p>
            <a:r>
              <a:rPr lang="en-US" altLang="ko-KR" sz="2000" dirty="0"/>
              <a:t>2.2 </a:t>
            </a:r>
            <a:r>
              <a:rPr lang="ko-KR" altLang="en-US" sz="2000" dirty="0"/>
              <a:t>증발량 및 강우량 공간 평균 </a:t>
            </a:r>
            <a:r>
              <a:rPr lang="en-US" altLang="ko-KR" sz="2000" dirty="0"/>
              <a:t>(area</a:t>
            </a:r>
            <a:r>
              <a:rPr lang="ko-KR" altLang="en-US" sz="2000" dirty="0"/>
              <a:t> </a:t>
            </a:r>
            <a:r>
              <a:rPr lang="en-US" altLang="ko-KR" sz="2000" dirty="0"/>
              <a:t>average) </a:t>
            </a:r>
          </a:p>
          <a:p>
            <a:r>
              <a:rPr lang="en-US" altLang="ko-KR" sz="2000" dirty="0"/>
              <a:t>2.3. </a:t>
            </a:r>
            <a:r>
              <a:rPr lang="ko-KR" altLang="en-US" sz="2000" dirty="0"/>
              <a:t>증발량과 강우량 상관성 보여주기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8722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E0495D-A702-47D4-ABCC-EF32FF0E7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082" y="203200"/>
            <a:ext cx="6699836" cy="6067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C4F835-158C-4FAC-B5B8-171AF917BB5A}"/>
              </a:ext>
            </a:extLst>
          </p:cNvPr>
          <p:cNvSpPr txBox="1"/>
          <p:nvPr/>
        </p:nvSpPr>
        <p:spPr>
          <a:xfrm>
            <a:off x="7700778" y="6488668"/>
            <a:ext cx="296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Auger et al. 2018 </a:t>
            </a:r>
            <a:r>
              <a:rPr lang="en-US" altLang="ko-KR" i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atmosphere</a:t>
            </a:r>
            <a:endParaRPr lang="ko-KR" altLang="en-US" i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80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110C0B-CE4A-4CB0-B358-F6269223D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889" y="351425"/>
            <a:ext cx="6886222" cy="6155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73641D-C670-4D26-948D-295EEA84A99B}"/>
              </a:ext>
            </a:extLst>
          </p:cNvPr>
          <p:cNvSpPr txBox="1"/>
          <p:nvPr/>
        </p:nvSpPr>
        <p:spPr>
          <a:xfrm>
            <a:off x="7700778" y="6488668"/>
            <a:ext cx="296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Auger et al. 2018 </a:t>
            </a:r>
            <a:r>
              <a:rPr lang="en-US" altLang="ko-KR" i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atmosphere</a:t>
            </a:r>
            <a:endParaRPr lang="ko-KR" altLang="en-US" i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97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61FEA8-0F90-45F9-8555-3BBFCA732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364" y="2190987"/>
            <a:ext cx="6973273" cy="37914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FC9FA4-ABA4-4A5A-9B68-986DD1A6C036}"/>
              </a:ext>
            </a:extLst>
          </p:cNvPr>
          <p:cNvSpPr txBox="1"/>
          <p:nvPr/>
        </p:nvSpPr>
        <p:spPr>
          <a:xfrm>
            <a:off x="2609363" y="1821654"/>
            <a:ext cx="6973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latinLnBrk="0"/>
            <a:r>
              <a:rPr lang="en-US" altLang="ko-KR" b="1" dirty="0">
                <a:solidFill>
                  <a:srgbClr val="333333"/>
                </a:solidFill>
                <a:latin typeface="poppins"/>
                <a:ea typeface="맑은 고딕" panose="020B0503020000020004" pitchFamily="50" charset="-127"/>
              </a:rPr>
              <a:t>Machine Learning vs. Deep Learning: Feature Engineering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BD1758B-26CC-470C-8E18-B8337B56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20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5964" y="404558"/>
            <a:ext cx="11435444" cy="11087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>
                <a:solidFill>
                  <a:prstClr val="black"/>
                </a:solidFill>
              </a:rPr>
              <a:t>Estimating the ocean surface evaporation from ‘Bulk Evaporation Formula’</a:t>
            </a:r>
            <a:br>
              <a:rPr lang="en-US" altLang="ko-KR" sz="2600" dirty="0">
                <a:solidFill>
                  <a:prstClr val="black"/>
                </a:solidFill>
              </a:rPr>
            </a:br>
            <a:r>
              <a:rPr lang="en-US" altLang="ko-KR" sz="2600" dirty="0">
                <a:solidFill>
                  <a:prstClr val="black"/>
                </a:solidFill>
              </a:rPr>
              <a:t>(</a:t>
            </a:r>
            <a:r>
              <a:rPr lang="ko-KR" altLang="en-US" sz="2600" dirty="0">
                <a:solidFill>
                  <a:prstClr val="black"/>
                </a:solidFill>
              </a:rPr>
              <a:t>증발량 추정을 위한 공식</a:t>
            </a:r>
            <a:r>
              <a:rPr lang="en-US" altLang="ko-KR" sz="2600" dirty="0">
                <a:solidFill>
                  <a:prstClr val="black"/>
                </a:solidFill>
              </a:rPr>
              <a:t>)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428204" y="2264918"/>
                <a:ext cx="34647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ko-KR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LHF</m:t>
                      </m:r>
                      <m:r>
                        <a:rPr kumimoji="0" lang="ko-KR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ko-KR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ko-KR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0" lang="ko-KR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U</m:t>
                      </m:r>
                      <m:r>
                        <a:rPr kumimoji="0" lang="ko-KR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ko-KR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ko-KR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ko-KR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ko-KR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ko-KR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ko-KR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ko-KR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ko-KR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204" y="2264918"/>
                <a:ext cx="34647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566070" y="3460215"/>
                <a:ext cx="5325292" cy="1860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ko-KR" altLang="ko-KR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kumimoji="0" lang="en-US" altLang="ko-KR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0" lang="en-US" altLang="ko-K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맑은 고딕" panose="020B0503020000020004" pitchFamily="50" charset="-127"/>
                    <a:cs typeface="+mn-cs"/>
                  </a:rPr>
                  <a:t> is the bulk transfer coefficient, 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U</a:t>
                </a:r>
                <a:r>
                  <a:rPr kumimoji="0" lang="en-US" altLang="ko-K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맑은 고딕" panose="020B0503020000020004" pitchFamily="50" charset="-127"/>
                    <a:cs typeface="+mn-cs"/>
                  </a:rPr>
                  <a:t>: </a:t>
                </a:r>
                <a:r>
                  <a:rPr kumimoji="0" lang="en-US" altLang="ko-K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surface wind speed</a:t>
                </a:r>
                <a:endPara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ko-KR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ko-KR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0" lang="ko-KR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𝒔</m:t>
                        </m:r>
                      </m:sub>
                    </m:sSub>
                  </m:oMath>
                </a14:m>
                <a:r>
                  <a:rPr kumimoji="0" lang="en-US" altLang="ko-K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: surface saturation specific humidity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ko-KR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ko-KR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0" lang="ko-KR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𝒔</m:t>
                        </m:r>
                      </m:sub>
                    </m:sSub>
                  </m:oMath>
                </a14:m>
                <a:r>
                  <a:rPr kumimoji="0" lang="en-US" altLang="ko-K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: near-surface specific humidity</a:t>
                </a: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070" y="3460215"/>
                <a:ext cx="5325292" cy="1860381"/>
              </a:xfrm>
              <a:prstGeom prst="rect">
                <a:avLst/>
              </a:prstGeom>
              <a:blipFill>
                <a:blip r:embed="rId4"/>
                <a:stretch>
                  <a:fillRect l="-1833" t="-2295" b="-52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499" y="1859969"/>
            <a:ext cx="3675888" cy="47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5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5964" y="404558"/>
            <a:ext cx="11435444" cy="9604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prstClr val="black"/>
                </a:solidFill>
              </a:rPr>
              <a:t>증발량 추정 공식</a:t>
            </a:r>
            <a:r>
              <a:rPr lang="en-US" altLang="ko-KR" sz="2400" dirty="0">
                <a:solidFill>
                  <a:prstClr val="black"/>
                </a:solidFill>
              </a:rPr>
              <a:t> </a:t>
            </a:r>
            <a:r>
              <a:rPr lang="ko-KR" altLang="en-US" sz="2400" dirty="0">
                <a:solidFill>
                  <a:prstClr val="black"/>
                </a:solidFill>
              </a:rPr>
              <a:t>없이도 인공지능이 훈련을 통해서 증발을 추정할 수 있을까</a:t>
            </a:r>
            <a:r>
              <a:rPr lang="en-US" altLang="ko-KR" sz="2400" dirty="0">
                <a:solidFill>
                  <a:prstClr val="black"/>
                </a:solidFill>
              </a:rPr>
              <a:t>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640239" y="1626978"/>
                <a:ext cx="7941083" cy="692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ko-KR" altLang="en-US" sz="2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LHF</m:t>
                      </m:r>
                      <m:r>
                        <a:rPr kumimoji="0" lang="ko-KR" altLang="en-US" sz="2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ko-KR" altLang="en-US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ko-KR" altLang="en-US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ko-KR" altLang="en-US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0" lang="ko-KR" altLang="en-US" sz="2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kumimoji="0" lang="ko-KR" altLang="en-US" sz="2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ko-KR" altLang="en-US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ko-KR" altLang="en-US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ko-KR" altLang="en-US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ko-KR" altLang="en-US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ko-KR" alt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ko-KR" altLang="en-US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ko-KR" altLang="en-US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ko-KR" altLang="en-US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ko-KR" altLang="en-US" sz="2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ko-KR" altLang="en-US" sz="2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ko-KR" altLang="en-US" sz="26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2600">
                              <a:latin typeface="Cambria Math" panose="02040503050406030204" pitchFamily="18" charset="0"/>
                            </a:rPr>
                            <m:t>SST</m:t>
                          </m:r>
                          <m:r>
                            <a:rPr lang="en-US" altLang="ko-KR" sz="260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ko-KR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b="0" i="1">
                                  <a:latin typeface="Cambria Math" panose="02040503050406030204" pitchFamily="18" charset="0"/>
                                </a:rPr>
                                <m:t>𝑅𝐻</m:t>
                              </m:r>
                              <m:r>
                                <a:rPr lang="en-US" altLang="ko-KR" sz="26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600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2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sz="26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600" b="0" i="1">
                              <a:latin typeface="Cambria Math" panose="02040503050406030204" pitchFamily="18" charset="0"/>
                            </a:rPr>
                            <m:t>𝑎𝑖𝑟</m:t>
                          </m:r>
                          <m:r>
                            <a:rPr lang="en-US" altLang="ko-KR" sz="26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0" lang="ko-KR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39" y="1626978"/>
                <a:ext cx="7941083" cy="692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3401039" y="2846524"/>
                <a:ext cx="5325292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U</a:t>
                </a:r>
                <a:r>
                  <a:rPr kumimoji="0" lang="en-US" altLang="ko-K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:     surface wind speed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SST </a:t>
                </a:r>
                <a:r>
                  <a:rPr kumimoji="0" lang="en-US" altLang="ko-K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: </a:t>
                </a:r>
                <a:r>
                  <a:rPr lang="en-US" altLang="ko-KR" sz="2200" dirty="0">
                    <a:solidFill>
                      <a:prstClr val="black"/>
                    </a:solidFill>
                    <a:ea typeface="맑은 고딕" panose="020B0503020000020004" pitchFamily="50" charset="-127"/>
                  </a:rPr>
                  <a:t>sea </a:t>
                </a:r>
                <a:r>
                  <a:rPr kumimoji="0" lang="en-US" altLang="ko-K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surface temperature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2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air :  </a:t>
                </a:r>
                <a:r>
                  <a:rPr kumimoji="0" lang="en-US" altLang="ko-KR" sz="2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air</a:t>
                </a:r>
                <a:r>
                  <a:rPr kumimoji="0" lang="en-US" altLang="ko-KR" sz="22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temperature</a:t>
                </a:r>
                <a:endParaRPr kumimoji="0" lang="en-US" altLang="ko-KR" sz="22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2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𝐑𝐇</m:t>
                    </m:r>
                  </m:oMath>
                </a14:m>
                <a:r>
                  <a:rPr kumimoji="0" lang="en-US" altLang="ko-K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:   relative humidity</a:t>
                </a: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39" y="2846524"/>
                <a:ext cx="5325292" cy="1446550"/>
              </a:xfrm>
              <a:prstGeom prst="rect">
                <a:avLst/>
              </a:prstGeom>
              <a:blipFill>
                <a:blip r:embed="rId4"/>
                <a:stretch>
                  <a:fillRect l="-1489" t="-2954" b="-75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640239" y="4820123"/>
            <a:ext cx="9266300" cy="13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인공지능</a:t>
            </a:r>
            <a:r>
              <a:rPr lang="en-US" altLang="ko-KR" dirty="0"/>
              <a:t>(</a:t>
            </a:r>
            <a:r>
              <a:rPr lang="ko-KR" altLang="en-US" dirty="0" err="1"/>
              <a:t>딥러닝</a:t>
            </a:r>
            <a:r>
              <a:rPr lang="en-US" altLang="ko-KR" dirty="0"/>
              <a:t>) </a:t>
            </a:r>
            <a:r>
              <a:rPr lang="ko-KR" altLang="en-US" dirty="0"/>
              <a:t>에게</a:t>
            </a:r>
            <a:r>
              <a:rPr lang="en-US" altLang="ko-KR" dirty="0"/>
              <a:t> U, SST, air, RH </a:t>
            </a:r>
            <a:r>
              <a:rPr lang="ko-KR" altLang="en-US" dirty="0"/>
              <a:t>및 </a:t>
            </a:r>
            <a:r>
              <a:rPr lang="en-US" altLang="ko-KR" dirty="0"/>
              <a:t>LHF </a:t>
            </a:r>
            <a:r>
              <a:rPr lang="ko-KR" altLang="en-US" dirty="0"/>
              <a:t>의 </a:t>
            </a:r>
            <a:r>
              <a:rPr lang="en-US" altLang="ko-KR" dirty="0"/>
              <a:t>10</a:t>
            </a:r>
            <a:r>
              <a:rPr lang="ko-KR" altLang="en-US" dirty="0"/>
              <a:t>년치 자료를 주고</a:t>
            </a:r>
            <a:r>
              <a:rPr lang="en-US" altLang="ko-KR" dirty="0"/>
              <a:t>, U, SST, air, RH </a:t>
            </a:r>
            <a:r>
              <a:rPr lang="ko-KR" altLang="en-US" dirty="0"/>
              <a:t>를 이용해서 </a:t>
            </a:r>
            <a:r>
              <a:rPr lang="en-US" altLang="ko-KR" dirty="0"/>
              <a:t>LHF </a:t>
            </a:r>
            <a:r>
              <a:rPr lang="ko-KR" altLang="en-US" dirty="0"/>
              <a:t>를 추정하는 연습을 시켜보려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이를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프로그래밍으로 구현해보는 미니 프로젝트를 진행할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49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397" y="187110"/>
            <a:ext cx="10535432" cy="971872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  1</a:t>
            </a:r>
            <a:r>
              <a:rPr lang="ko-KR" altLang="en-US" sz="3000" b="1" dirty="0"/>
              <a:t>년 동안의 총 증발량</a:t>
            </a:r>
            <a:r>
              <a:rPr lang="en-US" altLang="ko-KR" sz="3000" b="1" dirty="0"/>
              <a:t>: 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meter/day </a:t>
            </a:r>
            <a:r>
              <a:rPr lang="ko-KR" altLang="en-US" sz="3000" b="1" dirty="0"/>
              <a:t>를 </a:t>
            </a:r>
            <a:r>
              <a:rPr lang="en-US" altLang="ko-KR" sz="3000" b="1" dirty="0"/>
              <a:t>meter/year </a:t>
            </a:r>
            <a:r>
              <a:rPr lang="ko-KR" altLang="en-US" sz="3000" b="1" dirty="0"/>
              <a:t>로 변환</a:t>
            </a:r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1398122" y="1446041"/>
            <a:ext cx="7470962" cy="37286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nday_list1 =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 [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31,28,31,30,31,30,31,31,30,31,30,31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nday_list2 =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 [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31,29,31,30,31,30,31,31,30,31,30,31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kern="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for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in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range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styear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edyear+1 ):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if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i%4 != 0: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nday_list1[:]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else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nday_list2[:]</a:t>
            </a:r>
          </a:p>
        </p:txBody>
      </p:sp>
    </p:spTree>
    <p:extLst>
      <p:ext uri="{BB962C8B-B14F-4D97-AF65-F5344CB8AC3E}">
        <p14:creationId xmlns:p14="http://schemas.microsoft.com/office/powerpoint/2010/main" val="1360314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1398122" y="112273"/>
            <a:ext cx="7470962" cy="640630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nday_list1 = </a:t>
            </a:r>
            <a:r>
              <a:rPr kumimoji="1" lang="en-US" altLang="ko-KR" sz="18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 [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31,28,31,30,31,30,31,31,30,31,30,31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nday_list2 = </a:t>
            </a:r>
            <a:r>
              <a:rPr kumimoji="1" lang="en-US" altLang="ko-KR" sz="18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 [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31,29,31,30,31,30,31,31,30,31,30,31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for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in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range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styear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edyear+1 ):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if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i%4 != 0: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nday_list1[:]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else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nday_list2[:]</a:t>
            </a:r>
            <a:endParaRPr lang="en-US" altLang="ko-KR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for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j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in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range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(1,13):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year =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str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month =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str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(j).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zfill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(2)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filename =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EVAPdir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+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'EVAP.'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+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year+month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+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'.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nc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data =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nc.Dataset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(filename) #read EVAP file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evap_month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data.variables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'e'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][:,:]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evap_year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i-styear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:, : ] +=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evap_month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0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,:,:]*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[j-1]</a:t>
            </a:r>
          </a:p>
        </p:txBody>
      </p:sp>
    </p:spTree>
    <p:extLst>
      <p:ext uri="{BB962C8B-B14F-4D97-AF65-F5344CB8AC3E}">
        <p14:creationId xmlns:p14="http://schemas.microsoft.com/office/powerpoint/2010/main" val="378170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77892-5E6B-4A55-B82E-B4452D07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74665"/>
            <a:ext cx="7886700" cy="1325563"/>
          </a:xfrm>
        </p:spPr>
        <p:txBody>
          <a:bodyPr/>
          <a:lstStyle/>
          <a:p>
            <a:r>
              <a:rPr lang="en-US" altLang="ko-KR" dirty="0"/>
              <a:t>Meteorological</a:t>
            </a:r>
            <a:r>
              <a:rPr lang="ko-KR" altLang="en-US" dirty="0"/>
              <a:t> </a:t>
            </a:r>
            <a:r>
              <a:rPr lang="en-US" altLang="ko-KR" dirty="0"/>
              <a:t>big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A2ECFE3-16A0-4F7A-94B8-B624C2180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86" y="4569373"/>
            <a:ext cx="3958814" cy="180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97A3FB3-3842-4975-86A2-394489CF1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40788"/>
            <a:ext cx="4863666" cy="174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DC6F15-FF80-4827-888F-6FFD0FF0940F}"/>
              </a:ext>
            </a:extLst>
          </p:cNvPr>
          <p:cNvSpPr txBox="1"/>
          <p:nvPr/>
        </p:nvSpPr>
        <p:spPr>
          <a:xfrm>
            <a:off x="1677229" y="6494047"/>
            <a:ext cx="4234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latinLnBrk="0"/>
            <a:r>
              <a:rPr lang="en-US" altLang="ko-KR" sz="1600" dirty="0">
                <a:solidFill>
                  <a:srgbClr val="333333"/>
                </a:solidFill>
                <a:latin typeface="Roboto" panose="02000000000000000000" pitchFamily="2" charset="0"/>
                <a:ea typeface="맑은 고딕" panose="020B0503020000020004" pitchFamily="50" charset="-127"/>
              </a:rPr>
              <a:t>Upper Air Observation Stations Source</a:t>
            </a:r>
            <a:endParaRPr lang="ko-KR" altLang="en-US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039FB7-0246-4A7F-A99C-CE0D9530EC76}"/>
              </a:ext>
            </a:extLst>
          </p:cNvPr>
          <p:cNvSpPr txBox="1"/>
          <p:nvPr/>
        </p:nvSpPr>
        <p:spPr>
          <a:xfrm>
            <a:off x="6709186" y="6494047"/>
            <a:ext cx="39518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latinLnBrk="0"/>
            <a:r>
              <a:rPr lang="en-US" altLang="ko-KR" sz="1600" dirty="0">
                <a:solidFill>
                  <a:srgbClr val="333333"/>
                </a:solidFill>
                <a:latin typeface="Roboto" panose="02000000000000000000" pitchFamily="2" charset="0"/>
                <a:ea typeface="맑은 고딕" panose="020B0503020000020004" pitchFamily="50" charset="-127"/>
              </a:rPr>
              <a:t>Sea Surface Observation Stations Source</a:t>
            </a:r>
            <a:endParaRPr lang="ko-KR" altLang="en-US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CD91FAB6-563F-493D-88A4-58367F273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29" y="1280104"/>
            <a:ext cx="4360433" cy="270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108378-D5F1-45AE-A0D6-36B3B1EA9A42}"/>
              </a:ext>
            </a:extLst>
          </p:cNvPr>
          <p:cNvSpPr txBox="1"/>
          <p:nvPr/>
        </p:nvSpPr>
        <p:spPr>
          <a:xfrm>
            <a:off x="1524000" y="3983849"/>
            <a:ext cx="47172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latinLnBrk="0"/>
            <a:r>
              <a:rPr lang="en-US" altLang="ko-KR" sz="1600" dirty="0">
                <a:solidFill>
                  <a:srgbClr val="333333"/>
                </a:solidFill>
                <a:latin typeface="Roboto" panose="02000000000000000000" pitchFamily="2" charset="0"/>
                <a:ea typeface="맑은 고딕" panose="020B0503020000020004" pitchFamily="50" charset="-127"/>
              </a:rPr>
              <a:t>Global Meteorological Observation System Source</a:t>
            </a:r>
            <a:endParaRPr lang="ko-KR" altLang="en-US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07466281-9260-4349-BB2D-C53D5D348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666" y="1146352"/>
            <a:ext cx="4264536" cy="283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8E176B-6925-4B19-B4B3-7EBAE052830F}"/>
              </a:ext>
            </a:extLst>
          </p:cNvPr>
          <p:cNvSpPr txBox="1"/>
          <p:nvPr/>
        </p:nvSpPr>
        <p:spPr>
          <a:xfrm>
            <a:off x="6314448" y="3984934"/>
            <a:ext cx="4360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latinLnBrk="0"/>
            <a:r>
              <a:rPr lang="en-US" altLang="ko-KR" sz="1600" dirty="0">
                <a:solidFill>
                  <a:srgbClr val="333333"/>
                </a:solidFill>
                <a:latin typeface="Roboto" panose="02000000000000000000" pitchFamily="2" charset="0"/>
                <a:ea typeface="맑은 고딕" panose="020B0503020000020004" pitchFamily="50" charset="-127"/>
              </a:rPr>
              <a:t>Satellites Service for Meteorological Purposes</a:t>
            </a:r>
            <a:endParaRPr lang="ko-KR" altLang="en-US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74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AA5E3-AD8F-4211-8CC9-A205CB59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Dynamical model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3DC004-9205-4657-A111-B3E98A819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404" y="1639762"/>
            <a:ext cx="6707192" cy="485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2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821196-270F-430F-AF1A-E79398644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863" y="474209"/>
            <a:ext cx="8176274" cy="59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0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149A177-8765-4922-AC5B-FE9C8DEC6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1" y="347912"/>
            <a:ext cx="6966858" cy="61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2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D21650-8896-4A1A-BECD-2EABD958F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51089"/>
            <a:ext cx="8534400" cy="41421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C74A5-88F4-4C13-A177-84BA549697B6}"/>
              </a:ext>
            </a:extLst>
          </p:cNvPr>
          <p:cNvSpPr txBox="1"/>
          <p:nvPr/>
        </p:nvSpPr>
        <p:spPr>
          <a:xfrm>
            <a:off x="2032001" y="3686628"/>
            <a:ext cx="132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b="1" dirty="0">
                <a:solidFill>
                  <a:srgbClr val="33CC33"/>
                </a:solidFill>
                <a:latin typeface="Calibri" panose="020F0502020204030204"/>
                <a:ea typeface="맑은 고딕" panose="020B0503020000020004" pitchFamily="50" charset="-127"/>
              </a:rPr>
              <a:t>observation</a:t>
            </a:r>
            <a:endParaRPr lang="ko-KR" altLang="en-US" b="1" dirty="0">
              <a:solidFill>
                <a:srgbClr val="33CC33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2A77C-F556-4A33-BF43-7CE9E30B796B}"/>
              </a:ext>
            </a:extLst>
          </p:cNvPr>
          <p:cNvSpPr txBox="1"/>
          <p:nvPr/>
        </p:nvSpPr>
        <p:spPr>
          <a:xfrm>
            <a:off x="6451601" y="3686628"/>
            <a:ext cx="132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b="1" dirty="0">
                <a:solidFill>
                  <a:srgbClr val="33CC33"/>
                </a:solidFill>
                <a:latin typeface="Calibri" panose="020F0502020204030204"/>
                <a:ea typeface="맑은 고딕" panose="020B0503020000020004" pitchFamily="50" charset="-127"/>
              </a:rPr>
              <a:t>observation</a:t>
            </a:r>
            <a:endParaRPr lang="ko-KR" altLang="en-US" b="1" dirty="0">
              <a:solidFill>
                <a:srgbClr val="33CC33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65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85B2EB-CA86-40B3-898E-6E7FDFB8E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47" y="228154"/>
            <a:ext cx="8830907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6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818C39-1A5D-4A38-B43A-A7FA49496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915" y="123364"/>
            <a:ext cx="8564170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4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D2B70E-AFB3-4066-A111-DDDC1DD13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468" y="5939053"/>
            <a:ext cx="2878532" cy="7456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7BDAE9-89EF-40F0-967C-B039152DB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1" y="483480"/>
            <a:ext cx="4477375" cy="42201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33A2FF-91CB-4FCF-A3E1-E65D40A5A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310" y="526350"/>
            <a:ext cx="4229690" cy="4134427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AE745EE-279D-464D-B83F-5465FA8A1DF1}"/>
              </a:ext>
            </a:extLst>
          </p:cNvPr>
          <p:cNvSpPr/>
          <p:nvPr/>
        </p:nvSpPr>
        <p:spPr>
          <a:xfrm>
            <a:off x="5753691" y="2219826"/>
            <a:ext cx="806116" cy="661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4DEDAC-500A-455D-88DE-F0D8A704BE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7109" y="4981968"/>
            <a:ext cx="5010849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3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대3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대3" id="{9EE1AF1B-C38B-4B8F-88CA-29D3D04D45CA}" vid="{79B9A623-22B5-483D-B2C6-CAAB49CDDFC8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503</Words>
  <Application>Microsoft Office PowerPoint</Application>
  <PresentationFormat>와이드스크린</PresentationFormat>
  <Paragraphs>77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poppins</vt:lpstr>
      <vt:lpstr>Roboto</vt:lpstr>
      <vt:lpstr>돋움</vt:lpstr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1_Office 테마</vt:lpstr>
      <vt:lpstr>4대3</vt:lpstr>
      <vt:lpstr>재해석 자료: 증발량과 강우량 전지구 평균값 계산  10월 19일 (월요일) ~ 10월 21일 (수요일)</vt:lpstr>
      <vt:lpstr>Meteorological big data</vt:lpstr>
      <vt:lpstr>Dynamical model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Deep Learning</vt:lpstr>
      <vt:lpstr>Estimating the ocean surface evaporation from ‘Bulk Evaporation Formula’ (증발량 추정을 위한 공식)</vt:lpstr>
      <vt:lpstr>증발량 추정 공식 없이도 인공지능이 훈련을 통해서 증발을 추정할 수 있을까?</vt:lpstr>
      <vt:lpstr>  1년 동안의 총 증발량:  meter/day 를 meter/year 로 변환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 Seok Park</cp:lastModifiedBy>
  <cp:revision>279</cp:revision>
  <dcterms:created xsi:type="dcterms:W3CDTF">2020-03-02T03:00:47Z</dcterms:created>
  <dcterms:modified xsi:type="dcterms:W3CDTF">2020-10-18T07:04:05Z</dcterms:modified>
</cp:coreProperties>
</file>