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  <p:sldMasterId id="2147483681" r:id="rId3"/>
  </p:sldMasterIdLst>
  <p:notesMasterIdLst>
    <p:notesMasterId r:id="rId22"/>
  </p:notesMasterIdLst>
  <p:sldIdLst>
    <p:sldId id="311" r:id="rId4"/>
    <p:sldId id="502" r:id="rId5"/>
    <p:sldId id="521" r:id="rId6"/>
    <p:sldId id="503" r:id="rId7"/>
    <p:sldId id="522" r:id="rId8"/>
    <p:sldId id="504" r:id="rId9"/>
    <p:sldId id="505" r:id="rId10"/>
    <p:sldId id="506" r:id="rId11"/>
    <p:sldId id="507" r:id="rId12"/>
    <p:sldId id="508" r:id="rId13"/>
    <p:sldId id="519" r:id="rId14"/>
    <p:sldId id="509" r:id="rId15"/>
    <p:sldId id="520" r:id="rId16"/>
    <p:sldId id="511" r:id="rId17"/>
    <p:sldId id="523" r:id="rId18"/>
    <p:sldId id="524" r:id="rId19"/>
    <p:sldId id="525" r:id="rId20"/>
    <p:sldId id="52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3AD"/>
    <a:srgbClr val="0326BD"/>
    <a:srgbClr val="0A6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2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090F1-11D0-4D63-AFF2-E1FF80C5AAB3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7F37B-FD99-473B-BB33-E798818F9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150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50874-B540-4538-9EAF-A7958100181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22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1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65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553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403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188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862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642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0339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983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7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75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680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1417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40"/>
          <p:cNvSpPr>
            <a:spLocks noChangeArrowheads="1"/>
          </p:cNvSpPr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40855" cy="6853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 userDrawn="1"/>
        </p:nvSpPr>
        <p:spPr>
          <a:xfrm>
            <a:off x="1224978" y="1"/>
            <a:ext cx="166500" cy="6853973"/>
          </a:xfrm>
          <a:prstGeom prst="rect">
            <a:avLst/>
          </a:prstGeom>
          <a:solidFill>
            <a:srgbClr val="0099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7477219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4139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1990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7586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8233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0580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35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035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6340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6582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381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9552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2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9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7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62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1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8B4B-1288-4F89-860C-A8F2AB97DF81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2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8B4B-1288-4F89-860C-A8F2AB97DF81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31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F47CE-9576-4907-AD20-DFA265C8998C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44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6.png"/><Relationship Id="rId11" Type="http://schemas.openxmlformats.org/officeDocument/2006/relationships/image" Target="../media/image36.png"/><Relationship Id="rId5" Type="http://schemas.openxmlformats.org/officeDocument/2006/relationships/image" Target="../media/image25.png"/><Relationship Id="rId10" Type="http://schemas.openxmlformats.org/officeDocument/2006/relationships/image" Target="../media/image35.png"/><Relationship Id="rId4" Type="http://schemas.openxmlformats.org/officeDocument/2006/relationships/image" Target="../media/image17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4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25.xml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11" Type="http://schemas.openxmlformats.org/officeDocument/2006/relationships/image" Target="../media/image11.png"/><Relationship Id="rId10" Type="http://schemas.openxmlformats.org/officeDocument/2006/relationships/image" Target="../media/image7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81100" y="179557"/>
            <a:ext cx="9639300" cy="16718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회귀분석 소개 및 적용</a:t>
            </a:r>
            <a:br>
              <a:rPr lang="en-US" altLang="ko-KR" sz="3200" dirty="0"/>
            </a:br>
            <a:r>
              <a:rPr lang="en-US" altLang="ko-KR" sz="2400" b="1" dirty="0"/>
              <a:t>10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26</a:t>
            </a:r>
            <a:r>
              <a:rPr lang="ko-KR" altLang="en-US" sz="2400" b="1" dirty="0"/>
              <a:t>일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월요일</a:t>
            </a:r>
            <a:r>
              <a:rPr lang="en-US" altLang="ko-KR" sz="2400" b="1" dirty="0"/>
              <a:t>) </a:t>
            </a:r>
            <a:r>
              <a:rPr lang="en-US" altLang="ko-KR" sz="2400" dirty="0"/>
              <a:t>~ 10</a:t>
            </a:r>
            <a:r>
              <a:rPr lang="ko-KR" altLang="en-US" sz="2400" dirty="0"/>
              <a:t>월 </a:t>
            </a:r>
            <a:r>
              <a:rPr lang="en-US" altLang="ko-KR" sz="2400" dirty="0"/>
              <a:t>28</a:t>
            </a:r>
            <a:r>
              <a:rPr lang="ko-KR" altLang="en-US" sz="2400" dirty="0"/>
              <a:t>일 </a:t>
            </a:r>
            <a:r>
              <a:rPr lang="en-US" altLang="ko-KR" sz="2400" dirty="0"/>
              <a:t>(</a:t>
            </a:r>
            <a:r>
              <a:rPr lang="ko-KR" altLang="en-US" sz="2400" dirty="0"/>
              <a:t>수요일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750" y="2442307"/>
            <a:ext cx="9144000" cy="4058888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선형 회귀분석법</a:t>
            </a:r>
            <a:endParaRPr kumimoji="0" lang="en-US" altLang="ko-KR" sz="2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.1. </a:t>
            </a:r>
            <a:r>
              <a:rPr lang="ko-KR" altLang="en-US" sz="2000" b="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최소제곱법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소개  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.2. 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회귀분석 식 유도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2. </a:t>
            </a:r>
            <a:r>
              <a:rPr lang="ko-KR" altLang="en-US" sz="2200" b="1" u="sng" dirty="0" err="1"/>
              <a:t>파이썬에서</a:t>
            </a:r>
            <a:r>
              <a:rPr lang="ko-KR" altLang="en-US" sz="2200" b="1" u="sng" dirty="0"/>
              <a:t> 회귀분석</a:t>
            </a:r>
            <a:endParaRPr lang="en-US" altLang="ko-KR" sz="2000" b="1" dirty="0"/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2.1. </a:t>
            </a:r>
            <a:r>
              <a:rPr lang="en-US" altLang="ko-KR" sz="2000" b="1" dirty="0" err="1"/>
              <a:t>scipy.stats</a:t>
            </a:r>
            <a:r>
              <a:rPr lang="ko-KR" altLang="en-US" sz="2000" b="1" dirty="0"/>
              <a:t> 응용 </a:t>
            </a:r>
            <a:r>
              <a:rPr lang="en-US" altLang="ko-KR" sz="2000" b="1" dirty="0"/>
              <a:t>  </a:t>
            </a:r>
          </a:p>
          <a:p>
            <a:pPr>
              <a:lnSpc>
                <a:spcPct val="120000"/>
              </a:lnSpc>
            </a:pPr>
            <a:r>
              <a:rPr lang="en-US" altLang="ko-KR" sz="2000" dirty="0"/>
              <a:t>2.2 </a:t>
            </a:r>
            <a:r>
              <a:rPr lang="ko-KR" altLang="en-US" sz="2000" dirty="0"/>
              <a:t>증발량 및 강우량 상관관계 분석 </a:t>
            </a:r>
            <a:r>
              <a:rPr lang="en-US" altLang="ko-KR" sz="2000" dirty="0"/>
              <a:t>(</a:t>
            </a:r>
            <a:r>
              <a:rPr lang="ko-KR" altLang="en-US" sz="2000" dirty="0"/>
              <a:t>실습</a:t>
            </a:r>
            <a:r>
              <a:rPr lang="en-US" altLang="ko-KR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28722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88290" y="1042882"/>
                <a:ext cx="3829190" cy="8279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1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ko-KR" altLang="en-US" sz="17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0" lang="en-US" altLang="ko-KR" sz="17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kumimoji="0" lang="ko-KR" altLang="en-US" sz="17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𝜕𝛼</m:t>
                          </m:r>
                        </m:den>
                      </m:f>
                      <m:r>
                        <a:rPr kumimoji="0" lang="en-US" altLang="ko-KR" sz="17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ko-KR" sz="1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1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0" lang="en-US" altLang="ko-KR" sz="1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sz="1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0" lang="en-US" altLang="ko-KR" sz="1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kumimoji="0" lang="en-US" altLang="ko-KR" sz="1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ko-KR" sz="17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7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altLang="ko-KR" sz="17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ko-KR" sz="17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kumimoji="0" lang="en-US" altLang="ko-KR" sz="17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ko-KR" altLang="en-US" sz="17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kumimoji="0" lang="en-US" altLang="ko-KR" sz="17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0" lang="ko-KR" altLang="en-US" sz="17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17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7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US" altLang="ko-KR" sz="17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ko-KR" sz="1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ko-KR" sz="17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7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7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nary>
                      <m:r>
                        <a:rPr kumimoji="0" lang="en-US" altLang="ko-KR" sz="17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0" lang="ko-KR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0" y="1042882"/>
                <a:ext cx="3829190" cy="8279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88290" y="2233153"/>
                <a:ext cx="3892861" cy="8279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1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ko-KR" altLang="en-US" sz="17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ko-KR" sz="17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𝐸</m:t>
                          </m:r>
                        </m:num>
                        <m:den>
                          <m:r>
                            <a:rPr kumimoji="0" lang="ko-KR" altLang="en-US" sz="17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𝜕𝛽</m:t>
                          </m:r>
                        </m:den>
                      </m:f>
                      <m:r>
                        <a:rPr kumimoji="0" lang="en-US" altLang="ko-KR" sz="17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ko-KR" sz="17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17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ko-KR" sz="17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sz="17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sup>
                        <m:e>
                          <m:r>
                            <a:rPr kumimoji="0" lang="en-US" altLang="ko-KR" sz="17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d>
                            <m:dPr>
                              <m:ctrlPr>
                                <a:rPr kumimoji="0" lang="en-US" altLang="ko-KR" sz="17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ko-KR" sz="17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7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altLang="ko-KR" sz="17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ko-KR" sz="17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kumimoji="0" lang="en-US" altLang="ko-KR" sz="17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ko-KR" altLang="en-US" sz="17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  <m:r>
                                    <a:rPr kumimoji="0" lang="en-US" altLang="ko-KR" sz="17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kumimoji="0" lang="ko-KR" altLang="en-US" sz="17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𝛽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17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7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US" altLang="ko-KR" sz="17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kumimoji="0" lang="en-US" altLang="ko-KR" sz="17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</m:t>
                      </m:r>
                      <m:d>
                        <m:dPr>
                          <m:ctrlPr>
                            <a:rPr kumimoji="0" lang="en-US" altLang="ko-KR" sz="1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ko-KR" sz="1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ko-KR" sz="17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7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sz="17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0" lang="en-US" altLang="ko-KR" sz="17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ko-KR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0" y="2233153"/>
                <a:ext cx="3892861" cy="8279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153397" y="84772"/>
                <a:ext cx="3924151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𝐸</m:t>
                      </m:r>
                      <m:r>
                        <a:rPr kumimoji="0" lang="en-US" altLang="ko-KR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altLang="ko-KR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0" lang="en-US" altLang="ko-KR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ko-KR" alt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kumimoji="0" lang="en-US" altLang="ko-KR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0" lang="en-US" altLang="ko-KR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f>
                            <m:fPr>
                              <m:ctrlPr>
                                <a:rPr kumimoji="0" lang="en-US" altLang="ko-KR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ko-KR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ko-KR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0" lang="en-US" altLang="ko-KR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ko-KR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ko-KR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ko-KR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en-US" altLang="ko-KR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0" lang="en-US" altLang="ko-KR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ko-KR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altLang="ko-KR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0" lang="en-US" altLang="ko-KR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𝛼</m:t>
                                      </m:r>
                                      <m:r>
                                        <a:rPr kumimoji="0" lang="en-US" altLang="ko-KR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+</m:t>
                                      </m:r>
                                      <m:r>
                                        <a:rPr kumimoji="0" lang="ko-KR" altLang="en-US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0" lang="en-US" altLang="ko-KR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en-US" altLang="ko-KR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397" y="84772"/>
                <a:ext cx="3924151" cy="778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4746521" y="1042882"/>
                <a:ext cx="2818977" cy="8279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7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chr m:val="∑"/>
                          <m:ctrlPr>
                            <a:rPr lang="en-US" altLang="ko-KR" sz="1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sz="17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7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7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7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7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ko-KR" sz="17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7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17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ko-KR" altLang="en-US" sz="17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sSub>
                                    <m:sSubPr>
                                      <m:ctrlPr>
                                        <a:rPr lang="en-US" altLang="ko-KR" sz="17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7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7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ko-KR" sz="17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ko-KR" altLang="en-US" sz="17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521" y="1042882"/>
                <a:ext cx="2818977" cy="8279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8330217" y="1056943"/>
                <a:ext cx="2247731" cy="8279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17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sz="17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7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7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17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sz="17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7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7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7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ko-KR" sz="17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7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7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7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7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7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7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700" dirty="0"/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217" y="1056943"/>
                <a:ext cx="2247731" cy="8279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3903807" y="2182947"/>
                <a:ext cx="4757393" cy="934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7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chr m:val="∑"/>
                          <m:ctrlPr>
                            <a:rPr lang="en-US" altLang="ko-KR" sz="17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ko-KR" sz="17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7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7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7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ko-KR" sz="1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7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)+2</m:t>
                      </m:r>
                      <m:d>
                        <m:dPr>
                          <m:ctrlPr>
                            <a:rPr lang="en-US" altLang="ko-KR" sz="1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17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7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7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7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7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7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7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ko-KR" altLang="en-US" sz="1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7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altLang="ko-KR" sz="1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17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7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7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7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17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17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7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7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ko-KR" sz="17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ko-KR" altLang="en-US" sz="1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17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700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807" y="2182947"/>
                <a:ext cx="4757393" cy="9345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8560993" y="2197008"/>
                <a:ext cx="3600281" cy="934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17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7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7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7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17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17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7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7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ko-KR" sz="17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ko-KR" altLang="en-US" sz="1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1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17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7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7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7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7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7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7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ko-KR" altLang="en-US" sz="1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7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7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7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ko-KR" sz="1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7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993" y="2197008"/>
                <a:ext cx="3600281" cy="9345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37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88290" y="1042882"/>
                <a:ext cx="3618426" cy="7846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ko-KR" alt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0" lang="en-US" altLang="ko-KR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kumimoji="0" lang="ko-KR" alt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𝜕𝛼</m:t>
                          </m:r>
                        </m:den>
                      </m:f>
                      <m:r>
                        <a:rPr kumimoji="0" lang="en-US" altLang="ko-K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ko-KR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altLang="ko-KR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ko-KR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kumimoji="0" lang="en-US" altLang="ko-KR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ko-KR" alt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kumimoji="0" lang="en-US" altLang="ko-KR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0" lang="ko-KR" alt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US" altLang="ko-KR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nary>
                      <m:r>
                        <a:rPr kumimoji="0" lang="en-US" altLang="ko-K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0" y="1042882"/>
                <a:ext cx="3618426" cy="7846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88290" y="2233153"/>
                <a:ext cx="3678186" cy="7846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ko-KR" alt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ko-KR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𝐸</m:t>
                          </m:r>
                        </m:num>
                        <m:den>
                          <m:r>
                            <a:rPr kumimoji="0" lang="ko-KR" alt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𝜕𝛽</m:t>
                          </m:r>
                        </m:den>
                      </m:f>
                      <m:r>
                        <a:rPr kumimoji="0" lang="en-US" altLang="ko-KR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ko-KR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ko-KR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sup>
                        <m:e>
                          <m:r>
                            <a:rPr kumimoji="0" lang="en-US" altLang="ko-KR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d>
                            <m:dPr>
                              <m:ctrlPr>
                                <a:rPr kumimoji="0" lang="en-US" altLang="ko-KR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ko-KR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altLang="ko-KR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ko-KR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kumimoji="0" lang="en-US" altLang="ko-KR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ko-KR" alt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  <m:r>
                                    <a:rPr kumimoji="0" lang="en-US" altLang="ko-KR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kumimoji="0" lang="ko-KR" alt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𝛽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US" altLang="ko-KR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kumimoji="0" lang="en-US" altLang="ko-KR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</m:t>
                      </m:r>
                      <m:d>
                        <m:dPr>
                          <m:ctrlP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ko-KR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0" lang="en-US" altLang="ko-K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0" y="2233153"/>
                <a:ext cx="3678186" cy="784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153397" y="84772"/>
                <a:ext cx="3924151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𝐸</m:t>
                      </m:r>
                      <m:r>
                        <a:rPr kumimoji="0" lang="en-US" altLang="ko-KR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altLang="ko-KR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0" lang="en-US" altLang="ko-KR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ko-KR" alt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kumimoji="0" lang="en-US" altLang="ko-KR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0" lang="en-US" altLang="ko-KR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f>
                            <m:fPr>
                              <m:ctrlPr>
                                <a:rPr kumimoji="0" lang="en-US" altLang="ko-KR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ko-KR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ko-KR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0" lang="en-US" altLang="ko-KR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ko-KR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ko-KR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ko-KR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en-US" altLang="ko-KR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0" lang="en-US" altLang="ko-KR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ko-KR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altLang="ko-KR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0" lang="en-US" altLang="ko-KR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𝛼</m:t>
                                      </m:r>
                                      <m:r>
                                        <a:rPr kumimoji="0" lang="en-US" altLang="ko-KR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+</m:t>
                                      </m:r>
                                      <m:r>
                                        <a:rPr kumimoji="0" lang="ko-KR" altLang="en-US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0" lang="en-US" altLang="ko-KR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en-US" altLang="ko-KR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397" y="84772"/>
                <a:ext cx="3924151" cy="778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4437602" y="1079953"/>
                <a:ext cx="2667460" cy="7846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chr m:val="∑"/>
                          <m:ctrlP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ko-KR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ko-KR" alt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602" y="1079953"/>
                <a:ext cx="2667460" cy="7846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8515572" y="1056943"/>
                <a:ext cx="2413161" cy="876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altLang="ko-KR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ko-KR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ko-KR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572" y="1056943"/>
                <a:ext cx="2413161" cy="8766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3817308" y="2182947"/>
                <a:ext cx="4495141" cy="8850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chr m:val="∑"/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)+2</m:t>
                      </m:r>
                      <m:d>
                        <m:dPr>
                          <m:ctrlP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ko-KR" alt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ko-KR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ko-KR" alt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308" y="2182947"/>
                <a:ext cx="4495141" cy="8850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8326211" y="2197008"/>
                <a:ext cx="3870097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ko-KR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ko-KR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ko-KR" alt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ko-KR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ko-KR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ko-KR" alt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ko-KR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ko-KR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211" y="2197008"/>
                <a:ext cx="3870097" cy="9840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1327658" y="4095459"/>
                <a:ext cx="1646028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𝐸</m:t>
                          </m:r>
                        </m:num>
                        <m:den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𝜕𝛼</m:t>
                          </m:r>
                        </m:den>
                      </m:f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     →   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658" y="4095459"/>
                <a:ext cx="1646028" cy="6190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323839" y="5459295"/>
                <a:ext cx="1543435" cy="6656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𝐸</m:t>
                          </m:r>
                        </m:num>
                        <m:den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𝜕𝛽</m:t>
                          </m:r>
                        </m:den>
                      </m:f>
                      <m:r>
                        <a:rPr kumimoji="0" lang="en-US" altLang="ko-K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0      →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839" y="5459295"/>
                <a:ext cx="1543435" cy="6656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150549" y="3912941"/>
                <a:ext cx="4429931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kumimoji="0" lang="ko-KR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𝛽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ko-KR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𝛼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𝑁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e>
                      </m:nary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                      (1)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549" y="3912941"/>
                <a:ext cx="4429931" cy="9840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150549" y="5318795"/>
                <a:ext cx="4484946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kumimoji="0" lang="ko-KR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𝛽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d>
                        <m:dPr>
                          <m:ctrlP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kumimoji="0" lang="ko-KR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𝛼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    (2)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549" y="5318795"/>
                <a:ext cx="4484946" cy="9840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763604" y="3398609"/>
            <a:ext cx="892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Therefore, minimizing</a:t>
            </a:r>
            <a:r>
              <a:rPr kumimoji="0" lang="en-US" altLang="ko-KR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the mean square error leads to the following equations: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184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99244" y="3289196"/>
            <a:ext cx="535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Equations (1) and (2) can be written as a matrix: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384975" y="4111738"/>
                <a:ext cx="1744452" cy="1508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altLang="ko-KR" sz="1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1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kumimoji="0" lang="en-US" altLang="ko-KR" sz="17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kumimoji="0" lang="en-US" altLang="ko-KR" sz="17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kumimoji="0" lang="en-US" altLang="ko-KR" sz="17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kumimoji="0" lang="en-US" altLang="ko-KR" sz="17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kumimoji="0" lang="en-US" altLang="ko-KR" sz="17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7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7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r>
                                  <a:rPr kumimoji="0" lang="en-US" altLang="ko-KR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𝑁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kumimoji="0" lang="en-US" altLang="ko-KR" sz="17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kumimoji="0" lang="en-US" altLang="ko-KR" sz="17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kumimoji="0" lang="en-US" altLang="ko-KR" sz="17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kumimoji="0" lang="en-US" altLang="ko-KR" sz="17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kumimoji="0" lang="en-US" altLang="ko-KR" sz="17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altLang="ko-KR" sz="17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ko-KR" sz="17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ko-KR" sz="17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kumimoji="0" lang="en-US" altLang="ko-KR" sz="17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ctrlPr>
                                      <a:rPr kumimoji="0" lang="en-US" altLang="ko-KR" sz="17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kumimoji="0" lang="en-US" altLang="ko-KR" sz="17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kumimoji="0" lang="en-US" altLang="ko-KR" sz="17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kumimoji="0" lang="en-US" altLang="ko-KR" sz="17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kumimoji="0" lang="en-US" altLang="ko-KR" sz="17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7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7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ko-KR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975" y="4111738"/>
                <a:ext cx="1744452" cy="15087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5028117" y="4463885"/>
                <a:ext cx="790665" cy="7157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altLang="ko-KR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ko-KR" alt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𝛽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ko-KR" alt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117" y="4463885"/>
                <a:ext cx="790665" cy="7157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5818782" y="3988805"/>
                <a:ext cx="1694631" cy="157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7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    </m:t>
                      </m:r>
                      <m:d>
                        <m:dPr>
                          <m:ctrlPr>
                            <a:rPr kumimoji="0" lang="en-US" altLang="ko-KR" sz="17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17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kumimoji="0" lang="en-US" altLang="ko-KR" sz="17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kumimoji="0" lang="en-US" altLang="ko-KR" sz="17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kumimoji="0" lang="en-US" altLang="ko-KR" sz="17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kumimoji="0" lang="en-US" altLang="ko-KR" sz="17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kumimoji="0" lang="en-US" altLang="ko-KR" sz="17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7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7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kumimoji="0" lang="en-US" altLang="ko-KR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kumimoji="0" lang="en-US" altLang="ko-KR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kumimoji="0" lang="en-US" altLang="ko-KR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kumimoji="0" lang="en-US" altLang="ko-KR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kumimoji="0" lang="en-US" altLang="ko-KR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kumimoji="0" lang="en-US" altLang="ko-KR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ko-KR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ko-KR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782" y="3988805"/>
                <a:ext cx="1694631" cy="1570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1952126" y="504766"/>
                <a:ext cx="1646028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𝐸</m:t>
                          </m:r>
                        </m:num>
                        <m:den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𝜕𝛼</m:t>
                          </m:r>
                        </m:den>
                      </m:f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     →   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126" y="504766"/>
                <a:ext cx="1646028" cy="619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1948307" y="1868602"/>
                <a:ext cx="1543435" cy="6656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𝐸</m:t>
                          </m:r>
                        </m:num>
                        <m:den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𝜕𝛽</m:t>
                          </m:r>
                        </m:den>
                      </m:f>
                      <m:r>
                        <a:rPr kumimoji="0" lang="en-US" altLang="ko-K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0      →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307" y="1868602"/>
                <a:ext cx="1543435" cy="6656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3775017" y="322248"/>
                <a:ext cx="4429931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kumimoji="0" lang="ko-KR" altLang="en-US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𝜷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ko-KR" altLang="en-US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𝜶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𝑁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e>
                      </m:nary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                      (1)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017" y="322248"/>
                <a:ext cx="4429931" cy="9840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3775017" y="1728102"/>
                <a:ext cx="4484946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kumimoji="0" lang="ko-KR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𝛽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d>
                        <m:dPr>
                          <m:ctrlP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kumimoji="0" lang="ko-KR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𝛼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    (2)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017" y="1728102"/>
                <a:ext cx="4484946" cy="9840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B5ADF1-53DF-4953-B9C3-1FCEA7DE4DA0}"/>
                  </a:ext>
                </a:extLst>
              </p:cNvPr>
              <p:cNvSpPr txBox="1"/>
              <p:nvPr/>
            </p:nvSpPr>
            <p:spPr>
              <a:xfrm>
                <a:off x="4257201" y="6181809"/>
                <a:ext cx="2530693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ko-KR" sz="23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ko-KR" altLang="en-US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  <m: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ko-KR" altLang="en-US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  <m:sSub>
                            <m:sSubPr>
                              <m:ctrlPr>
                                <a:rPr kumimoji="0" lang="en-US" altLang="ko-KR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3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0" lang="en-US" altLang="ko-KR" sz="23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ko-KR" sz="2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2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𝜀</m:t>
                          </m:r>
                        </m:e>
                        <m:sub>
                          <m:r>
                            <a:rPr kumimoji="0" lang="en-US" altLang="ko-KR" sz="2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ko-KR" altLang="en-US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B5ADF1-53DF-4953-B9C3-1FCEA7DE4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201" y="6181809"/>
                <a:ext cx="2530693" cy="353943"/>
              </a:xfrm>
              <a:prstGeom prst="rect">
                <a:avLst/>
              </a:prstGeom>
              <a:blipFill>
                <a:blip r:embed="rId9"/>
                <a:stretch>
                  <a:fillRect l="-1687" b="-379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970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99244" y="322971"/>
            <a:ext cx="535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Equations (1) and (2) can be written as a matrix: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73465" y="926492"/>
                <a:ext cx="1744452" cy="1508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altLang="ko-KR" sz="1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1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kumimoji="0" lang="en-US" altLang="ko-KR" sz="17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kumimoji="0" lang="en-US" altLang="ko-KR" sz="17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kumimoji="0" lang="en-US" altLang="ko-KR" sz="17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kumimoji="0" lang="en-US" altLang="ko-KR" sz="17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kumimoji="0" lang="en-US" altLang="ko-KR" sz="17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7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7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r>
                                  <a:rPr kumimoji="0" lang="en-US" altLang="ko-KR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𝑁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kumimoji="0" lang="en-US" altLang="ko-KR" sz="17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kumimoji="0" lang="en-US" altLang="ko-KR" sz="17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kumimoji="0" lang="en-US" altLang="ko-KR" sz="17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kumimoji="0" lang="en-US" altLang="ko-KR" sz="17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kumimoji="0" lang="en-US" altLang="ko-KR" sz="17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altLang="ko-KR" sz="17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ko-KR" sz="17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ko-KR" sz="17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kumimoji="0" lang="en-US" altLang="ko-KR" sz="17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ctrlPr>
                                      <a:rPr kumimoji="0" lang="en-US" altLang="ko-KR" sz="17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kumimoji="0" lang="en-US" altLang="ko-KR" sz="17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kumimoji="0" lang="en-US" altLang="ko-KR" sz="17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kumimoji="0" lang="en-US" altLang="ko-KR" sz="17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kumimoji="0" lang="en-US" altLang="ko-KR" sz="17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7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7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ko-KR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465" y="926492"/>
                <a:ext cx="1744452" cy="15087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4916607" y="1278639"/>
                <a:ext cx="790665" cy="7157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altLang="ko-KR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ko-KR" alt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𝛽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ko-KR" alt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607" y="1278639"/>
                <a:ext cx="790665" cy="7157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5707272" y="803559"/>
                <a:ext cx="1694631" cy="157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7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    </m:t>
                      </m:r>
                      <m:d>
                        <m:dPr>
                          <m:ctrlPr>
                            <a:rPr kumimoji="0" lang="en-US" altLang="ko-KR" sz="17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17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kumimoji="0" lang="en-US" altLang="ko-KR" sz="17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kumimoji="0" lang="en-US" altLang="ko-KR" sz="17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kumimoji="0" lang="en-US" altLang="ko-KR" sz="17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kumimoji="0" lang="en-US" altLang="ko-KR" sz="17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kumimoji="0" lang="en-US" altLang="ko-KR" sz="17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7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7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kumimoji="0" lang="en-US" altLang="ko-KR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kumimoji="0" lang="en-US" altLang="ko-KR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kumimoji="0" lang="en-US" altLang="ko-KR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kumimoji="0" lang="en-US" altLang="ko-KR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kumimoji="0" lang="en-US" altLang="ko-KR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kumimoji="0" lang="en-US" altLang="ko-KR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ko-KR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ko-KR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272" y="803559"/>
                <a:ext cx="1694631" cy="1570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75496" y="2910318"/>
                <a:ext cx="73030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Then,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0" lang="en-US" altLang="ko-KR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0" lang="en-US" altLang="ko-KR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can be estimated by tanking the inverse of matrix. That is: 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496" y="2910318"/>
                <a:ext cx="7303039" cy="646331"/>
              </a:xfrm>
              <a:prstGeom prst="rect">
                <a:avLst/>
              </a:prstGeom>
              <a:blipFill>
                <a:blip r:embed="rId5"/>
                <a:stretch>
                  <a:fillRect l="-751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332724" y="4420509"/>
                <a:ext cx="790665" cy="7157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altLang="ko-KR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ko-KR" alt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𝛽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ko-KR" alt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724" y="4420509"/>
                <a:ext cx="790665" cy="7157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990960" y="3832438"/>
                <a:ext cx="3769045" cy="17441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  </m:t>
                      </m:r>
                      <m:sSup>
                        <m:sSupPr>
                          <m:ctrlP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ko-KR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altLang="ko-KR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kumimoji="0" lang="en-US" altLang="ko-KR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kumimoji="0" lang="en-US" altLang="ko-KR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𝑖</m:t>
                                        </m:r>
                                        <m:r>
                                          <a:rPr kumimoji="0" lang="en-US" altLang="ko-KR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0" lang="en-US" altLang="ko-KR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altLang="ko-KR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ko-KR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ko-KR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  <m:e>
                                    <m:r>
                                      <a:rPr kumimoji="0" lang="en-US" altLang="ko-KR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</m:mr>
                                <m:m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kumimoji="0" lang="en-US" altLang="ko-KR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kumimoji="0" lang="en-US" altLang="ko-KR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𝑖</m:t>
                                        </m:r>
                                        <m:r>
                                          <a:rPr kumimoji="0" lang="en-US" altLang="ko-KR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0" lang="en-US" altLang="ko-KR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kumimoji="0" lang="en-US" altLang="ko-KR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0" lang="en-US" altLang="ko-KR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ko-KR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ko-KR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kumimoji="0" lang="en-US" altLang="ko-KR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kumimoji="0" lang="en-US" altLang="ko-KR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kumimoji="0" lang="en-US" altLang="ko-KR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𝑖</m:t>
                                        </m:r>
                                        <m:r>
                                          <a:rPr kumimoji="0" lang="en-US" altLang="ko-KR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0" lang="en-US" altLang="ko-KR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altLang="ko-KR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ko-KR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ko-KR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kumimoji="0" lang="en-US" altLang="ko-KR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kumimoji="0" lang="en-US" altLang="ko-KR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kumimoji="0" lang="en-US" altLang="ko-KR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kumimoji="0" lang="en-US" altLang="ko-KR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kumimoji="0" lang="en-US" altLang="ko-KR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kumimoji="0" lang="en-US" altLang="ko-KR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kumimoji="0" lang="en-US" altLang="ko-KR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kumimoji="0" lang="en-US" altLang="ko-KR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kumimoji="0" lang="en-US" altLang="ko-KR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kumimoji="0" lang="en-US" altLang="ko-KR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kumimoji="0" lang="en-US" altLang="ko-KR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ko-KR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60" y="3832438"/>
                <a:ext cx="3769045" cy="17441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584631-5A34-4348-BF93-269C041F0FA8}"/>
                  </a:ext>
                </a:extLst>
              </p:cNvPr>
              <p:cNvSpPr txBox="1"/>
              <p:nvPr/>
            </p:nvSpPr>
            <p:spPr>
              <a:xfrm>
                <a:off x="4339203" y="6054441"/>
                <a:ext cx="2530693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ko-KR" sz="23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ko-KR" altLang="en-US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  <m: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ko-KR" altLang="en-US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  <m:sSub>
                            <m:sSubPr>
                              <m:ctrlPr>
                                <a:rPr kumimoji="0" lang="en-US" altLang="ko-KR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3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0" lang="en-US" altLang="ko-KR" sz="23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ko-KR" sz="2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2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𝜀</m:t>
                          </m:r>
                        </m:e>
                        <m:sub>
                          <m:r>
                            <a:rPr kumimoji="0" lang="en-US" altLang="ko-KR" sz="2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ko-KR" altLang="en-US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584631-5A34-4348-BF93-269C041F0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03" y="6054441"/>
                <a:ext cx="2530693" cy="353943"/>
              </a:xfrm>
              <a:prstGeom prst="rect">
                <a:avLst/>
              </a:prstGeom>
              <a:blipFill>
                <a:blip r:embed="rId8"/>
                <a:stretch>
                  <a:fillRect l="-1687" b="-379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235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15608"/>
          </a:xfrm>
        </p:spPr>
        <p:txBody>
          <a:bodyPr>
            <a:normAutofit/>
          </a:bodyPr>
          <a:lstStyle/>
          <a:p>
            <a:r>
              <a:rPr lang="ko-KR" altLang="en-US" sz="3200" dirty="0" err="1"/>
              <a:t>파이썬을</a:t>
            </a:r>
            <a:r>
              <a:rPr lang="ko-KR" altLang="en-US" sz="3200" dirty="0"/>
              <a:t> 이용한 회귀분석법 실습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42222" y="1464350"/>
            <a:ext cx="85407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에서는 어떻게 했는지 간단히 복습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is used to fit linear model and can be used to carry out regression analysis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241702" y="2506989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313A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lm( y ~ x 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45363" y="2919861"/>
            <a:ext cx="8664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redict the Y variable from X using the linear model (simple linear regression)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9705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15608"/>
          </a:xfrm>
        </p:spPr>
        <p:txBody>
          <a:bodyPr>
            <a:normAutofit/>
          </a:bodyPr>
          <a:lstStyle/>
          <a:p>
            <a:r>
              <a:rPr lang="ko-KR" altLang="en-US" sz="3200" dirty="0" err="1"/>
              <a:t>파이썬을</a:t>
            </a:r>
            <a:r>
              <a:rPr lang="ko-KR" altLang="en-US" sz="3200" dirty="0"/>
              <a:t> 이용한 회귀분석법 실습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42222" y="1464350"/>
            <a:ext cx="85407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에서는 어떻게 했는지 간단히 복습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is used to fit linear model and can be used to carry out regression analysis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241702" y="2506989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313A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lm( y ~ x 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45363" y="2919861"/>
            <a:ext cx="8664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redict the Y variable from X using the linear model (simple linear regression)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3034C6-ED30-46A8-A05D-564804567D65}"/>
              </a:ext>
            </a:extLst>
          </p:cNvPr>
          <p:cNvSpPr txBox="1"/>
          <p:nvPr/>
        </p:nvSpPr>
        <p:spPr>
          <a:xfrm>
            <a:off x="1342222" y="3903424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파이썬 에서는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4C76B7-0EAE-4564-9151-3CD5E6288CE2}"/>
              </a:ext>
            </a:extLst>
          </p:cNvPr>
          <p:cNvSpPr txBox="1"/>
          <p:nvPr/>
        </p:nvSpPr>
        <p:spPr>
          <a:xfrm>
            <a:off x="3698789" y="5749402"/>
            <a:ext cx="47944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1313A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stats.linregress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1313A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(x,</a:t>
            </a:r>
            <a:r>
              <a:rPr lang="en-US" altLang="ko-KR" sz="2200" b="1" dirty="0">
                <a:solidFill>
                  <a:srgbClr val="1313AD"/>
                </a:solidFill>
                <a:latin typeface="맑은 고딕"/>
                <a:ea typeface="맑은 고딕" panose="020B0503020000020004" pitchFamily="50" charset="-127"/>
              </a:rPr>
              <a:t> y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1313A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F2693-B86D-45E0-A25F-6B59D1441FB8}"/>
              </a:ext>
            </a:extLst>
          </p:cNvPr>
          <p:cNvSpPr txBox="1"/>
          <p:nvPr/>
        </p:nvSpPr>
        <p:spPr>
          <a:xfrm>
            <a:off x="1342222" y="4361431"/>
            <a:ext cx="8290733" cy="436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2000" b="1" dirty="0" err="1"/>
              <a:t>stats.linregress</a:t>
            </a:r>
            <a:r>
              <a:rPr lang="en-US" altLang="ko-KR" sz="2000" b="1" dirty="0"/>
              <a:t> </a:t>
            </a:r>
            <a:r>
              <a:rPr lang="ko-KR" altLang="en-US" sz="2000" dirty="0"/>
              <a:t>함수로 회귀분석을 쉽게 할 수 있음</a:t>
            </a:r>
            <a:r>
              <a:rPr lang="en-US" altLang="ko-KR" sz="20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2936A-9397-4353-9150-573691917DEC}"/>
              </a:ext>
            </a:extLst>
          </p:cNvPr>
          <p:cNvSpPr txBox="1"/>
          <p:nvPr/>
        </p:nvSpPr>
        <p:spPr>
          <a:xfrm>
            <a:off x="3534897" y="4992528"/>
            <a:ext cx="6098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sz="2200" dirty="0">
                <a:solidFill>
                  <a:srgbClr val="FF0000"/>
                </a:solidFill>
              </a:rPr>
              <a:t>import</a:t>
            </a:r>
            <a:r>
              <a:rPr lang="fr-FR" altLang="ko-KR" sz="2200" dirty="0"/>
              <a:t> </a:t>
            </a:r>
            <a:r>
              <a:rPr lang="fr-FR" altLang="ko-KR" sz="2200" dirty="0" err="1"/>
              <a:t>scipy.stats</a:t>
            </a:r>
            <a:r>
              <a:rPr lang="fr-FR" altLang="ko-KR" sz="2200" dirty="0"/>
              <a:t> </a:t>
            </a:r>
            <a:r>
              <a:rPr lang="fr-FR" altLang="ko-KR" sz="2200" dirty="0">
                <a:solidFill>
                  <a:srgbClr val="FF0000"/>
                </a:solidFill>
              </a:rPr>
              <a:t>as</a:t>
            </a:r>
            <a:r>
              <a:rPr lang="fr-FR" altLang="ko-KR" sz="2200" dirty="0"/>
              <a:t> stats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886954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58765A7-CB09-44EB-BACF-2FDEC24FFB5D}"/>
              </a:ext>
            </a:extLst>
          </p:cNvPr>
          <p:cNvSpPr txBox="1"/>
          <p:nvPr/>
        </p:nvSpPr>
        <p:spPr>
          <a:xfrm>
            <a:off x="2298356" y="195438"/>
            <a:ext cx="67066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1313A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Statistical functions (</a:t>
            </a:r>
            <a:r>
              <a:rPr kumimoji="0" lang="en-US" altLang="ko-KR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313A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scipy</a:t>
            </a:r>
            <a:r>
              <a:rPr lang="en-US" altLang="ko-KR" sz="3200" b="1" dirty="0">
                <a:solidFill>
                  <a:srgbClr val="1313AD"/>
                </a:solidFill>
                <a:latin typeface="맑은 고딕"/>
                <a:ea typeface="맑은 고딕" panose="020B0503020000020004" pitchFamily="50" charset="-127"/>
              </a:rPr>
              <a:t>.stats)</a:t>
            </a:r>
            <a:endParaRPr lang="ko-KR" altLang="en-US" sz="32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C5EA213-D58E-4D91-A63F-ABBBF7082C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9" t="10089" r="21554" b="9915"/>
          <a:stretch/>
        </p:blipFill>
        <p:spPr>
          <a:xfrm>
            <a:off x="1484751" y="918571"/>
            <a:ext cx="8104726" cy="51330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8014ACD-6ADE-4968-8118-43C8E72EF033}"/>
              </a:ext>
            </a:extLst>
          </p:cNvPr>
          <p:cNvSpPr txBox="1"/>
          <p:nvPr/>
        </p:nvSpPr>
        <p:spPr>
          <a:xfrm>
            <a:off x="1878859" y="6200897"/>
            <a:ext cx="805660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dirty="0"/>
              <a:t>https://docs.scipy.org/doc/scipy/reference/stats.html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184749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15608"/>
          </a:xfrm>
        </p:spPr>
        <p:txBody>
          <a:bodyPr>
            <a:normAutofit/>
          </a:bodyPr>
          <a:lstStyle/>
          <a:p>
            <a:r>
              <a:rPr lang="ko-KR" altLang="en-US" sz="3200" dirty="0" err="1"/>
              <a:t>파이썬을</a:t>
            </a:r>
            <a:r>
              <a:rPr lang="ko-KR" altLang="en-US" sz="3200" dirty="0"/>
              <a:t> 이용한 회귀분석법 실습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3034C6-ED30-46A8-A05D-564804567D65}"/>
              </a:ext>
            </a:extLst>
          </p:cNvPr>
          <p:cNvSpPr txBox="1"/>
          <p:nvPr/>
        </p:nvSpPr>
        <p:spPr>
          <a:xfrm>
            <a:off x="1635299" y="157053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파이썬 에서는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4C76B7-0EAE-4564-9151-3CD5E6288CE2}"/>
              </a:ext>
            </a:extLst>
          </p:cNvPr>
          <p:cNvSpPr txBox="1"/>
          <p:nvPr/>
        </p:nvSpPr>
        <p:spPr>
          <a:xfrm>
            <a:off x="3666472" y="3299279"/>
            <a:ext cx="47944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1313A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 = </a:t>
            </a:r>
            <a:r>
              <a:rPr kumimoji="0" lang="en-US" altLang="ko-KR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1313A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stats.linregress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1313A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(x,</a:t>
            </a:r>
            <a:r>
              <a:rPr lang="en-US" altLang="ko-KR" sz="2200" b="1" dirty="0">
                <a:solidFill>
                  <a:srgbClr val="1313AD"/>
                </a:solidFill>
                <a:latin typeface="맑은 고딕"/>
                <a:ea typeface="맑은 고딕" panose="020B0503020000020004" pitchFamily="50" charset="-127"/>
              </a:rPr>
              <a:t> y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1313A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F2693-B86D-45E0-A25F-6B59D1441FB8}"/>
              </a:ext>
            </a:extLst>
          </p:cNvPr>
          <p:cNvSpPr txBox="1"/>
          <p:nvPr/>
        </p:nvSpPr>
        <p:spPr>
          <a:xfrm>
            <a:off x="1635299" y="2028539"/>
            <a:ext cx="8290733" cy="436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2000" b="1" dirty="0" err="1"/>
              <a:t>stats.linregress</a:t>
            </a:r>
            <a:r>
              <a:rPr lang="en-US" altLang="ko-KR" sz="2000" b="1" dirty="0"/>
              <a:t> </a:t>
            </a:r>
            <a:r>
              <a:rPr lang="ko-KR" altLang="en-US" sz="2000" dirty="0"/>
              <a:t>함수로 회귀분석을 쉽게 할 수 있음</a:t>
            </a:r>
            <a:r>
              <a:rPr lang="en-US" altLang="ko-KR" sz="20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2936A-9397-4353-9150-573691917DEC}"/>
              </a:ext>
            </a:extLst>
          </p:cNvPr>
          <p:cNvSpPr txBox="1"/>
          <p:nvPr/>
        </p:nvSpPr>
        <p:spPr>
          <a:xfrm>
            <a:off x="3827974" y="2659636"/>
            <a:ext cx="6098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sz="2200" dirty="0">
                <a:solidFill>
                  <a:srgbClr val="FF0000"/>
                </a:solidFill>
              </a:rPr>
              <a:t>import</a:t>
            </a:r>
            <a:r>
              <a:rPr lang="fr-FR" altLang="ko-KR" sz="2200" dirty="0"/>
              <a:t> </a:t>
            </a:r>
            <a:r>
              <a:rPr lang="fr-FR" altLang="ko-KR" sz="2200" dirty="0" err="1"/>
              <a:t>scipy.stats</a:t>
            </a:r>
            <a:r>
              <a:rPr lang="fr-FR" altLang="ko-KR" sz="2200" dirty="0"/>
              <a:t> </a:t>
            </a:r>
            <a:r>
              <a:rPr lang="fr-FR" altLang="ko-KR" sz="2200" dirty="0">
                <a:solidFill>
                  <a:srgbClr val="FF0000"/>
                </a:solidFill>
              </a:rPr>
              <a:t>as</a:t>
            </a:r>
            <a:r>
              <a:rPr lang="fr-FR" altLang="ko-KR" sz="2200" dirty="0"/>
              <a:t> stats</a:t>
            </a:r>
            <a:endParaRPr lang="ko-KR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3E6458-5167-4CFF-86FA-9A0F24A631E5}"/>
                  </a:ext>
                </a:extLst>
              </p:cNvPr>
              <p:cNvSpPr txBox="1"/>
              <p:nvPr/>
            </p:nvSpPr>
            <p:spPr>
              <a:xfrm>
                <a:off x="3830031" y="4348676"/>
                <a:ext cx="2125291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ko-KR" alt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𝛽</m:t>
                    </m:r>
                    <m:r>
                      <a:rPr kumimoji="0" lang="ko-KR" alt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ko-KR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13AD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= r</a:t>
                </a:r>
                <a:r>
                  <a:rPr kumimoji="0" lang="en-US" altLang="ko-KR" sz="2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313AD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.slope</a:t>
                </a:r>
                <a:endParaRPr kumimoji="0" lang="en-US" altLang="ko-KR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1313A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kumimoji="0" lang="ko-KR" alt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𝛼</m:t>
                    </m:r>
                    <m:r>
                      <a:rPr kumimoji="0" lang="ko-KR" alt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lang="en-US" altLang="ko-KR" sz="2200" b="1" dirty="0">
                    <a:solidFill>
                      <a:srgbClr val="1313AD"/>
                    </a:solidFill>
                    <a:latin typeface="맑은 고딕"/>
                    <a:ea typeface="맑은 고딕" panose="020B0503020000020004" pitchFamily="50" charset="-127"/>
                  </a:rPr>
                  <a:t>= r</a:t>
                </a:r>
                <a:r>
                  <a:rPr lang="en-US" altLang="ko-KR" sz="2200" b="1" dirty="0" err="1">
                    <a:solidFill>
                      <a:srgbClr val="1313AD"/>
                    </a:solidFill>
                    <a:latin typeface="맑은 고딕"/>
                    <a:ea typeface="맑은 고딕" panose="020B0503020000020004" pitchFamily="50" charset="-127"/>
                  </a:rPr>
                  <a:t>.intercept</a:t>
                </a:r>
                <a:r>
                  <a:rPr kumimoji="0" lang="en-US" altLang="ko-KR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13AD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 </a:t>
                </a:r>
                <a:endParaRPr lang="ko-KR" altLang="en-US" sz="2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3E6458-5167-4CFF-86FA-9A0F24A63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031" y="4348676"/>
                <a:ext cx="2125291" cy="769441"/>
              </a:xfrm>
              <a:prstGeom prst="rect">
                <a:avLst/>
              </a:prstGeom>
              <a:blipFill>
                <a:blip r:embed="rId2"/>
                <a:stretch>
                  <a:fillRect l="-1146" t="-4724" b="-14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338F71-5CD1-4917-9206-610989FD4DE4}"/>
                  </a:ext>
                </a:extLst>
              </p:cNvPr>
              <p:cNvSpPr txBox="1"/>
              <p:nvPr/>
            </p:nvSpPr>
            <p:spPr>
              <a:xfrm>
                <a:off x="609600" y="4733396"/>
                <a:ext cx="2422138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ko-KR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ko-KR" alt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  <m: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ko-KR" alt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  <m:sSub>
                            <m:sSubPr>
                              <m:ctrlPr>
                                <a:rPr kumimoji="0" lang="en-US" altLang="ko-KR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0" lang="en-US" altLang="ko-KR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ko-KR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𝜀</m:t>
                          </m:r>
                        </m:e>
                        <m:sub>
                          <m:r>
                            <a:rPr kumimoji="0" lang="en-US" altLang="ko-KR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338F71-5CD1-4917-9206-610989FD4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733396"/>
                <a:ext cx="2422138" cy="338554"/>
              </a:xfrm>
              <a:prstGeom prst="rect">
                <a:avLst/>
              </a:prstGeom>
              <a:blipFill>
                <a:blip r:embed="rId3"/>
                <a:stretch>
                  <a:fillRect l="-1511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641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15608"/>
          </a:xfrm>
        </p:spPr>
        <p:txBody>
          <a:bodyPr>
            <a:normAutofit/>
          </a:bodyPr>
          <a:lstStyle/>
          <a:p>
            <a:r>
              <a:rPr lang="ko-KR" altLang="en-US" sz="3200" dirty="0" err="1"/>
              <a:t>파이썬을</a:t>
            </a:r>
            <a:r>
              <a:rPr lang="ko-KR" altLang="en-US" sz="3200" dirty="0"/>
              <a:t> 이용한 회귀분석법 실습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2936A-9397-4353-9150-573691917DEC}"/>
              </a:ext>
            </a:extLst>
          </p:cNvPr>
          <p:cNvSpPr txBox="1"/>
          <p:nvPr/>
        </p:nvSpPr>
        <p:spPr>
          <a:xfrm>
            <a:off x="1195753" y="1557789"/>
            <a:ext cx="42213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sz="2200" dirty="0">
                <a:solidFill>
                  <a:srgbClr val="FF0000"/>
                </a:solidFill>
              </a:rPr>
              <a:t>import</a:t>
            </a:r>
            <a:r>
              <a:rPr lang="fr-FR" altLang="ko-KR" sz="2200" dirty="0"/>
              <a:t> </a:t>
            </a:r>
            <a:r>
              <a:rPr lang="fr-FR" altLang="ko-KR" sz="2200" dirty="0" err="1"/>
              <a:t>scipy.stats</a:t>
            </a:r>
            <a:r>
              <a:rPr lang="fr-FR" altLang="ko-KR" sz="2200" dirty="0"/>
              <a:t> </a:t>
            </a:r>
            <a:r>
              <a:rPr lang="fr-FR" altLang="ko-KR" sz="2200" dirty="0">
                <a:solidFill>
                  <a:srgbClr val="FF0000"/>
                </a:solidFill>
              </a:rPr>
              <a:t>as</a:t>
            </a:r>
            <a:r>
              <a:rPr lang="fr-FR" altLang="ko-KR" sz="2200" dirty="0"/>
              <a:t> stats</a:t>
            </a:r>
            <a:endParaRPr lang="ko-KR" alt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E9639E-77B4-4854-B673-85B0050D9A29}"/>
              </a:ext>
            </a:extLst>
          </p:cNvPr>
          <p:cNvSpPr txBox="1"/>
          <p:nvPr/>
        </p:nvSpPr>
        <p:spPr>
          <a:xfrm>
            <a:off x="1277815" y="2315542"/>
            <a:ext cx="5134708" cy="3708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200" dirty="0"/>
              <a:t>x = </a:t>
            </a:r>
            <a:r>
              <a:rPr lang="en-US" altLang="ko-KR" sz="2200" dirty="0" err="1"/>
              <a:t>np.arange</a:t>
            </a:r>
            <a:r>
              <a:rPr lang="en-US" altLang="ko-KR" sz="2200" dirty="0"/>
              <a:t>(styear,edyear+1)</a:t>
            </a:r>
          </a:p>
          <a:p>
            <a:pPr>
              <a:lnSpc>
                <a:spcPct val="120000"/>
              </a:lnSpc>
            </a:pPr>
            <a:r>
              <a:rPr lang="en-US" altLang="ko-KR" sz="2200" dirty="0"/>
              <a:t>r = </a:t>
            </a:r>
            <a:r>
              <a:rPr lang="en-US" altLang="ko-KR" sz="2200" dirty="0" err="1"/>
              <a:t>stats.linregress</a:t>
            </a:r>
            <a:r>
              <a:rPr lang="en-US" altLang="ko-KR" sz="2200" dirty="0"/>
              <a:t>(x, </a:t>
            </a:r>
            <a:r>
              <a:rPr lang="en-US" altLang="ko-KR" sz="2200" dirty="0" err="1"/>
              <a:t>avg_evap_year</a:t>
            </a:r>
            <a:r>
              <a:rPr lang="en-US" altLang="ko-KR" sz="2200" dirty="0"/>
              <a:t>)</a:t>
            </a:r>
          </a:p>
          <a:p>
            <a:pPr>
              <a:lnSpc>
                <a:spcPct val="120000"/>
              </a:lnSpc>
            </a:pPr>
            <a:endParaRPr lang="en-US" altLang="ko-KR" sz="2200" dirty="0"/>
          </a:p>
          <a:p>
            <a:pPr>
              <a:lnSpc>
                <a:spcPct val="120000"/>
              </a:lnSpc>
            </a:pPr>
            <a:r>
              <a:rPr lang="en-US" altLang="ko-KR" sz="2200" dirty="0"/>
              <a:t>beta = </a:t>
            </a:r>
            <a:r>
              <a:rPr lang="en-US" altLang="ko-KR" sz="2200" dirty="0" err="1"/>
              <a:t>r.slope</a:t>
            </a:r>
            <a:endParaRPr lang="en-US" altLang="ko-KR" sz="2200" dirty="0"/>
          </a:p>
          <a:p>
            <a:pPr>
              <a:lnSpc>
                <a:spcPct val="120000"/>
              </a:lnSpc>
            </a:pPr>
            <a:r>
              <a:rPr lang="en-US" altLang="ko-KR" sz="2200" dirty="0"/>
              <a:t>alpha = </a:t>
            </a:r>
            <a:r>
              <a:rPr lang="en-US" altLang="ko-KR" sz="2200" dirty="0" err="1"/>
              <a:t>r.intercept</a:t>
            </a:r>
            <a:endParaRPr lang="en-US" altLang="ko-KR" sz="2200" dirty="0"/>
          </a:p>
          <a:p>
            <a:pPr>
              <a:lnSpc>
                <a:spcPct val="120000"/>
              </a:lnSpc>
            </a:pPr>
            <a:endParaRPr lang="en-US" altLang="ko-KR" sz="2200" dirty="0"/>
          </a:p>
          <a:p>
            <a:pPr>
              <a:lnSpc>
                <a:spcPct val="120000"/>
              </a:lnSpc>
            </a:pPr>
            <a:r>
              <a:rPr lang="en-US" altLang="ko-KR" sz="2200" dirty="0"/>
              <a:t>y = beta*x + alpha</a:t>
            </a:r>
          </a:p>
          <a:p>
            <a:pPr>
              <a:lnSpc>
                <a:spcPct val="120000"/>
              </a:lnSpc>
            </a:pPr>
            <a:endParaRPr lang="en-US" altLang="ko-KR" sz="2200" dirty="0"/>
          </a:p>
          <a:p>
            <a:pPr>
              <a:lnSpc>
                <a:spcPct val="120000"/>
              </a:lnSpc>
            </a:pPr>
            <a:r>
              <a:rPr lang="en-US" altLang="ko-KR" sz="2200" dirty="0" err="1"/>
              <a:t>plt.plot</a:t>
            </a:r>
            <a:r>
              <a:rPr lang="en-US" altLang="ko-KR" sz="2200" dirty="0"/>
              <a:t>(x, </a:t>
            </a:r>
            <a:r>
              <a:rPr lang="en-US" altLang="ko-KR" sz="2200" dirty="0" err="1"/>
              <a:t>avg_evap_year</a:t>
            </a:r>
            <a:r>
              <a:rPr lang="en-US" altLang="ko-KR" sz="2200" dirty="0"/>
              <a:t>, </a:t>
            </a:r>
            <a:r>
              <a:rPr lang="en-US" altLang="ko-KR" sz="2200" dirty="0">
                <a:solidFill>
                  <a:srgbClr val="00B050"/>
                </a:solidFill>
              </a:rPr>
              <a:t>'go'</a:t>
            </a:r>
            <a:r>
              <a:rPr lang="en-US" altLang="ko-KR" sz="2200" dirty="0"/>
              <a:t>, x, y, </a:t>
            </a:r>
            <a:r>
              <a:rPr lang="en-US" altLang="ko-KR" sz="2200" dirty="0">
                <a:solidFill>
                  <a:srgbClr val="00B050"/>
                </a:solidFill>
              </a:rPr>
              <a:t>'r'</a:t>
            </a:r>
            <a:r>
              <a:rPr lang="en-US" altLang="ko-KR" sz="2200" dirty="0"/>
              <a:t>)</a:t>
            </a:r>
            <a:endParaRPr lang="ko-KR" altLang="en-US" sz="2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C926BF-03B8-4BA2-BA28-EA854566A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088" y="2100025"/>
            <a:ext cx="4749095" cy="332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7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32910" y="482833"/>
            <a:ext cx="5584414" cy="1363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38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단순 회귀 분석법</a:t>
            </a:r>
            <a:endParaRPr kumimoji="0" lang="en-US" altLang="ko-KR" sz="38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>
              <a:lnSpc>
                <a:spcPct val="120000"/>
              </a:lnSpc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 simple linear regression )</a:t>
            </a:r>
            <a:r>
              <a:rPr lang="en-US" altLang="ko-KR" sz="3200" b="1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06786" y="2645657"/>
            <a:ext cx="887081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회귀분석법은 연속형 변수들에 대해 두 변수 사이의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“</a:t>
            </a: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최적 선형모형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”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</a:t>
            </a:r>
            <a:r>
              <a:rPr lang="ko-KR" altLang="en-US" sz="2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구하는 방법 중의 하나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하나의 종속변수와 하나의 독립변수 사이의 관계를 분석할 경우를 단순회귀분석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en-US" sz="22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simple regression analysis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82CA80-1302-403D-AB47-F6743A338A29}"/>
                  </a:ext>
                </a:extLst>
              </p:cNvPr>
              <p:cNvSpPr txBox="1"/>
              <p:nvPr/>
            </p:nvSpPr>
            <p:spPr>
              <a:xfrm>
                <a:off x="3048000" y="4778601"/>
                <a:ext cx="609600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5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0" lang="en-US" altLang="ko-KR" sz="25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0" lang="en-US" altLang="ko-KR" sz="2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ko-KR" altLang="en-US" sz="2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0" lang="en-US" altLang="ko-KR" sz="2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0" lang="ko-KR" altLang="en-US" sz="2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kumimoji="0" lang="en-US" altLang="ko-KR" sz="2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82CA80-1302-403D-AB47-F6743A338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778601"/>
                <a:ext cx="6096000" cy="4770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68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27403" y="541448"/>
            <a:ext cx="5584414" cy="1363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38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단순 회귀 분석법</a:t>
            </a:r>
            <a:endParaRPr kumimoji="0" lang="en-US" altLang="ko-KR" sz="38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>
              <a:lnSpc>
                <a:spcPct val="120000"/>
              </a:lnSpc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 simple linear regression )</a:t>
            </a:r>
            <a:r>
              <a:rPr lang="en-US" altLang="ko-KR" sz="3200" b="1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71618" y="2563596"/>
            <a:ext cx="85660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하나의 종속변수를 하나의 독립변수로 설명할 경우를 단순회귀분석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en-US" sz="22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simple regression analysis 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31E977-7718-4FE3-8E3E-8062A2DE3464}"/>
              </a:ext>
            </a:extLst>
          </p:cNvPr>
          <p:cNvSpPr txBox="1"/>
          <p:nvPr/>
        </p:nvSpPr>
        <p:spPr>
          <a:xfrm>
            <a:off x="2371618" y="4444442"/>
            <a:ext cx="88239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하나의 종속변수를 여러 독립변수로 규명하고자 할 경우를 다중회귀분석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en-US" sz="22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multiple regression analysis) </a:t>
            </a: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이라고 한다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F1828D-2D20-4991-8D39-1C42A88B751B}"/>
                  </a:ext>
                </a:extLst>
              </p:cNvPr>
              <p:cNvSpPr txBox="1"/>
              <p:nvPr/>
            </p:nvSpPr>
            <p:spPr>
              <a:xfrm>
                <a:off x="2883877" y="3524964"/>
                <a:ext cx="609600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5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0" lang="en-US" altLang="ko-KR" sz="25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0" lang="en-US" altLang="ko-KR" sz="2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ko-KR" altLang="en-US" sz="2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0" lang="en-US" altLang="ko-KR" sz="2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0" lang="ko-KR" altLang="en-US" sz="2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kumimoji="0" lang="en-US" altLang="ko-KR" sz="2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F1828D-2D20-4991-8D39-1C42A88B7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77" y="3524964"/>
                <a:ext cx="6096000" cy="4770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ECBD6B-9B43-4230-AFC0-9E6C7C88BFC2}"/>
                  </a:ext>
                </a:extLst>
              </p:cNvPr>
              <p:cNvSpPr txBox="1"/>
              <p:nvPr/>
            </p:nvSpPr>
            <p:spPr>
              <a:xfrm>
                <a:off x="2883877" y="5417780"/>
                <a:ext cx="609600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5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0" lang="en-US" altLang="ko-KR" sz="25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0" lang="en-US" altLang="ko-KR" sz="2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ko-KR" altLang="en-US" sz="2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0" lang="en-US" altLang="ko-KR" sz="2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5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5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5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5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5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5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5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ko-KR" sz="2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5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5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ECBD6B-9B43-4230-AFC0-9E6C7C88B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77" y="5417780"/>
                <a:ext cx="6096000" cy="477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04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1316" y="274638"/>
            <a:ext cx="10972800" cy="772109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Least-square method (</a:t>
            </a:r>
            <a:r>
              <a:rPr lang="ko-KR" altLang="en-US" sz="3000" dirty="0" err="1"/>
              <a:t>최소제곱법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1041512" y="1769367"/>
            <a:ext cx="445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Globally-averaged annual evaporation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06" y="2348110"/>
            <a:ext cx="4865208" cy="329777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4F61ADA-F8F7-40AB-A869-CC66035D9B97}"/>
              </a:ext>
            </a:extLst>
          </p:cNvPr>
          <p:cNvSpPr/>
          <p:nvPr/>
        </p:nvSpPr>
        <p:spPr>
          <a:xfrm>
            <a:off x="6096000" y="4340627"/>
            <a:ext cx="47142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Let’s mentally draw a straight line through the middle of the data.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 statistics, this line that we're drawing is called a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regression line.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EDC332-DE93-4C8A-8405-31C8BD474368}"/>
              </a:ext>
            </a:extLst>
          </p:cNvPr>
          <p:cNvSpPr txBox="1"/>
          <p:nvPr/>
        </p:nvSpPr>
        <p:spPr>
          <a:xfrm>
            <a:off x="5922220" y="2348110"/>
            <a:ext cx="5551896" cy="1702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최근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년 동안 전 지구 평균 증발량이 얼마나 증가했는지 객관적으로 정량화 할 수 있는 방법은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?</a:t>
            </a: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최소제곱법을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이용한 단순 회귀분석법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31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1316" y="274638"/>
            <a:ext cx="10972800" cy="772109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Least-square method (</a:t>
            </a:r>
            <a:r>
              <a:rPr lang="ko-KR" altLang="en-US" sz="3000" dirty="0" err="1"/>
              <a:t>최소제곱법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1041512" y="1769367"/>
            <a:ext cx="445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Globally-averaged annual evaporation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F61ADA-F8F7-40AB-A869-CC66035D9B97}"/>
              </a:ext>
            </a:extLst>
          </p:cNvPr>
          <p:cNvSpPr/>
          <p:nvPr/>
        </p:nvSpPr>
        <p:spPr>
          <a:xfrm>
            <a:off x="5987716" y="3891561"/>
            <a:ext cx="47142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Let’s mentally draw a straight line through the middle of the data.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 statistics, this line that we're drawing is called a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regression line.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EDC332-DE93-4C8A-8405-31C8BD474368}"/>
              </a:ext>
            </a:extLst>
          </p:cNvPr>
          <p:cNvSpPr txBox="1"/>
          <p:nvPr/>
        </p:nvSpPr>
        <p:spPr>
          <a:xfrm>
            <a:off x="5922220" y="2348110"/>
            <a:ext cx="5551896" cy="1287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최근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년 동안 전 지구 평균 증발량이 얼마나 증가했는지 객관적으로 정량화 할 수 있는 방법은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?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최소제곱법을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이용한 단순 회귀분석법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274A90-4661-4835-B29B-8295D9879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06" y="2424310"/>
            <a:ext cx="4865208" cy="329777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F278E3E-D0B7-42FE-88F8-DF7537331A66}"/>
              </a:ext>
            </a:extLst>
          </p:cNvPr>
          <p:cNvCxnSpPr/>
          <p:nvPr/>
        </p:nvCxnSpPr>
        <p:spPr>
          <a:xfrm flipV="1">
            <a:off x="1208314" y="2797629"/>
            <a:ext cx="3973286" cy="23839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15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1462" y="352996"/>
            <a:ext cx="10972800" cy="772109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Least-square method (</a:t>
            </a:r>
            <a:r>
              <a:rPr lang="ko-KR" altLang="en-US" sz="3000" dirty="0" err="1"/>
              <a:t>최소제곱법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9143103" y="3677424"/>
            <a:ext cx="253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 at each data point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2010" y="1740805"/>
            <a:ext cx="48099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The regression line goes through the middle of the data.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Let’s formulate the regression line something like below: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73510" y="3677424"/>
                <a:ext cx="2530693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ko-KR" sz="23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ko-KR" altLang="en-US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  <m: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ko-KR" altLang="en-US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  <m:sSub>
                            <m:sSubPr>
                              <m:ctrlPr>
                                <a:rPr kumimoji="0" lang="en-US" altLang="ko-KR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3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0" lang="en-US" altLang="ko-KR" sz="23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ko-KR" sz="2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2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𝜀</m:t>
                          </m:r>
                        </m:e>
                        <m:sub>
                          <m:r>
                            <a:rPr kumimoji="0" lang="en-US" altLang="ko-KR" sz="2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ko-KR" altLang="en-US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510" y="3677424"/>
                <a:ext cx="2530693" cy="353943"/>
              </a:xfrm>
              <a:prstGeom prst="rect">
                <a:avLst/>
              </a:prstGeom>
              <a:blipFill>
                <a:blip r:embed="rId3"/>
                <a:stretch>
                  <a:fillRect l="-1687" b="-379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5957862" y="4506047"/>
                <a:ext cx="5516254" cy="12860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</m:oMath>
                </a14:m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is evaporation (meters) and 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is </a:t>
                </a:r>
                <a:r>
                  <a:rPr lang="en-US" altLang="ko-KR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year 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ko-KR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𝛼</m:t>
                    </m:r>
                    <m:r>
                      <a:rPr kumimoji="0" lang="en-US" altLang="ko-K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ko-KR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𝛽</m:t>
                    </m:r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is</a:t>
                </a:r>
                <a:r>
                  <a:rPr kumimoji="0" lang="en-US" altLang="ko-KR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the linear regression line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ko-KR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𝜀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is the error that cannot be explained by the line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862" y="4506047"/>
                <a:ext cx="5516254" cy="1286058"/>
              </a:xfrm>
              <a:prstGeom prst="rect">
                <a:avLst/>
              </a:prstGeom>
              <a:blipFill>
                <a:blip r:embed="rId4"/>
                <a:stretch>
                  <a:fillRect r="-110" b="-6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699" y="1998921"/>
            <a:ext cx="4814397" cy="351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9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1316" y="274638"/>
            <a:ext cx="10972800" cy="772109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Least-square method (</a:t>
            </a:r>
            <a:r>
              <a:rPr lang="ko-KR" altLang="en-US" sz="3000" dirty="0" err="1"/>
              <a:t>최소제곱법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9268363" y="2033194"/>
            <a:ext cx="253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 at each data point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79918" y="2008142"/>
                <a:ext cx="2530693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ko-KR" sz="23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ko-KR" altLang="en-US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  <m: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ko-KR" altLang="en-US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  <m:sSub>
                            <m:sSubPr>
                              <m:ctrlPr>
                                <a:rPr kumimoji="0" lang="en-US" altLang="ko-KR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3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0" lang="en-US" altLang="ko-KR" sz="23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ko-KR" sz="2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2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𝜀</m:t>
                          </m:r>
                        </m:e>
                        <m:sub>
                          <m:r>
                            <a:rPr kumimoji="0" lang="en-US" altLang="ko-KR" sz="2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ko-KR" altLang="en-US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918" y="2008142"/>
                <a:ext cx="2530693" cy="353943"/>
              </a:xfrm>
              <a:prstGeom prst="rect">
                <a:avLst/>
              </a:prstGeom>
              <a:blipFill>
                <a:blip r:embed="rId3"/>
                <a:stretch>
                  <a:fillRect l="-1687" b="-379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6267440" y="3323480"/>
                <a:ext cx="5516254" cy="12860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altLang="ko-KR" dirty="0">
                    <a:solidFill>
                      <a:prstClr val="black"/>
                    </a:solidFill>
                  </a:rPr>
                  <a:t>is evaporation (meters) and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</a:rPr>
                  <a:t> is year 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ko-KR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𝛼</m:t>
                    </m:r>
                    <m:r>
                      <a:rPr kumimoji="0" lang="en-US" altLang="ko-K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ko-KR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𝛽</m:t>
                    </m:r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is the regression line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ko-KR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𝜀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is the error that cannot be explained by the line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440" y="3323480"/>
                <a:ext cx="5516254" cy="1286058"/>
              </a:xfrm>
              <a:prstGeom prst="rect">
                <a:avLst/>
              </a:prstGeom>
              <a:blipFill>
                <a:blip r:embed="rId4"/>
                <a:stretch>
                  <a:fillRect r="-110" b="-6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820F6F03-37E3-4D2E-B4A3-45BE52A31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555" y="2133673"/>
            <a:ext cx="4814397" cy="3512985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1E75E9C-7CE8-476B-9BE6-E52BBAB7F0AB}"/>
              </a:ext>
            </a:extLst>
          </p:cNvPr>
          <p:cNvCxnSpPr>
            <a:cxnSpLocks/>
          </p:cNvCxnSpPr>
          <p:nvPr/>
        </p:nvCxnSpPr>
        <p:spPr>
          <a:xfrm>
            <a:off x="4269288" y="2380959"/>
            <a:ext cx="0" cy="669420"/>
          </a:xfrm>
          <a:prstGeom prst="straightConnector1">
            <a:avLst/>
          </a:prstGeom>
          <a:ln w="28575">
            <a:solidFill>
              <a:srgbClr val="1313A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9993812-36B8-4475-AE0A-1DA4D98E4F7F}"/>
                  </a:ext>
                </a:extLst>
              </p:cNvPr>
              <p:cNvSpPr/>
              <p:nvPr/>
            </p:nvSpPr>
            <p:spPr>
              <a:xfrm>
                <a:off x="4201899" y="2380959"/>
                <a:ext cx="48545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313A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313A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𝜺</m:t>
                          </m:r>
                        </m:e>
                        <m:sub>
                          <m: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313A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13A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9993812-36B8-4475-AE0A-1DA4D98E4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899" y="2380959"/>
                <a:ext cx="485454" cy="400110"/>
              </a:xfrm>
              <a:prstGeom prst="rect">
                <a:avLst/>
              </a:prstGeom>
              <a:blipFill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0F1F6F1-C85B-4094-B718-546F7B664231}"/>
              </a:ext>
            </a:extLst>
          </p:cNvPr>
          <p:cNvCxnSpPr>
            <a:cxnSpLocks/>
          </p:cNvCxnSpPr>
          <p:nvPr/>
        </p:nvCxnSpPr>
        <p:spPr>
          <a:xfrm>
            <a:off x="1865762" y="4662308"/>
            <a:ext cx="0" cy="523313"/>
          </a:xfrm>
          <a:prstGeom prst="straightConnector1">
            <a:avLst/>
          </a:prstGeom>
          <a:ln w="28575">
            <a:solidFill>
              <a:srgbClr val="1313A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B69DC0C-AE93-4AD8-98DA-66D58CBF1E1F}"/>
                  </a:ext>
                </a:extLst>
              </p:cNvPr>
              <p:cNvSpPr/>
              <p:nvPr/>
            </p:nvSpPr>
            <p:spPr>
              <a:xfrm>
                <a:off x="3209889" y="3708431"/>
                <a:ext cx="11524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𝜶</m:t>
                      </m:r>
                      <m:r>
                        <a:rPr kumimoji="0" lang="en-US" altLang="ko-KR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ko-KR" altLang="en-US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𝜷</m:t>
                      </m:r>
                      <m:sSub>
                        <m:sSubPr>
                          <m:ctrlP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B69DC0C-AE93-4AD8-98DA-66D58CBF1E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889" y="3708431"/>
                <a:ext cx="1152495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4CAD486-2897-45F8-8661-2B7A9F016947}"/>
                  </a:ext>
                </a:extLst>
              </p:cNvPr>
              <p:cNvSpPr/>
              <p:nvPr/>
            </p:nvSpPr>
            <p:spPr>
              <a:xfrm>
                <a:off x="3761393" y="2079431"/>
                <a:ext cx="5078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4CAD486-2897-45F8-8661-2B7A9F016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393" y="2079431"/>
                <a:ext cx="507895" cy="400110"/>
              </a:xfrm>
              <a:prstGeom prst="rect">
                <a:avLst/>
              </a:prstGeom>
              <a:blipFill>
                <a:blip r:embed="rId8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67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1316" y="274638"/>
            <a:ext cx="10972800" cy="772109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Least-square method (</a:t>
            </a:r>
            <a:r>
              <a:rPr lang="ko-KR" altLang="en-US" sz="3000" dirty="0" err="1"/>
              <a:t>최소제곱법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9268363" y="2033194"/>
            <a:ext cx="253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 at each data point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79918" y="2008142"/>
                <a:ext cx="2530693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ko-KR" sz="23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ko-KR" altLang="en-US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  <m: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ko-KR" altLang="en-US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  <m:sSub>
                            <m:sSubPr>
                              <m:ctrlPr>
                                <a:rPr kumimoji="0" lang="en-US" altLang="ko-KR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3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0" lang="en-US" altLang="ko-KR" sz="23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ko-KR" sz="2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2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𝜀</m:t>
                          </m:r>
                        </m:e>
                        <m:sub>
                          <m:r>
                            <a:rPr kumimoji="0" lang="en-US" altLang="ko-KR" sz="2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ko-KR" altLang="en-US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918" y="2008142"/>
                <a:ext cx="2530693" cy="353943"/>
              </a:xfrm>
              <a:prstGeom prst="rect">
                <a:avLst/>
              </a:prstGeom>
              <a:blipFill>
                <a:blip r:embed="rId3"/>
                <a:stretch>
                  <a:fillRect l="-1687" b="-379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496137" y="3550555"/>
                <a:ext cx="4653646" cy="9087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𝐸</m:t>
                      </m:r>
                      <m:r>
                        <a:rPr kumimoji="0" lang="en-US" altLang="ko-KR" sz="2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ko-KR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altLang="ko-KR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ko-KR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altLang="ko-KR" sz="2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0" lang="en-US" altLang="ko-KR" sz="2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ko-KR" altLang="en-US" sz="2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kumimoji="0" lang="en-US" altLang="ko-KR" sz="2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0" lang="en-US" altLang="ko-KR" sz="2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ko-KR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f>
                            <m:fPr>
                              <m:ctrlPr>
                                <a:rPr kumimoji="0" lang="en-US" altLang="ko-KR" sz="2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ko-KR" sz="2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ko-KR" sz="2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0" lang="en-US" altLang="ko-KR" sz="2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ko-KR" sz="2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ko-KR" sz="2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ko-KR" sz="2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en-US" altLang="ko-KR" sz="2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ko-KR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altLang="ko-K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0" lang="en-US" altLang="ko-KR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𝛼</m:t>
                                      </m:r>
                                      <m:r>
                                        <a:rPr kumimoji="0" lang="en-US" altLang="ko-KR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+</m:t>
                                      </m:r>
                                      <m:r>
                                        <a:rPr kumimoji="0" lang="ko-KR" altLang="en-US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0" lang="en-US" altLang="ko-KR" sz="2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en-US" altLang="ko-KR" sz="2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0" lang="ko-KR" alt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137" y="3550555"/>
                <a:ext cx="4653646" cy="9087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492183" y="3011588"/>
            <a:ext cx="407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Mean square error (</a:t>
            </a:r>
            <a:r>
              <a:rPr lang="ko-KR" altLang="en-US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잔차</a:t>
            </a:r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제곱 평균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482CF19-3077-4D3E-A319-8A5DD57CEC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555" y="2133673"/>
            <a:ext cx="4814397" cy="3512985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0F7AFC0-DCDC-4D01-9EFE-F30CC79241E6}"/>
              </a:ext>
            </a:extLst>
          </p:cNvPr>
          <p:cNvCxnSpPr>
            <a:cxnSpLocks/>
          </p:cNvCxnSpPr>
          <p:nvPr/>
        </p:nvCxnSpPr>
        <p:spPr>
          <a:xfrm>
            <a:off x="4269288" y="2380959"/>
            <a:ext cx="0" cy="669420"/>
          </a:xfrm>
          <a:prstGeom prst="straightConnector1">
            <a:avLst/>
          </a:prstGeom>
          <a:ln w="28575">
            <a:solidFill>
              <a:srgbClr val="1313A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92D56BE-3D62-4639-BDAD-A3EDDF9495EB}"/>
                  </a:ext>
                </a:extLst>
              </p:cNvPr>
              <p:cNvSpPr/>
              <p:nvPr/>
            </p:nvSpPr>
            <p:spPr>
              <a:xfrm>
                <a:off x="3761393" y="2079431"/>
                <a:ext cx="5078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92D56BE-3D62-4639-BDAD-A3EDDF9495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393" y="2079431"/>
                <a:ext cx="507895" cy="400110"/>
              </a:xfrm>
              <a:prstGeom prst="rect">
                <a:avLst/>
              </a:prstGeom>
              <a:blipFill>
                <a:blip r:embed="rId9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B17A540-CC70-4ED5-843F-0B45488B98B1}"/>
                  </a:ext>
                </a:extLst>
              </p:cNvPr>
              <p:cNvSpPr/>
              <p:nvPr/>
            </p:nvSpPr>
            <p:spPr>
              <a:xfrm>
                <a:off x="4212532" y="2402225"/>
                <a:ext cx="48545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313A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313A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𝜺</m:t>
                          </m:r>
                        </m:e>
                        <m:sub>
                          <m: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313A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13A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B17A540-CC70-4ED5-843F-0B45488B98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532" y="2402225"/>
                <a:ext cx="485454" cy="400110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6C062DC-F4CE-4F98-A2F0-3AD5F616F8C7}"/>
              </a:ext>
            </a:extLst>
          </p:cNvPr>
          <p:cNvCxnSpPr>
            <a:cxnSpLocks/>
          </p:cNvCxnSpPr>
          <p:nvPr/>
        </p:nvCxnSpPr>
        <p:spPr>
          <a:xfrm>
            <a:off x="1876395" y="4683574"/>
            <a:ext cx="0" cy="523313"/>
          </a:xfrm>
          <a:prstGeom prst="straightConnector1">
            <a:avLst/>
          </a:prstGeom>
          <a:ln w="28575">
            <a:solidFill>
              <a:srgbClr val="1313A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7E28FA1-BF23-4960-8451-BFFE16E68FB6}"/>
                  </a:ext>
                </a:extLst>
              </p:cNvPr>
              <p:cNvSpPr/>
              <p:nvPr/>
            </p:nvSpPr>
            <p:spPr>
              <a:xfrm>
                <a:off x="3220522" y="3729697"/>
                <a:ext cx="11524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𝜶</m:t>
                      </m:r>
                      <m:r>
                        <a:rPr kumimoji="0" lang="en-US" altLang="ko-KR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ko-KR" altLang="en-US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𝜷</m:t>
                      </m:r>
                      <m:sSub>
                        <m:sSubPr>
                          <m:ctrlP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7E28FA1-BF23-4960-8451-BFFE16E68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522" y="3729697"/>
                <a:ext cx="1152495" cy="400110"/>
              </a:xfrm>
              <a:prstGeom prst="rect">
                <a:avLst/>
              </a:prstGeom>
              <a:blipFill>
                <a:blip r:embed="rId11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36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1316" y="274638"/>
            <a:ext cx="10972800" cy="772109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Least-square method (</a:t>
            </a:r>
            <a:r>
              <a:rPr lang="ko-KR" altLang="en-US" sz="3000" dirty="0" err="1"/>
              <a:t>최소제곱법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9180680" y="1848528"/>
            <a:ext cx="253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 at each data point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372369" y="1869907"/>
                <a:ext cx="2530693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ko-KR" sz="23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ko-KR" altLang="en-US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  <m: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ko-KR" altLang="en-US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  <m:sSub>
                            <m:sSubPr>
                              <m:ctrlPr>
                                <a:rPr kumimoji="0" lang="en-US" altLang="ko-KR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3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0" lang="en-US" altLang="ko-KR" sz="23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ko-KR" sz="2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2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𝜀</m:t>
                          </m:r>
                        </m:e>
                        <m:sub>
                          <m:r>
                            <a:rPr kumimoji="0" lang="en-US" altLang="ko-KR" sz="2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ko-KR" altLang="en-US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369" y="1869907"/>
                <a:ext cx="2530693" cy="353943"/>
              </a:xfrm>
              <a:prstGeom prst="rect">
                <a:avLst/>
              </a:prstGeom>
              <a:blipFill>
                <a:blip r:embed="rId3"/>
                <a:stretch>
                  <a:fillRect l="-1687" b="-362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372369" y="3001461"/>
                <a:ext cx="4358309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𝐸</m:t>
                      </m:r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altLang="ko-K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0" lang="en-US" altLang="ko-K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ko-KR" alt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kumimoji="0" lang="en-US" altLang="ko-K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0" lang="en-US" altLang="ko-K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f>
                            <m:fPr>
                              <m:ctrlP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en-US" altLang="ko-KR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ko-KR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altLang="ko-K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0" lang="en-US" altLang="ko-KR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𝛼</m:t>
                                      </m:r>
                                      <m:r>
                                        <a:rPr kumimoji="0" lang="en-US" altLang="ko-KR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+</m:t>
                                      </m:r>
                                      <m:r>
                                        <a:rPr kumimoji="0" lang="ko-KR" altLang="en-US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0" lang="en-US" altLang="ko-K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en-US" altLang="ko-KR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369" y="3001461"/>
                <a:ext cx="4358309" cy="8654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539932" y="2571355"/>
            <a:ext cx="219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Mean square error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539931" y="4294950"/>
                <a:ext cx="49341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Least square approximation:  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Find </a:t>
                </a:r>
                <a14:m>
                  <m:oMath xmlns:m="http://schemas.openxmlformats.org/officeDocument/2006/math">
                    <m:r>
                      <a:rPr kumimoji="0" lang="ko-KR" altLang="en-US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𝛼</m:t>
                    </m:r>
                  </m:oMath>
                </a14:m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ko-KR" altLang="en-US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𝛽</m:t>
                    </m:r>
                  </m:oMath>
                </a14:m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that minimize E such that</a:t>
                </a: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931" y="4294950"/>
                <a:ext cx="4934185" cy="1015663"/>
              </a:xfrm>
              <a:prstGeom prst="rect">
                <a:avLst/>
              </a:prstGeom>
              <a:blipFill>
                <a:blip r:embed="rId8"/>
                <a:stretch>
                  <a:fillRect l="-1360" b="-4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6724681" y="5512160"/>
                <a:ext cx="2477345" cy="7294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ko-KR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𝐸</m:t>
                          </m:r>
                        </m:num>
                        <m:den>
                          <m:r>
                            <a:rPr kumimoji="0" lang="ko-KR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𝜕𝛼</m:t>
                          </m:r>
                        </m:den>
                      </m:f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=0,   </m:t>
                      </m:r>
                      <m:f>
                        <m:fPr>
                          <m:ctrlP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ko-KR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𝐸</m:t>
                          </m:r>
                        </m:num>
                        <m:den>
                          <m:r>
                            <a:rPr kumimoji="0" lang="ko-KR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𝜕𝛽</m:t>
                          </m:r>
                        </m:den>
                      </m:f>
                      <m:r>
                        <a:rPr kumimoji="0" lang="en-US" altLang="ko-KR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681" y="5512160"/>
                <a:ext cx="2477345" cy="7294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>
            <a:extLst>
              <a:ext uri="{FF2B5EF4-FFF2-40B4-BE49-F238E27FC236}">
                <a16:creationId xmlns:a16="http://schemas.microsoft.com/office/drawing/2014/main" id="{AEF9E358-AA89-4538-AE80-3E2F32D336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0555" y="2133673"/>
            <a:ext cx="4814397" cy="3512985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33DF2BB-DB3B-4FE0-A5D9-4A5ABA903E2B}"/>
              </a:ext>
            </a:extLst>
          </p:cNvPr>
          <p:cNvCxnSpPr>
            <a:cxnSpLocks/>
          </p:cNvCxnSpPr>
          <p:nvPr/>
        </p:nvCxnSpPr>
        <p:spPr>
          <a:xfrm>
            <a:off x="4269288" y="2380959"/>
            <a:ext cx="0" cy="669420"/>
          </a:xfrm>
          <a:prstGeom prst="straightConnector1">
            <a:avLst/>
          </a:prstGeom>
          <a:ln w="28575">
            <a:solidFill>
              <a:srgbClr val="1313A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C403B34-536F-42EC-B3A1-BA4DE216C57A}"/>
                  </a:ext>
                </a:extLst>
              </p:cNvPr>
              <p:cNvSpPr/>
              <p:nvPr/>
            </p:nvSpPr>
            <p:spPr>
              <a:xfrm>
                <a:off x="3761393" y="2079431"/>
                <a:ext cx="5078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C403B34-536F-42EC-B3A1-BA4DE216C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393" y="2079431"/>
                <a:ext cx="507895" cy="400110"/>
              </a:xfrm>
              <a:prstGeom prst="rect">
                <a:avLst/>
              </a:prstGeom>
              <a:blipFill>
                <a:blip r:embed="rId11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6D50FFAE-6790-4979-BE4C-020A60F3449B}"/>
                  </a:ext>
                </a:extLst>
              </p:cNvPr>
              <p:cNvSpPr/>
              <p:nvPr/>
            </p:nvSpPr>
            <p:spPr>
              <a:xfrm>
                <a:off x="4212532" y="2402225"/>
                <a:ext cx="48545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313A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313A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𝜺</m:t>
                          </m:r>
                        </m:e>
                        <m:sub>
                          <m: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313A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13A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6D50FFAE-6790-4979-BE4C-020A60F34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532" y="2402225"/>
                <a:ext cx="485454" cy="400110"/>
              </a:xfrm>
              <a:prstGeom prst="rect">
                <a:avLst/>
              </a:prstGeom>
              <a:blipFill>
                <a:blip r:embed="rId1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024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5782</TotalTime>
  <Words>948</Words>
  <Application>Microsoft Office PowerPoint</Application>
  <PresentationFormat>와이드스크린</PresentationFormat>
  <Paragraphs>143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휴먼둥근헤드라인</vt:lpstr>
      <vt:lpstr>Arial</vt:lpstr>
      <vt:lpstr>Cambria Math</vt:lpstr>
      <vt:lpstr>Office 테마</vt:lpstr>
      <vt:lpstr>1_Office 테마</vt:lpstr>
      <vt:lpstr>3_Office 테마</vt:lpstr>
      <vt:lpstr>회귀분석 소개 및 적용 10월 26일 (월요일) ~ 10월 28일 (수요일)</vt:lpstr>
      <vt:lpstr>PowerPoint 프레젠테이션</vt:lpstr>
      <vt:lpstr>PowerPoint 프레젠테이션</vt:lpstr>
      <vt:lpstr>Least-square method (최소제곱법)</vt:lpstr>
      <vt:lpstr>Least-square method (최소제곱법)</vt:lpstr>
      <vt:lpstr>Least-square method (최소제곱법)</vt:lpstr>
      <vt:lpstr>Least-square method (최소제곱법)</vt:lpstr>
      <vt:lpstr>Least-square method (최소제곱법)</vt:lpstr>
      <vt:lpstr>Least-square method (최소제곱법)</vt:lpstr>
      <vt:lpstr>PowerPoint 프레젠테이션</vt:lpstr>
      <vt:lpstr>PowerPoint 프레젠테이션</vt:lpstr>
      <vt:lpstr>PowerPoint 프레젠테이션</vt:lpstr>
      <vt:lpstr>PowerPoint 프레젠테이션</vt:lpstr>
      <vt:lpstr>파이썬을 이용한 회귀분석법 실습</vt:lpstr>
      <vt:lpstr>파이썬을 이용한 회귀분석법 실습</vt:lpstr>
      <vt:lpstr>PowerPoint 프레젠테이션</vt:lpstr>
      <vt:lpstr>파이썬을 이용한 회귀분석법 실습</vt:lpstr>
      <vt:lpstr>파이썬을 이용한 회귀분석법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기초해양통계 및 실습  (2020년 1학기)</dc:title>
  <dc:creator>HyoSeok Park</dc:creator>
  <cp:lastModifiedBy>Hyo Seok Park</cp:lastModifiedBy>
  <cp:revision>758</cp:revision>
  <dcterms:created xsi:type="dcterms:W3CDTF">2020-03-02T03:00:47Z</dcterms:created>
  <dcterms:modified xsi:type="dcterms:W3CDTF">2020-10-24T10:03:11Z</dcterms:modified>
</cp:coreProperties>
</file>