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0"/>
  </p:notesMasterIdLst>
  <p:sldIdLst>
    <p:sldId id="311" r:id="rId3"/>
    <p:sldId id="506" r:id="rId4"/>
    <p:sldId id="507" r:id="rId5"/>
    <p:sldId id="525" r:id="rId6"/>
    <p:sldId id="526" r:id="rId7"/>
    <p:sldId id="529" r:id="rId8"/>
    <p:sldId id="5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5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5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4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5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79557"/>
            <a:ext cx="9639300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소개 및 적용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28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 smtClean="0"/>
              <a:t>수요일 실습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회귀분석법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최소제곱법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소개 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.2.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회귀분석 식 유도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 err="1"/>
              <a:t>파이썬에서</a:t>
            </a:r>
            <a:r>
              <a:rPr lang="ko-KR" altLang="en-US" sz="2200" b="1" u="sng" dirty="0"/>
              <a:t> 회귀분석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</a:t>
            </a:r>
            <a:r>
              <a:rPr lang="en-US" altLang="ko-KR" sz="2000" b="1" dirty="0" err="1"/>
              <a:t>scipy.stats</a:t>
            </a:r>
            <a:r>
              <a:rPr lang="ko-KR" altLang="en-US" sz="2000" b="1" dirty="0"/>
              <a:t> 응용 </a:t>
            </a:r>
            <a:r>
              <a:rPr lang="en-US" altLang="ko-KR" sz="2000" b="1" dirty="0"/>
              <a:t> 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증발량 및 강우량 상관관계 분석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실습</a:t>
            </a:r>
            <a:r>
              <a:rPr lang="en-US" altLang="ko-KR" sz="20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268363" y="2033194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8" y="2008142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96137" y="3550555"/>
                <a:ext cx="4653646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37" y="3550555"/>
                <a:ext cx="4653646" cy="908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92183" y="3011588"/>
            <a:ext cx="407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Mean square error (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잔차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제곱 평균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82CF19-3077-4D3E-A319-8A5DD57CE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55" y="2133673"/>
            <a:ext cx="4814397" cy="351298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7AFC0-DCDC-4D01-9EFE-F30CC79241E6}"/>
              </a:ext>
            </a:extLst>
          </p:cNvPr>
          <p:cNvCxnSpPr>
            <a:cxnSpLocks/>
          </p:cNvCxnSpPr>
          <p:nvPr/>
        </p:nvCxnSpPr>
        <p:spPr>
          <a:xfrm>
            <a:off x="4269288" y="2380959"/>
            <a:ext cx="0" cy="669420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/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  <a:blipFill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/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C062DC-F4CE-4F98-A2F0-3AD5F616F8C7}"/>
              </a:ext>
            </a:extLst>
          </p:cNvPr>
          <p:cNvCxnSpPr>
            <a:cxnSpLocks/>
          </p:cNvCxnSpPr>
          <p:nvPr/>
        </p:nvCxnSpPr>
        <p:spPr>
          <a:xfrm>
            <a:off x="1876395" y="4683574"/>
            <a:ext cx="0" cy="523313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/>
              <p:nvPr/>
            </p:nvSpPr>
            <p:spPr>
              <a:xfrm>
                <a:off x="3220522" y="3729697"/>
                <a:ext cx="1152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0" lang="en-US" altLang="ko-KR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𝜷</m:t>
                      </m:r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22" y="3729697"/>
                <a:ext cx="1152495" cy="400110"/>
              </a:xfrm>
              <a:prstGeom prst="rect">
                <a:avLst/>
              </a:prstGeom>
              <a:blipFill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180680" y="1848528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at each data point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72369" y="1869907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69" y="1869907"/>
                <a:ext cx="2530693" cy="353943"/>
              </a:xfrm>
              <a:prstGeom prst="rect">
                <a:avLst/>
              </a:prstGeom>
              <a:blipFill>
                <a:blip r:embed="rId3"/>
                <a:stretch>
                  <a:fillRect l="-168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72369" y="3001461"/>
                <a:ext cx="4358309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  <m:r>
                                        <a:rPr kumimoji="0" lang="en-US" altLang="ko-KR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ko-KR" alt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69" y="3001461"/>
                <a:ext cx="4358309" cy="8654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39932" y="2571355"/>
            <a:ext cx="21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Mean square error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9931" y="4294950"/>
                <a:ext cx="49341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Least square approximation: 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Find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that minimize E such that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31" y="4294950"/>
                <a:ext cx="4934185" cy="1015663"/>
              </a:xfrm>
              <a:prstGeom prst="rect">
                <a:avLst/>
              </a:prstGeom>
              <a:blipFill>
                <a:blip r:embed="rId8"/>
                <a:stretch>
                  <a:fillRect l="-1360" b="-4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724681" y="5512160"/>
                <a:ext cx="2477345" cy="72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𝜕𝛼</m:t>
                          </m:r>
                        </m:den>
                      </m:f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=0,   </m:t>
                      </m:r>
                      <m:f>
                        <m:f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𝜕𝛽</m:t>
                          </m:r>
                        </m:den>
                      </m:f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81" y="5512160"/>
                <a:ext cx="2477345" cy="7294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55" y="2133673"/>
            <a:ext cx="4814397" cy="351298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3DF2BB-DB3B-4FE0-A5D9-4A5ABA903E2B}"/>
              </a:ext>
            </a:extLst>
          </p:cNvPr>
          <p:cNvCxnSpPr>
            <a:cxnSpLocks/>
          </p:cNvCxnSpPr>
          <p:nvPr/>
        </p:nvCxnSpPr>
        <p:spPr>
          <a:xfrm>
            <a:off x="4269288" y="2380959"/>
            <a:ext cx="0" cy="669420"/>
          </a:xfrm>
          <a:prstGeom prst="straightConnector1">
            <a:avLst/>
          </a:prstGeom>
          <a:ln w="28575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403B34-536F-42EC-B3A1-BA4DE216C57A}"/>
                  </a:ext>
                </a:extLst>
              </p:cNvPr>
              <p:cNvSpPr/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403B34-536F-42EC-B3A1-BA4DE216C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3" y="2079431"/>
                <a:ext cx="507895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50FFAE-6790-4979-BE4C-020A60F3449B}"/>
                  </a:ext>
                </a:extLst>
              </p:cNvPr>
              <p:cNvSpPr/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50FFAE-6790-4979-BE4C-020A60F34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32" y="2402225"/>
                <a:ext cx="485454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76B7-0EAE-4564-9151-3CD5E6288CE2}"/>
              </a:ext>
            </a:extLst>
          </p:cNvPr>
          <p:cNvSpPr txBox="1"/>
          <p:nvPr/>
        </p:nvSpPr>
        <p:spPr>
          <a:xfrm>
            <a:off x="3666472" y="3299279"/>
            <a:ext cx="4794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 = </a:t>
            </a: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stats.linregress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(x,</a:t>
            </a:r>
            <a:r>
              <a:rPr lang="en-US" altLang="ko-KR" sz="2200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 y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F2693-B86D-45E0-A25F-6B59D1441FB8}"/>
              </a:ext>
            </a:extLst>
          </p:cNvPr>
          <p:cNvSpPr txBox="1"/>
          <p:nvPr/>
        </p:nvSpPr>
        <p:spPr>
          <a:xfrm>
            <a:off x="1635299" y="1695202"/>
            <a:ext cx="8290733" cy="4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함수로 회귀분석을 쉽게 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2936A-9397-4353-9150-573691917DEC}"/>
              </a:ext>
            </a:extLst>
          </p:cNvPr>
          <p:cNvSpPr txBox="1"/>
          <p:nvPr/>
        </p:nvSpPr>
        <p:spPr>
          <a:xfrm>
            <a:off x="3562930" y="2570281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200" dirty="0">
                <a:solidFill>
                  <a:srgbClr val="FF0000"/>
                </a:solidFill>
              </a:rPr>
              <a:t>import</a:t>
            </a:r>
            <a:r>
              <a:rPr lang="fr-FR" altLang="ko-KR" sz="2200" dirty="0"/>
              <a:t> </a:t>
            </a:r>
            <a:r>
              <a:rPr lang="fr-FR" altLang="ko-KR" sz="2200" dirty="0" err="1"/>
              <a:t>scipy.stats</a:t>
            </a:r>
            <a:r>
              <a:rPr lang="fr-FR" altLang="ko-KR" sz="2200" dirty="0"/>
              <a:t> </a:t>
            </a:r>
            <a:r>
              <a:rPr lang="fr-FR" altLang="ko-KR" sz="2200" dirty="0">
                <a:solidFill>
                  <a:srgbClr val="FF0000"/>
                </a:solidFill>
              </a:rPr>
              <a:t>as</a:t>
            </a:r>
            <a:r>
              <a:rPr lang="fr-FR" altLang="ko-KR" sz="2200" dirty="0"/>
              <a:t> stats</a:t>
            </a:r>
            <a:endParaRPr lang="ko-KR" alt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E6458-5167-4CFF-86FA-9A0F24A631E5}"/>
                  </a:ext>
                </a:extLst>
              </p:cNvPr>
              <p:cNvSpPr txBox="1"/>
              <p:nvPr/>
            </p:nvSpPr>
            <p:spPr>
              <a:xfrm>
                <a:off x="3666472" y="4133232"/>
                <a:ext cx="518598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= </a:t>
                </a:r>
                <a:r>
                  <a:rPr kumimoji="0" lang="en-US" altLang="ko-KR" sz="2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r.slope</a:t>
                </a:r>
                <a:r>
                  <a:rPr lang="en-US" altLang="ko-KR" sz="2200" b="1" dirty="0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200" b="1" dirty="0" smtClean="0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ko-KR" sz="2200" b="1" dirty="0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= r</a:t>
                </a:r>
                <a:r>
                  <a:rPr lang="en-US" altLang="ko-KR" sz="2200" b="1" dirty="0" err="1">
                    <a:solidFill>
                      <a:srgbClr val="1313AD"/>
                    </a:solidFill>
                    <a:latin typeface="맑은 고딕"/>
                    <a:ea typeface="맑은 고딕" panose="020B0503020000020004" pitchFamily="50" charset="-127"/>
                  </a:rPr>
                  <a:t>.intercept</a:t>
                </a:r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13AD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</a:t>
                </a:r>
                <a:endParaRPr lang="ko-KR" altLang="en-US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3E6458-5167-4CFF-86FA-9A0F24A63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472" y="4133232"/>
                <a:ext cx="5185980" cy="430887"/>
              </a:xfrm>
              <a:prstGeom prst="rect">
                <a:avLst/>
              </a:prstGeom>
              <a:blipFill>
                <a:blip r:embed="rId2"/>
                <a:stretch>
                  <a:fillRect l="-470" t="-9859" b="-28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38F71-5CD1-4917-9206-610989FD4DE4}"/>
                  </a:ext>
                </a:extLst>
              </p:cNvPr>
              <p:cNvSpPr txBox="1"/>
              <p:nvPr/>
            </p:nvSpPr>
            <p:spPr>
              <a:xfrm>
                <a:off x="4333461" y="4933862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38F71-5CD1-4917-9206-610989FD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61" y="4933862"/>
                <a:ext cx="2422138" cy="338554"/>
              </a:xfrm>
              <a:prstGeom prst="rect">
                <a:avLst/>
              </a:prstGeom>
              <a:blipFill>
                <a:blip r:embed="rId3"/>
                <a:stretch>
                  <a:fillRect l="-1763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4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5608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파이썬을</a:t>
            </a:r>
            <a:r>
              <a:rPr lang="ko-KR" altLang="en-US" sz="3200" dirty="0"/>
              <a:t> 이용한 회귀분석법 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2936A-9397-4353-9150-573691917DEC}"/>
              </a:ext>
            </a:extLst>
          </p:cNvPr>
          <p:cNvSpPr txBox="1"/>
          <p:nvPr/>
        </p:nvSpPr>
        <p:spPr>
          <a:xfrm>
            <a:off x="1195753" y="1557789"/>
            <a:ext cx="42213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200" dirty="0">
                <a:solidFill>
                  <a:srgbClr val="FF0000"/>
                </a:solidFill>
              </a:rPr>
              <a:t>import</a:t>
            </a:r>
            <a:r>
              <a:rPr lang="fr-FR" altLang="ko-KR" sz="2200" dirty="0"/>
              <a:t> </a:t>
            </a:r>
            <a:r>
              <a:rPr lang="fr-FR" altLang="ko-KR" sz="2200" dirty="0" err="1"/>
              <a:t>scipy.stats</a:t>
            </a:r>
            <a:r>
              <a:rPr lang="fr-FR" altLang="ko-KR" sz="2200" dirty="0"/>
              <a:t> </a:t>
            </a:r>
            <a:r>
              <a:rPr lang="fr-FR" altLang="ko-KR" sz="2200" dirty="0">
                <a:solidFill>
                  <a:srgbClr val="FF0000"/>
                </a:solidFill>
              </a:rPr>
              <a:t>as</a:t>
            </a:r>
            <a:r>
              <a:rPr lang="fr-FR" altLang="ko-KR" sz="2200" dirty="0"/>
              <a:t> stats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9639E-77B4-4854-B673-85B0050D9A29}"/>
              </a:ext>
            </a:extLst>
          </p:cNvPr>
          <p:cNvSpPr txBox="1"/>
          <p:nvPr/>
        </p:nvSpPr>
        <p:spPr>
          <a:xfrm>
            <a:off x="1277815" y="2315542"/>
            <a:ext cx="5134708" cy="3708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/>
              <a:t>x = </a:t>
            </a:r>
            <a:r>
              <a:rPr lang="en-US" altLang="ko-KR" sz="2200" dirty="0" err="1"/>
              <a:t>np.arange</a:t>
            </a:r>
            <a:r>
              <a:rPr lang="en-US" altLang="ko-KR" sz="2200" dirty="0"/>
              <a:t>(styear,edyear+1)</a:t>
            </a:r>
          </a:p>
          <a:p>
            <a:pPr>
              <a:lnSpc>
                <a:spcPct val="120000"/>
              </a:lnSpc>
            </a:pPr>
            <a:r>
              <a:rPr lang="en-US" altLang="ko-KR" sz="2200" dirty="0"/>
              <a:t>r = </a:t>
            </a:r>
            <a:r>
              <a:rPr lang="en-US" altLang="ko-KR" sz="2200" dirty="0" err="1"/>
              <a:t>stats.linregress</a:t>
            </a:r>
            <a:r>
              <a:rPr lang="en-US" altLang="ko-KR" sz="2200" dirty="0"/>
              <a:t>(x, </a:t>
            </a:r>
            <a:r>
              <a:rPr lang="en-US" altLang="ko-KR" sz="2200" dirty="0" err="1"/>
              <a:t>avg_evap_year</a:t>
            </a:r>
            <a:r>
              <a:rPr lang="en-US" altLang="ko-KR" sz="22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beta = </a:t>
            </a:r>
            <a:r>
              <a:rPr lang="en-US" altLang="ko-KR" sz="2200" dirty="0" err="1"/>
              <a:t>r.slope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alpha = </a:t>
            </a:r>
            <a:r>
              <a:rPr lang="en-US" altLang="ko-KR" sz="2200" dirty="0" err="1"/>
              <a:t>r.intercept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y = beta*x + alpha</a:t>
            </a:r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 err="1"/>
              <a:t>plt.plot</a:t>
            </a:r>
            <a:r>
              <a:rPr lang="en-US" altLang="ko-KR" sz="2200" dirty="0"/>
              <a:t>(x, </a:t>
            </a:r>
            <a:r>
              <a:rPr lang="en-US" altLang="ko-KR" sz="2200" dirty="0" err="1"/>
              <a:t>avg_evap_year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00B050"/>
                </a:solidFill>
              </a:rPr>
              <a:t>'go'</a:t>
            </a:r>
            <a:r>
              <a:rPr lang="en-US" altLang="ko-KR" sz="2200" dirty="0"/>
              <a:t>, x, y, </a:t>
            </a:r>
            <a:r>
              <a:rPr lang="en-US" altLang="ko-KR" sz="2200" dirty="0">
                <a:solidFill>
                  <a:srgbClr val="00B050"/>
                </a:solidFill>
              </a:rPr>
              <a:t>'r'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926BF-03B8-4BA2-BA28-EA854566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88" y="2100025"/>
            <a:ext cx="4749095" cy="33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31557"/>
            <a:ext cx="9814336" cy="81560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이번주 실습 목표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47" y="1716112"/>
            <a:ext cx="4446013" cy="38489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233858" y="568737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증발량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6224302" y="335889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강우량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983135"/>
            <a:ext cx="515020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smtClean="0"/>
              <a:t>492</a:t>
            </a:r>
            <a:r>
              <a:rPr lang="ko-KR" altLang="en-US" dirty="0" smtClean="0"/>
              <a:t>개의 매월 강우데이터를 불러옴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증발 데이터와 똑같은 방법으로 연간 강우량 계산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지구 평균 강우량 계산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증발량과 강우량의 상관관계를 오른쪽 그림처럼 그림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회귀분석식을 도출하고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회귀식을</a:t>
            </a:r>
            <a:r>
              <a:rPr lang="ko-KR" altLang="en-US" dirty="0" smtClean="0"/>
              <a:t> 빨간색 선으로 그림</a:t>
            </a:r>
            <a:r>
              <a:rPr lang="en-US" altLang="ko-KR" dirty="0" smtClean="0"/>
              <a:t>).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9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430713" y="26504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 = np.zeros( [ (edyear-styear+1),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len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(lat), 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len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(lon)]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nday_list1 = np.array( [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nday_list2 = np.array( [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 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styear,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nday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nday = nday_list2[:]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(i)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(j).zfill(2)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EVAPdir+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+year+month+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'.nc'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nc.Dataset(filename)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evap_month = data.variables[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evap_year[ i-styear, :, : ] += evap_month[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,:,:]*nday[j-1]</a:t>
            </a:r>
            <a:endParaRPr kumimoji="1" lang="en-US" altLang="ko-KR" sz="19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188766" y="2241197"/>
            <a:ext cx="5579165" cy="971872"/>
          </a:xfrm>
        </p:spPr>
        <p:txBody>
          <a:bodyPr>
            <a:normAutofit fontScale="90000"/>
          </a:bodyPr>
          <a:lstStyle/>
          <a:p>
            <a:r>
              <a:rPr lang="ko-KR" altLang="en-US" sz="2200" b="1" dirty="0" smtClean="0"/>
              <a:t>증발량 </a:t>
            </a:r>
            <a:r>
              <a:rPr lang="en-US" altLang="ko-KR" sz="2200" b="1" dirty="0"/>
              <a:t>meter/day </a:t>
            </a:r>
            <a:r>
              <a:rPr lang="ko-KR" altLang="en-US" sz="2200" b="1" dirty="0"/>
              <a:t>를 </a:t>
            </a:r>
            <a:r>
              <a:rPr lang="en-US" altLang="ko-KR" sz="2200" b="1" dirty="0"/>
              <a:t>meter/year </a:t>
            </a:r>
            <a:r>
              <a:rPr lang="ko-KR" altLang="en-US" sz="2200" b="1" dirty="0"/>
              <a:t>로 </a:t>
            </a:r>
            <a:r>
              <a:rPr lang="ko-KR" altLang="en-US" sz="2200" b="1" dirty="0" smtClean="0"/>
              <a:t>변환</a:t>
            </a:r>
            <a:r>
              <a:rPr lang="en-US" altLang="ko-KR" sz="2200" b="1" dirty="0" smtClean="0"/>
              <a:t/>
            </a:r>
            <a:br>
              <a:rPr lang="en-US" altLang="ko-KR" sz="2200" b="1" dirty="0" smtClean="0"/>
            </a:br>
            <a:r>
              <a:rPr lang="en-US" altLang="ko-KR" sz="2200" b="1" dirty="0"/>
              <a:t/>
            </a:r>
            <a:br>
              <a:rPr lang="en-US" altLang="ko-KR" sz="2200" b="1" dirty="0"/>
            </a:br>
            <a:r>
              <a:rPr lang="en-US" altLang="ko-KR" sz="2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200" b="1" dirty="0" smtClean="0">
                <a:sym typeface="Wingdings" panose="05000000000000000000" pitchFamily="2" charset="2"/>
              </a:rPr>
              <a:t>강우량에 대해서도 똑같이 적용</a:t>
            </a:r>
            <a:r>
              <a:rPr lang="en-US" altLang="ko-KR" sz="2200" b="1" dirty="0" smtClean="0">
                <a:sym typeface="Wingdings" panose="05000000000000000000" pitchFamily="2" charset="2"/>
              </a:rPr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92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320</Words>
  <Application>Microsoft Office PowerPoint</Application>
  <PresentationFormat>와이드스크린</PresentationFormat>
  <Paragraphs>68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회귀분석 소개 및 적용 10월 26일 (월요일) ~ 10월 28일 (수요일 실습)</vt:lpstr>
      <vt:lpstr>Least-square method (최소제곱법)</vt:lpstr>
      <vt:lpstr>Least-square method (최소제곱법)</vt:lpstr>
      <vt:lpstr>파이썬을 이용한 회귀분석법 실습</vt:lpstr>
      <vt:lpstr>파이썬을 이용한 회귀분석법 실습</vt:lpstr>
      <vt:lpstr>이번주 실습 목표</vt:lpstr>
      <vt:lpstr>증발량 meter/day 를 meter/year 로 변환   강우량에 대해서도 똑같이 적용.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762</cp:revision>
  <dcterms:created xsi:type="dcterms:W3CDTF">2020-03-02T03:00:47Z</dcterms:created>
  <dcterms:modified xsi:type="dcterms:W3CDTF">2020-10-27T08:49:32Z</dcterms:modified>
</cp:coreProperties>
</file>