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54.png" ContentType="image/png"/>
  <Override PartName="/ppt/media/image53.png" ContentType="image/png"/>
  <Override PartName="/ppt/media/image77.png" ContentType="image/png"/>
  <Override PartName="/ppt/media/image52.png" ContentType="image/png"/>
  <Override PartName="/ppt/media/image76.png" ContentType="image/png"/>
  <Override PartName="/ppt/media/image51.png" ContentType="image/png"/>
  <Override PartName="/ppt/media/image75.png" ContentType="image/png"/>
  <Override PartName="/ppt/media/image50.png" ContentType="image/png"/>
  <Override PartName="/ppt/media/image69.png" ContentType="image/png"/>
  <Override PartName="/ppt/media/image44.png" ContentType="image/png"/>
  <Override PartName="/ppt/media/image68.png" ContentType="image/png"/>
  <Override PartName="/ppt/media/image43.png" ContentType="image/png"/>
  <Override PartName="/ppt/media/image67.png" ContentType="image/png"/>
  <Override PartName="/ppt/media/image42.png" ContentType="image/png"/>
  <Override PartName="/ppt/media/image66.png" ContentType="image/png"/>
  <Override PartName="/ppt/media/image41.png" ContentType="image/png"/>
  <Override PartName="/ppt/media/image65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55.png" ContentType="image/png"/>
  <Override PartName="/ppt/media/image30.png" ContentType="image/png"/>
  <Override PartName="/ppt/media/image56.png" ContentType="image/png"/>
  <Override PartName="/ppt/media/image31.png" ContentType="image/png"/>
  <Override PartName="/ppt/media/image57.png" ContentType="image/png"/>
  <Override PartName="/ppt/media/image32.png" ContentType="image/png"/>
  <Override PartName="/ppt/media/image58.png" ContentType="image/png"/>
  <Override PartName="/ppt/media/image33.png" ContentType="image/png"/>
  <Override PartName="/ppt/media/image59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64.png" ContentType="image/png"/>
  <Override PartName="/ppt/media/image9.png" ContentType="image/png"/>
  <Override PartName="/ppt/media/image63.png" ContentType="image/png"/>
  <Override PartName="/ppt/media/image8.png" ContentType="image/png"/>
  <Override PartName="/ppt/media/image62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60.png" ContentType="image/png"/>
  <Override PartName="/ppt/media/image5.png" ContentType="image/png"/>
  <Override PartName="/ppt/media/image61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Noto Sans CJK JP"/>
              </a:rPr>
              <a:t>슬라이드를 이동하려면 클릭하십시오</a:t>
            </a:r>
            <a:r>
              <a:rPr b="0" lang="en-US" sz="4400" spc="-1" strike="noStrike">
                <a:latin typeface="Noto Sans CJK JP"/>
              </a:rPr>
              <a:t>.</a:t>
            </a:r>
            <a:endParaRPr b="0" lang="en-US" sz="4400" spc="-1" strike="noStrike">
              <a:latin typeface="Noto Sans CJK JP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Noto Sans CJK JP"/>
              </a:rPr>
              <a:t>메모 서식을 편집하려면 클릭하십시오</a:t>
            </a:r>
            <a:r>
              <a:rPr b="0" lang="en-US" sz="2000" spc="-1" strike="noStrike">
                <a:latin typeface="Noto Sans CJK JP"/>
              </a:rPr>
              <a:t>.</a:t>
            </a:r>
            <a:endParaRPr b="0" lang="en-US" sz="2000" spc="-1" strike="noStrike">
              <a:latin typeface="Noto Sans CJK JP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Noto Sans CJK JP"/>
              </a:rPr>
              <a:t> </a:t>
            </a:r>
            <a:endParaRPr b="0" lang="en-US" sz="1400" spc="-1" strike="noStrike">
              <a:latin typeface="Noto Sans CJK JP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Noto Sans CJK JP"/>
              </a:rPr>
              <a:t> </a:t>
            </a:r>
            <a:endParaRPr b="0" lang="en-US" sz="1400" spc="-1" strike="noStrike">
              <a:latin typeface="Noto Sans CJK JP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Noto Sans CJK JP"/>
              </a:rPr>
              <a:t> </a:t>
            </a:r>
            <a:endParaRPr b="0" lang="en-US" sz="1400" spc="-1" strike="noStrike">
              <a:latin typeface="Noto Sans CJK JP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6FC6D38-073A-4C89-B2E9-4407F1B206B6}" type="slidenum">
              <a:rPr b="0" lang="en-US" sz="1400" spc="-1" strike="noStrike">
                <a:latin typeface="Noto Sans CJK JP"/>
              </a:rPr>
              <a:t>1</a:t>
            </a:fld>
            <a:endParaRPr b="0" lang="en-US" sz="1400" spc="-1" strike="noStrike">
              <a:latin typeface="Noto Sans CJK JP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428040" y="1143720"/>
            <a:ext cx="6001560" cy="3084480"/>
          </a:xfrm>
          <a:prstGeom prst="rect">
            <a:avLst/>
          </a:prstGeom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Noto Sans CJK JP"/>
            </a:endParaRPr>
          </a:p>
        </p:txBody>
      </p:sp>
      <p:sp>
        <p:nvSpPr>
          <p:cNvPr id="445" name="CustomShape 3"/>
          <p:cNvSpPr/>
          <p:nvPr/>
        </p:nvSpPr>
        <p:spPr>
          <a:xfrm>
            <a:off x="3884760" y="8685360"/>
            <a:ext cx="2971080" cy="4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487D6ED-991A-4C70-B336-CD2798637E1C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&lt;숫자&gt;</a:t>
            </a:fld>
            <a:endParaRPr b="0" lang="en-US" sz="1400" spc="-1" strike="noStrike">
              <a:latin typeface="Noto Sans CJK JP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0" y="0"/>
            <a:ext cx="9143280" cy="5144760"/>
            <a:chOff x="0" y="0"/>
            <a:chExt cx="9143280" cy="5144760"/>
          </a:xfrm>
        </p:grpSpPr>
        <p:sp>
          <p:nvSpPr>
            <p:cNvPr id="2" name="CustomShape 3"/>
            <p:cNvSpPr/>
            <p:nvPr/>
          </p:nvSpPr>
          <p:spPr>
            <a:xfrm>
              <a:off x="0" y="1107360"/>
              <a:ext cx="9143280" cy="2928240"/>
            </a:xfrm>
            <a:prstGeom prst="rect">
              <a:avLst/>
            </a:prstGeom>
            <a:solidFill>
              <a:srgbClr val="faed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0" y="942120"/>
              <a:ext cx="4199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faede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719280" y="4167000"/>
              <a:ext cx="4199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faede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5" name="Google Shape;91;p14" descr=""/>
            <p:cNvPicPr/>
            <p:nvPr/>
          </p:nvPicPr>
          <p:blipFill>
            <a:blip r:embed="rId2"/>
            <a:stretch/>
          </p:blipFill>
          <p:spPr>
            <a:xfrm>
              <a:off x="1227240" y="0"/>
              <a:ext cx="7838280" cy="51447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Noto Sans CJK JP"/>
              </a:rPr>
              <a:t>제</a:t>
            </a:r>
            <a:r>
              <a:rPr b="0" lang="en-US" sz="1800" spc="-1" strike="noStrike">
                <a:latin typeface="Noto Sans CJK JP"/>
              </a:rPr>
              <a:t>목</a:t>
            </a:r>
            <a:r>
              <a:rPr b="0" lang="en-US" sz="1800" spc="-1" strike="noStrike">
                <a:latin typeface="Noto Sans CJK JP"/>
              </a:rPr>
              <a:t> </a:t>
            </a:r>
            <a:r>
              <a:rPr b="0" lang="en-US" sz="1800" spc="-1" strike="noStrike">
                <a:latin typeface="Noto Sans CJK JP"/>
              </a:rPr>
              <a:t>텍</a:t>
            </a:r>
            <a:r>
              <a:rPr b="0" lang="en-US" sz="1800" spc="-1" strike="noStrike">
                <a:latin typeface="Noto Sans CJK JP"/>
              </a:rPr>
              <a:t>스</a:t>
            </a:r>
            <a:r>
              <a:rPr b="0" lang="en-US" sz="1800" spc="-1" strike="noStrike">
                <a:latin typeface="Noto Sans CJK JP"/>
              </a:rPr>
              <a:t>트</a:t>
            </a:r>
            <a:r>
              <a:rPr b="0" lang="en-US" sz="1800" spc="-1" strike="noStrike">
                <a:latin typeface="Noto Sans CJK JP"/>
              </a:rPr>
              <a:t>의</a:t>
            </a:r>
            <a:r>
              <a:rPr b="0" lang="en-US" sz="1800" spc="-1" strike="noStrike">
                <a:latin typeface="Noto Sans CJK JP"/>
              </a:rPr>
              <a:t> </a:t>
            </a:r>
            <a:r>
              <a:rPr b="0" lang="en-US" sz="1800" spc="-1" strike="noStrike">
                <a:latin typeface="Noto Sans CJK JP"/>
              </a:rPr>
              <a:t>서</a:t>
            </a:r>
            <a:r>
              <a:rPr b="0" lang="en-US" sz="1800" spc="-1" strike="noStrike">
                <a:latin typeface="Noto Sans CJK JP"/>
              </a:rPr>
              <a:t>식</a:t>
            </a:r>
            <a:r>
              <a:rPr b="0" lang="en-US" sz="1800" spc="-1" strike="noStrike">
                <a:latin typeface="Noto Sans CJK JP"/>
              </a:rPr>
              <a:t>을</a:t>
            </a:r>
            <a:r>
              <a:rPr b="0" lang="en-US" sz="1800" spc="-1" strike="noStrike">
                <a:latin typeface="Noto Sans CJK JP"/>
              </a:rPr>
              <a:t> </a:t>
            </a:r>
            <a:r>
              <a:rPr b="0" lang="en-US" sz="1800" spc="-1" strike="noStrike">
                <a:latin typeface="Noto Sans CJK JP"/>
              </a:rPr>
              <a:t>편</a:t>
            </a:r>
            <a:r>
              <a:rPr b="0" lang="en-US" sz="1800" spc="-1" strike="noStrike">
                <a:latin typeface="Noto Sans CJK JP"/>
              </a:rPr>
              <a:t>집</a:t>
            </a:r>
            <a:r>
              <a:rPr b="0" lang="en-US" sz="1800" spc="-1" strike="noStrike">
                <a:latin typeface="Noto Sans CJK JP"/>
              </a:rPr>
              <a:t>하</a:t>
            </a:r>
            <a:r>
              <a:rPr b="0" lang="en-US" sz="1800" spc="-1" strike="noStrike">
                <a:latin typeface="Noto Sans CJK JP"/>
              </a:rPr>
              <a:t>려</a:t>
            </a:r>
            <a:r>
              <a:rPr b="0" lang="en-US" sz="1800" spc="-1" strike="noStrike">
                <a:latin typeface="Noto Sans CJK JP"/>
              </a:rPr>
              <a:t>면</a:t>
            </a:r>
            <a:r>
              <a:rPr b="0" lang="en-US" sz="1800" spc="-1" strike="noStrike">
                <a:latin typeface="Noto Sans CJK JP"/>
              </a:rPr>
              <a:t> </a:t>
            </a:r>
            <a:r>
              <a:rPr b="0" lang="en-US" sz="1800" spc="-1" strike="noStrike">
                <a:latin typeface="Noto Sans CJK JP"/>
              </a:rPr>
              <a:t>클</a:t>
            </a:r>
            <a:r>
              <a:rPr b="0" lang="en-US" sz="1800" spc="-1" strike="noStrike">
                <a:latin typeface="Noto Sans CJK JP"/>
              </a:rPr>
              <a:t>릭</a:t>
            </a:r>
            <a:r>
              <a:rPr b="0" lang="en-US" sz="1800" spc="-1" strike="noStrike">
                <a:latin typeface="Noto Sans CJK JP"/>
              </a:rPr>
              <a:t>하</a:t>
            </a:r>
            <a:r>
              <a:rPr b="0" lang="en-US" sz="1800" spc="-1" strike="noStrike">
                <a:latin typeface="Noto Sans CJK JP"/>
              </a:rPr>
              <a:t>십</a:t>
            </a:r>
            <a:r>
              <a:rPr b="0" lang="en-US" sz="1800" spc="-1" strike="noStrike">
                <a:latin typeface="Noto Sans CJK JP"/>
              </a:rPr>
              <a:t>시</a:t>
            </a:r>
            <a:r>
              <a:rPr b="0" lang="en-US" sz="1800" spc="-1" strike="noStrike">
                <a:latin typeface="Noto Sans CJK JP"/>
              </a:rPr>
              <a:t>오</a:t>
            </a:r>
            <a:r>
              <a:rPr b="0" lang="en-US" sz="1800" spc="-1" strike="noStrike">
                <a:latin typeface="Noto Sans CJK JP"/>
              </a:rPr>
              <a:t>.</a:t>
            </a:r>
            <a:endParaRPr b="0" lang="en-US" sz="1800" spc="-1" strike="noStrike">
              <a:latin typeface="Noto Sans CJK JP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 CJK JP"/>
              </a:rPr>
              <a:t>개요 텍스트의 서식을 편집하려면 클릭하십시오</a:t>
            </a:r>
            <a:endParaRPr b="0" lang="en-US" sz="3200" spc="-1" strike="noStrike">
              <a:latin typeface="Noto Sans CJK JP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JP"/>
              </a:rPr>
              <a:t>2</a:t>
            </a:r>
            <a:r>
              <a:rPr b="0" lang="en-US" sz="2800" spc="-1" strike="noStrike">
                <a:latin typeface="Noto Sans CJK JP"/>
              </a:rPr>
              <a:t>번째 개요 수준</a:t>
            </a:r>
            <a:endParaRPr b="0" lang="en-US" sz="2800" spc="-1" strike="noStrike">
              <a:latin typeface="Noto Sans CJK JP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JP"/>
              </a:rPr>
              <a:t>3</a:t>
            </a:r>
            <a:r>
              <a:rPr b="0" lang="en-US" sz="2400" spc="-1" strike="noStrike">
                <a:latin typeface="Noto Sans CJK JP"/>
              </a:rPr>
              <a:t>번째 개요 수준</a:t>
            </a:r>
            <a:endParaRPr b="0" lang="en-US" sz="2400" spc="-1" strike="noStrike">
              <a:latin typeface="Noto Sans CJK JP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JP"/>
              </a:rPr>
              <a:t>4</a:t>
            </a:r>
            <a:r>
              <a:rPr b="0" lang="en-US" sz="2000" spc="-1" strike="noStrike">
                <a:latin typeface="Noto Sans CJK JP"/>
              </a:rPr>
              <a:t>번째 개요 수준</a:t>
            </a:r>
            <a:endParaRPr b="0" lang="en-US" sz="2000" spc="-1" strike="noStrike">
              <a:latin typeface="Noto Sans CJK JP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JP"/>
              </a:rPr>
              <a:t>5</a:t>
            </a:r>
            <a:r>
              <a:rPr b="0" lang="en-US" sz="2000" spc="-1" strike="noStrike">
                <a:latin typeface="Noto Sans CJK JP"/>
              </a:rPr>
              <a:t>번째 개요 수준</a:t>
            </a:r>
            <a:endParaRPr b="0" lang="en-US" sz="2000" spc="-1" strike="noStrike">
              <a:latin typeface="Noto Sans CJK JP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JP"/>
              </a:rPr>
              <a:t>6</a:t>
            </a:r>
            <a:r>
              <a:rPr b="0" lang="en-US" sz="2000" spc="-1" strike="noStrike">
                <a:latin typeface="Noto Sans CJK JP"/>
              </a:rPr>
              <a:t>번째 개요 수준</a:t>
            </a:r>
            <a:endParaRPr b="0" lang="en-US" sz="2000" spc="-1" strike="noStrike">
              <a:latin typeface="Noto Sans CJK JP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JP"/>
              </a:rPr>
              <a:t>7</a:t>
            </a:r>
            <a:r>
              <a:rPr b="0" lang="en-US" sz="2000" spc="-1" strike="noStrike">
                <a:latin typeface="Noto Sans CJK JP"/>
              </a:rPr>
              <a:t>번째 개요 수준</a:t>
            </a:r>
            <a:endParaRPr b="0" lang="en-US" sz="2000" spc="-1" strike="noStrike">
              <a:latin typeface="Noto Sans CJK JP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Noto Sans CJK JP"/>
              </a:rPr>
              <a:t>제목 텍스트의 서식을 편집하려면 클릭하십시오</a:t>
            </a:r>
            <a:r>
              <a:rPr b="0" lang="en-US" sz="4400" spc="-1" strike="noStrike">
                <a:latin typeface="Noto Sans CJK JP"/>
              </a:rPr>
              <a:t>.</a:t>
            </a:r>
            <a:endParaRPr b="0" lang="en-US" sz="4400" spc="-1" strike="noStrike">
              <a:latin typeface="Noto Sans CJK JP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 CJK JP"/>
              </a:rPr>
              <a:t>개요 텍스트의 서식을 편집하려면 클릭하십시오</a:t>
            </a:r>
            <a:endParaRPr b="0" lang="en-US" sz="3200" spc="-1" strike="noStrike">
              <a:latin typeface="Noto Sans CJK JP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JP"/>
              </a:rPr>
              <a:t>2</a:t>
            </a:r>
            <a:r>
              <a:rPr b="0" lang="en-US" sz="2800" spc="-1" strike="noStrike">
                <a:latin typeface="Noto Sans CJK JP"/>
              </a:rPr>
              <a:t>번째 개요 수준</a:t>
            </a:r>
            <a:endParaRPr b="0" lang="en-US" sz="2800" spc="-1" strike="noStrike">
              <a:latin typeface="Noto Sans CJK JP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JP"/>
              </a:rPr>
              <a:t>3</a:t>
            </a:r>
            <a:r>
              <a:rPr b="0" lang="en-US" sz="2400" spc="-1" strike="noStrike">
                <a:latin typeface="Noto Sans CJK JP"/>
              </a:rPr>
              <a:t>번째 개요 수준</a:t>
            </a:r>
            <a:endParaRPr b="0" lang="en-US" sz="2400" spc="-1" strike="noStrike">
              <a:latin typeface="Noto Sans CJK JP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JP"/>
              </a:rPr>
              <a:t>4</a:t>
            </a:r>
            <a:r>
              <a:rPr b="0" lang="en-US" sz="2000" spc="-1" strike="noStrike">
                <a:latin typeface="Noto Sans CJK JP"/>
              </a:rPr>
              <a:t>번째 개요 수준</a:t>
            </a:r>
            <a:endParaRPr b="0" lang="en-US" sz="2000" spc="-1" strike="noStrike">
              <a:latin typeface="Noto Sans CJK JP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JP"/>
              </a:rPr>
              <a:t>5</a:t>
            </a:r>
            <a:r>
              <a:rPr b="0" lang="en-US" sz="2000" spc="-1" strike="noStrike">
                <a:latin typeface="Noto Sans CJK JP"/>
              </a:rPr>
              <a:t>번째 개요 수준</a:t>
            </a:r>
            <a:endParaRPr b="0" lang="en-US" sz="2000" spc="-1" strike="noStrike">
              <a:latin typeface="Noto Sans CJK JP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JP"/>
              </a:rPr>
              <a:t>6</a:t>
            </a:r>
            <a:r>
              <a:rPr b="0" lang="en-US" sz="2000" spc="-1" strike="noStrike">
                <a:latin typeface="Noto Sans CJK JP"/>
              </a:rPr>
              <a:t>번째 개요 수준</a:t>
            </a:r>
            <a:endParaRPr b="0" lang="en-US" sz="2000" spc="-1" strike="noStrike">
              <a:latin typeface="Noto Sans CJK JP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JP"/>
              </a:rPr>
              <a:t>7</a:t>
            </a:r>
            <a:r>
              <a:rPr b="0" lang="en-US" sz="2000" spc="-1" strike="noStrike">
                <a:latin typeface="Noto Sans CJK JP"/>
              </a:rPr>
              <a:t>번째 개요 수준</a:t>
            </a:r>
            <a:endParaRPr b="0" lang="en-US" sz="2000" spc="-1" strike="noStrike">
              <a:latin typeface="Noto Sans CJK JP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image" Target="../media/image77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1896840"/>
            <a:ext cx="4325760" cy="13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7760" rIns="77760" tIns="38880" bIns="3888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중고차 가격 예측모델 개발 및 모델성능 향상방안</a:t>
            </a:r>
            <a:endParaRPr b="0" lang="en-US" sz="2400" spc="-1" strike="noStrike">
              <a:latin typeface="Noto Sans CJK JP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266840" y="3173760"/>
            <a:ext cx="1792080" cy="43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7760" rIns="77760" tIns="38880" bIns="3888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박정빈</a:t>
            </a:r>
            <a:endParaRPr b="0" lang="en-US" sz="2400" spc="-1" strike="noStrike">
              <a:latin typeface="Noto Sans CJK JP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239;p27" descr=""/>
          <p:cNvPicPr/>
          <p:nvPr/>
        </p:nvPicPr>
        <p:blipFill>
          <a:blip r:embed="rId1"/>
          <a:stretch/>
        </p:blipFill>
        <p:spPr>
          <a:xfrm>
            <a:off x="688680" y="1338840"/>
            <a:ext cx="3588120" cy="3243600"/>
          </a:xfrm>
          <a:prstGeom prst="rect">
            <a:avLst/>
          </a:prstGeom>
          <a:ln>
            <a:noFill/>
          </a:ln>
        </p:spPr>
      </p:pic>
      <p:sp>
        <p:nvSpPr>
          <p:cNvPr id="182" name="CustomShape 1"/>
          <p:cNvSpPr/>
          <p:nvPr/>
        </p:nvSpPr>
        <p:spPr>
          <a:xfrm>
            <a:off x="4669200" y="2750760"/>
            <a:ext cx="394848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7760" rIns="77760" tIns="38880" bIns="3888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연속형 목표변수 </a:t>
            </a: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Price</a:t>
            </a: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에 대한 결측치는 제외한다</a:t>
            </a: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400" spc="-1" strike="noStrike">
              <a:latin typeface="Noto Sans CJK JP"/>
            </a:endParaRPr>
          </a:p>
        </p:txBody>
      </p:sp>
      <p:grpSp>
        <p:nvGrpSpPr>
          <p:cNvPr id="183" name="Group 2"/>
          <p:cNvGrpSpPr/>
          <p:nvPr/>
        </p:nvGrpSpPr>
        <p:grpSpPr>
          <a:xfrm>
            <a:off x="-9720" y="102240"/>
            <a:ext cx="7705800" cy="1092240"/>
            <a:chOff x="-9720" y="102240"/>
            <a:chExt cx="7705800" cy="1092240"/>
          </a:xfrm>
        </p:grpSpPr>
        <p:pic>
          <p:nvPicPr>
            <p:cNvPr id="184" name="Google Shape;242;p27" descr=""/>
            <p:cNvPicPr/>
            <p:nvPr/>
          </p:nvPicPr>
          <p:blipFill>
            <a:blip r:embed="rId2"/>
            <a:srcRect l="18933" t="0" r="0" b="0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5" name="CustomShape 3"/>
            <p:cNvSpPr/>
            <p:nvPr/>
          </p:nvSpPr>
          <p:spPr>
            <a:xfrm>
              <a:off x="3212280" y="664560"/>
              <a:ext cx="4483800" cy="6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4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446684"/>
                  </a:solidFill>
                  <a:latin typeface="Arial"/>
                  <a:ea typeface="Arial"/>
                </a:rPr>
                <a:t>분석 계획 </a:t>
              </a:r>
              <a:r>
                <a:rPr b="1" lang="en-US" sz="2400" spc="-1" strike="noStrike">
                  <a:solidFill>
                    <a:srgbClr val="446684"/>
                  </a:solidFill>
                  <a:latin typeface="Arial"/>
                  <a:ea typeface="Arial"/>
                </a:rPr>
                <a:t>&amp; </a:t>
              </a:r>
              <a:r>
                <a:rPr b="1" lang="en-US" sz="2400" spc="-1" strike="noStrike">
                  <a:solidFill>
                    <a:srgbClr val="446684"/>
                  </a:solidFill>
                  <a:latin typeface="Arial"/>
                  <a:ea typeface="Arial"/>
                </a:rPr>
                <a:t>분석 방법</a:t>
              </a:r>
              <a:endParaRPr b="0" lang="en-US" sz="2400" spc="-1" strike="noStrike">
                <a:latin typeface="Noto Sans CJK JP"/>
              </a:endParaRPr>
            </a:p>
          </p:txBody>
        </p:sp>
        <p:sp>
          <p:nvSpPr>
            <p:cNvPr id="187" name="CustomShape 5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188" name="CustomShape 6"/>
            <p:cNvSpPr/>
            <p:nvPr/>
          </p:nvSpPr>
          <p:spPr>
            <a:xfrm>
              <a:off x="290160" y="943560"/>
              <a:ext cx="330192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데이터 결측치 확인 및 처리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189" name="CustomShape 7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len="sm" type="oval" w="sm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252;p28" descr=""/>
          <p:cNvPicPr/>
          <p:nvPr/>
        </p:nvPicPr>
        <p:blipFill>
          <a:blip r:embed="rId1"/>
          <a:stretch/>
        </p:blipFill>
        <p:spPr>
          <a:xfrm>
            <a:off x="1877400" y="1328760"/>
            <a:ext cx="4858560" cy="2864880"/>
          </a:xfrm>
          <a:prstGeom prst="rect">
            <a:avLst/>
          </a:prstGeom>
          <a:ln>
            <a:noFill/>
          </a:ln>
        </p:spPr>
      </p:pic>
      <p:sp>
        <p:nvSpPr>
          <p:cNvPr id="191" name="CustomShape 1"/>
          <p:cNvSpPr/>
          <p:nvPr/>
        </p:nvSpPr>
        <p:spPr>
          <a:xfrm>
            <a:off x="3821400" y="1694520"/>
            <a:ext cx="298080" cy="275400"/>
          </a:xfrm>
          <a:prstGeom prst="rect">
            <a:avLst/>
          </a:prstGeom>
          <a:noFill/>
          <a:ln w="9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2"/>
          <p:cNvSpPr/>
          <p:nvPr/>
        </p:nvSpPr>
        <p:spPr>
          <a:xfrm>
            <a:off x="4009320" y="1970640"/>
            <a:ext cx="478080" cy="13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d1c2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3"/>
          <p:cNvSpPr/>
          <p:nvPr/>
        </p:nvSpPr>
        <p:spPr>
          <a:xfrm>
            <a:off x="4520160" y="2025000"/>
            <a:ext cx="87300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7760" rIns="77760" tIns="38880" bIns="38880"/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Noto Sans"/>
                <a:ea typeface="Noto Sans"/>
              </a:rPr>
              <a:t>이상치 확인 </a:t>
            </a:r>
            <a:endParaRPr b="0" lang="en-US" sz="1100" spc="-1" strike="noStrike">
              <a:latin typeface="Noto Sans CJK JP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2800080" y="4502880"/>
            <a:ext cx="387216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7760" rIns="77760" tIns="38880" bIns="3888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Kilometers_Driven</a:t>
            </a: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변수에서 이상치 발견  </a:t>
            </a:r>
            <a:endParaRPr b="0" lang="en-US" sz="1400" spc="-1" strike="noStrike">
              <a:latin typeface="Noto Sans CJK JP"/>
            </a:endParaRPr>
          </a:p>
        </p:txBody>
      </p:sp>
      <p:grpSp>
        <p:nvGrpSpPr>
          <p:cNvPr id="195" name="Group 5"/>
          <p:cNvGrpSpPr/>
          <p:nvPr/>
        </p:nvGrpSpPr>
        <p:grpSpPr>
          <a:xfrm>
            <a:off x="-9720" y="102240"/>
            <a:ext cx="7705800" cy="1092240"/>
            <a:chOff x="-9720" y="102240"/>
            <a:chExt cx="7705800" cy="1092240"/>
          </a:xfrm>
        </p:grpSpPr>
        <p:pic>
          <p:nvPicPr>
            <p:cNvPr id="196" name="Google Shape;258;p28" descr=""/>
            <p:cNvPicPr/>
            <p:nvPr/>
          </p:nvPicPr>
          <p:blipFill>
            <a:blip r:embed="rId2"/>
            <a:srcRect l="18933" t="0" r="0" b="0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97" name="CustomShape 6"/>
            <p:cNvSpPr/>
            <p:nvPr/>
          </p:nvSpPr>
          <p:spPr>
            <a:xfrm>
              <a:off x="3212280" y="664560"/>
              <a:ext cx="4483800" cy="6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7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446684"/>
                  </a:solidFill>
                  <a:latin typeface="Arial"/>
                  <a:ea typeface="Arial"/>
                </a:rPr>
                <a:t>분석 계획 </a:t>
              </a:r>
              <a:r>
                <a:rPr b="1" lang="en-US" sz="2400" spc="-1" strike="noStrike">
                  <a:solidFill>
                    <a:srgbClr val="446684"/>
                  </a:solidFill>
                  <a:latin typeface="Arial"/>
                  <a:ea typeface="Arial"/>
                </a:rPr>
                <a:t>&amp; </a:t>
              </a:r>
              <a:r>
                <a:rPr b="1" lang="en-US" sz="2400" spc="-1" strike="noStrike">
                  <a:solidFill>
                    <a:srgbClr val="446684"/>
                  </a:solidFill>
                  <a:latin typeface="Arial"/>
                  <a:ea typeface="Arial"/>
                </a:rPr>
                <a:t>분석 방법</a:t>
              </a:r>
              <a:endParaRPr b="0" lang="en-US" sz="2400" spc="-1" strike="noStrike">
                <a:latin typeface="Noto Sans CJK JP"/>
              </a:endParaRPr>
            </a:p>
          </p:txBody>
        </p:sp>
        <p:sp>
          <p:nvSpPr>
            <p:cNvPr id="199" name="CustomShape 8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200" name="CustomShape 9"/>
            <p:cNvSpPr/>
            <p:nvPr/>
          </p:nvSpPr>
          <p:spPr>
            <a:xfrm>
              <a:off x="290160" y="943560"/>
              <a:ext cx="330192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데이터 이상치 확인 및 처리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201" name="CustomShape 10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len="sm" type="oval" w="sm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68;p29" descr=""/>
          <p:cNvPicPr/>
          <p:nvPr/>
        </p:nvPicPr>
        <p:blipFill>
          <a:blip r:embed="rId1"/>
          <a:stretch/>
        </p:blipFill>
        <p:spPr>
          <a:xfrm>
            <a:off x="6163200" y="1067400"/>
            <a:ext cx="2249280" cy="2349360"/>
          </a:xfrm>
          <a:prstGeom prst="rect">
            <a:avLst/>
          </a:prstGeom>
          <a:ln>
            <a:noFill/>
          </a:ln>
        </p:spPr>
      </p:pic>
      <p:pic>
        <p:nvPicPr>
          <p:cNvPr id="203" name="Google Shape;269;p29" descr=""/>
          <p:cNvPicPr/>
          <p:nvPr/>
        </p:nvPicPr>
        <p:blipFill>
          <a:blip r:embed="rId2"/>
          <a:stretch/>
        </p:blipFill>
        <p:spPr>
          <a:xfrm>
            <a:off x="332280" y="2064600"/>
            <a:ext cx="5376600" cy="1133280"/>
          </a:xfrm>
          <a:prstGeom prst="rect">
            <a:avLst/>
          </a:prstGeom>
          <a:ln>
            <a:noFill/>
          </a:ln>
        </p:spPr>
      </p:pic>
      <p:sp>
        <p:nvSpPr>
          <p:cNvPr id="204" name="CustomShape 1"/>
          <p:cNvSpPr/>
          <p:nvPr/>
        </p:nvSpPr>
        <p:spPr>
          <a:xfrm rot="10800000">
            <a:off x="2991240" y="3900240"/>
            <a:ext cx="360" cy="32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d1c2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2"/>
          <p:cNvSpPr/>
          <p:nvPr/>
        </p:nvSpPr>
        <p:spPr>
          <a:xfrm rot="10800000">
            <a:off x="7288200" y="4157640"/>
            <a:ext cx="360" cy="32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d1c2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3"/>
          <p:cNvSpPr/>
          <p:nvPr/>
        </p:nvSpPr>
        <p:spPr>
          <a:xfrm>
            <a:off x="930600" y="3708360"/>
            <a:ext cx="438588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7760" rIns="77760" tIns="38880" bIns="3888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Seats </a:t>
            </a: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변수의 경우 차의 시트가 </a:t>
            </a: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1</a:t>
            </a: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개인 차는 이상치라고 판단하였고 한개의 열을 확인하였다</a:t>
            </a: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. </a:t>
            </a:r>
            <a:endParaRPr b="0" lang="en-US" sz="1400" spc="-1" strike="noStrike">
              <a:latin typeface="Noto Sans CJK JP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6162840" y="3888000"/>
            <a:ext cx="2249280" cy="81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7760" rIns="77760" tIns="38880" bIns="3888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Price</a:t>
            </a: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의 정보를 확인 하던 중 </a:t>
            </a: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7.08</a:t>
            </a: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이라는 이상한 값을 가진 열을 발견하게 되었다</a:t>
            </a: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400" spc="-1" strike="noStrike">
              <a:latin typeface="Noto Sans CJK JP"/>
            </a:endParaRPr>
          </a:p>
        </p:txBody>
      </p:sp>
      <p:grpSp>
        <p:nvGrpSpPr>
          <p:cNvPr id="208" name="Group 5"/>
          <p:cNvGrpSpPr/>
          <p:nvPr/>
        </p:nvGrpSpPr>
        <p:grpSpPr>
          <a:xfrm>
            <a:off x="-9720" y="102240"/>
            <a:ext cx="7705800" cy="1092240"/>
            <a:chOff x="-9720" y="102240"/>
            <a:chExt cx="7705800" cy="1092240"/>
          </a:xfrm>
        </p:grpSpPr>
        <p:pic>
          <p:nvPicPr>
            <p:cNvPr id="209" name="Google Shape;275;p29" descr=""/>
            <p:cNvPicPr/>
            <p:nvPr/>
          </p:nvPicPr>
          <p:blipFill>
            <a:blip r:embed="rId3"/>
            <a:srcRect l="18933" t="0" r="0" b="0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0" name="CustomShape 6"/>
            <p:cNvSpPr/>
            <p:nvPr/>
          </p:nvSpPr>
          <p:spPr>
            <a:xfrm>
              <a:off x="3212280" y="664560"/>
              <a:ext cx="4483800" cy="6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7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446684"/>
                  </a:solidFill>
                  <a:latin typeface="Arial"/>
                  <a:ea typeface="Arial"/>
                </a:rPr>
                <a:t>분석 계획 </a:t>
              </a:r>
              <a:r>
                <a:rPr b="1" lang="en-US" sz="2400" spc="-1" strike="noStrike">
                  <a:solidFill>
                    <a:srgbClr val="446684"/>
                  </a:solidFill>
                  <a:latin typeface="Arial"/>
                  <a:ea typeface="Arial"/>
                </a:rPr>
                <a:t>&amp; </a:t>
              </a:r>
              <a:r>
                <a:rPr b="1" lang="en-US" sz="2400" spc="-1" strike="noStrike">
                  <a:solidFill>
                    <a:srgbClr val="446684"/>
                  </a:solidFill>
                  <a:latin typeface="Arial"/>
                  <a:ea typeface="Arial"/>
                </a:rPr>
                <a:t>분석 방법</a:t>
              </a:r>
              <a:endParaRPr b="0" lang="en-US" sz="2400" spc="-1" strike="noStrike">
                <a:latin typeface="Noto Sans CJK JP"/>
              </a:endParaRPr>
            </a:p>
          </p:txBody>
        </p:sp>
        <p:sp>
          <p:nvSpPr>
            <p:cNvPr id="212" name="CustomShape 8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213" name="CustomShape 9"/>
            <p:cNvSpPr/>
            <p:nvPr/>
          </p:nvSpPr>
          <p:spPr>
            <a:xfrm>
              <a:off x="290160" y="943560"/>
              <a:ext cx="330192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데이터 이상치 확인 및 처리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214" name="CustomShape 10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len="sm" type="oval" w="sm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85;p30" descr=""/>
          <p:cNvPicPr/>
          <p:nvPr/>
        </p:nvPicPr>
        <p:blipFill>
          <a:blip r:embed="rId1"/>
          <a:stretch/>
        </p:blipFill>
        <p:spPr>
          <a:xfrm>
            <a:off x="1075680" y="1270080"/>
            <a:ext cx="6749280" cy="2464200"/>
          </a:xfrm>
          <a:prstGeom prst="rect">
            <a:avLst/>
          </a:prstGeom>
          <a:ln>
            <a:noFill/>
          </a:ln>
        </p:spPr>
      </p:pic>
      <p:sp>
        <p:nvSpPr>
          <p:cNvPr id="216" name="CustomShape 1"/>
          <p:cNvSpPr/>
          <p:nvPr/>
        </p:nvSpPr>
        <p:spPr>
          <a:xfrm>
            <a:off x="2213280" y="3893760"/>
            <a:ext cx="4917600" cy="113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7760" rIns="77760" tIns="38880" bIns="38880"/>
          <a:p>
            <a:pPr marL="190440" indent="-2404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Kilometers_Driven</a:t>
            </a: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은 </a:t>
            </a: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700,000 </a:t>
            </a: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이상인 데이터를 삭제하였다</a:t>
            </a: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400" spc="-1" strike="noStrike">
              <a:latin typeface="Noto Sans CJK JP"/>
            </a:endParaRPr>
          </a:p>
          <a:p>
            <a:pPr marL="190440" indent="-151560">
              <a:lnSpc>
                <a:spcPct val="100000"/>
              </a:lnSpc>
            </a:pPr>
            <a:endParaRPr b="0" lang="en-US" sz="1400" spc="-1" strike="noStrike">
              <a:latin typeface="Noto Sans CJK JP"/>
            </a:endParaRPr>
          </a:p>
          <a:p>
            <a:pPr marL="190440" indent="-2404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Price</a:t>
            </a: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는 </a:t>
            </a: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10</a:t>
            </a: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이하의 데이터만 삭제하였다</a:t>
            </a: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400" spc="-1" strike="noStrike">
              <a:latin typeface="Noto Sans CJK JP"/>
            </a:endParaRPr>
          </a:p>
          <a:p>
            <a:pPr marL="190440" indent="-151560">
              <a:lnSpc>
                <a:spcPct val="100000"/>
              </a:lnSpc>
            </a:pPr>
            <a:endParaRPr b="0" lang="en-US" sz="1400" spc="-1" strike="noStrike">
              <a:latin typeface="Noto Sans CJK JP"/>
            </a:endParaRPr>
          </a:p>
          <a:p>
            <a:pPr marL="190440" indent="-2404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Seats</a:t>
            </a: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는 </a:t>
            </a: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인 이상치를 삭제하였다</a:t>
            </a: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400" spc="-1" strike="noStrike">
              <a:latin typeface="Noto Sans CJK JP"/>
            </a:endParaRPr>
          </a:p>
        </p:txBody>
      </p:sp>
      <p:grpSp>
        <p:nvGrpSpPr>
          <p:cNvPr id="217" name="Group 2"/>
          <p:cNvGrpSpPr/>
          <p:nvPr/>
        </p:nvGrpSpPr>
        <p:grpSpPr>
          <a:xfrm>
            <a:off x="-9720" y="102240"/>
            <a:ext cx="7705800" cy="1092240"/>
            <a:chOff x="-9720" y="102240"/>
            <a:chExt cx="7705800" cy="1092240"/>
          </a:xfrm>
        </p:grpSpPr>
        <p:pic>
          <p:nvPicPr>
            <p:cNvPr id="218" name="Google Shape;288;p30" descr=""/>
            <p:cNvPicPr/>
            <p:nvPr/>
          </p:nvPicPr>
          <p:blipFill>
            <a:blip r:embed="rId2"/>
            <a:srcRect l="18933" t="0" r="0" b="0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9" name="CustomShape 3"/>
            <p:cNvSpPr/>
            <p:nvPr/>
          </p:nvSpPr>
          <p:spPr>
            <a:xfrm>
              <a:off x="3212280" y="664560"/>
              <a:ext cx="4483800" cy="6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4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446684"/>
                  </a:solidFill>
                  <a:latin typeface="Arial"/>
                  <a:ea typeface="Arial"/>
                </a:rPr>
                <a:t>분석 계획 </a:t>
              </a:r>
              <a:r>
                <a:rPr b="1" lang="en-US" sz="2400" spc="-1" strike="noStrike">
                  <a:solidFill>
                    <a:srgbClr val="446684"/>
                  </a:solidFill>
                  <a:latin typeface="Arial"/>
                  <a:ea typeface="Arial"/>
                </a:rPr>
                <a:t>&amp; </a:t>
              </a:r>
              <a:r>
                <a:rPr b="1" lang="en-US" sz="2400" spc="-1" strike="noStrike">
                  <a:solidFill>
                    <a:srgbClr val="446684"/>
                  </a:solidFill>
                  <a:latin typeface="Arial"/>
                  <a:ea typeface="Arial"/>
                </a:rPr>
                <a:t>분석 방법</a:t>
              </a:r>
              <a:endParaRPr b="0" lang="en-US" sz="2400" spc="-1" strike="noStrike">
                <a:latin typeface="Noto Sans CJK JP"/>
              </a:endParaRPr>
            </a:p>
          </p:txBody>
        </p:sp>
        <p:sp>
          <p:nvSpPr>
            <p:cNvPr id="221" name="CustomShape 5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222" name="CustomShape 6"/>
            <p:cNvSpPr/>
            <p:nvPr/>
          </p:nvSpPr>
          <p:spPr>
            <a:xfrm>
              <a:off x="290160" y="943560"/>
              <a:ext cx="330192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데이터 이상치 확인 및 처리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223" name="CustomShape 7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len="sm" type="oval" w="sm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712320" y="1357920"/>
            <a:ext cx="4917600" cy="35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7760" rIns="77760" tIns="38880" bIns="38880"/>
          <a:p>
            <a:pPr marL="190440" indent="-196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현대차와 다른 변수들의 상관관계를 먼저 분석한다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여기서 관계성이 높았던 변수들을 중심으로 모델 생성을 할 예정이다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 marL="190440" indent="-164520"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190440" indent="-196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현대차와 출고연도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(Year)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의 상관관계는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0.6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으로 양적 상관관계를 보이고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꽤 높은 수준인 것을 확인할 수 있다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 marL="190440" indent="-164520"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190440" indent="-196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현대차와 주행거리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(Kilometers Driven)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와의 상관관계는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-0.22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로 부적 상관관계를 보이며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상관관계는 낮다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 marL="190440" indent="-164520"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190440" indent="-196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현대차와 연비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(Mileage)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와의 상관관계는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0.035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로 양적 상관관계를 보이며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상관관계는 낮다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 </a:t>
            </a:r>
            <a:endParaRPr b="0" lang="en-US" sz="1000" spc="-1" strike="noStrike">
              <a:latin typeface="Noto Sans CJK JP"/>
            </a:endParaRPr>
          </a:p>
          <a:p>
            <a:pPr marL="190440" indent="-164520"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190440" indent="-196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현대차와 엔진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(Engine)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과의 상관관계는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0.611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로 양적 상관관계를 보이며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꽤 높은 수준이다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 marL="190440" indent="-164520"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190440" indent="-196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현대차와 최대출력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(Power)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과의 상관관계는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0.649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로 양적 상관관계를 보이며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꽤 높은 수준이다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 marL="190440" indent="-164520"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190440" indent="-196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현대차와 연식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(Age)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과의 상관관계는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-0.62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로 부적 상관관계를 보이며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꽤 높은 수준이다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 </a:t>
            </a:r>
            <a:endParaRPr b="0" lang="en-US" sz="1000" spc="-1" strike="noStrike">
              <a:latin typeface="Noto Sans CJK JP"/>
            </a:endParaRPr>
          </a:p>
          <a:p>
            <a:pPr marL="190440" indent="-164520"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190440" indent="-196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따라서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현대차와 상관관계가 높은 변수는 출고연도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엔진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최대출력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연식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4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가지이다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 </a:t>
            </a:r>
            <a:endParaRPr b="0" lang="en-US" sz="1000" spc="-1" strike="noStrike">
              <a:latin typeface="Noto Sans CJK JP"/>
            </a:endParaRPr>
          </a:p>
        </p:txBody>
      </p:sp>
      <p:pic>
        <p:nvPicPr>
          <p:cNvPr id="225" name="Google Shape;299;p31" descr=""/>
          <p:cNvPicPr/>
          <p:nvPr/>
        </p:nvPicPr>
        <p:blipFill>
          <a:blip r:embed="rId1"/>
          <a:stretch/>
        </p:blipFill>
        <p:spPr>
          <a:xfrm>
            <a:off x="447120" y="1313640"/>
            <a:ext cx="2383560" cy="2400480"/>
          </a:xfrm>
          <a:prstGeom prst="rect">
            <a:avLst/>
          </a:prstGeom>
          <a:ln>
            <a:noFill/>
          </a:ln>
        </p:spPr>
      </p:pic>
      <p:pic>
        <p:nvPicPr>
          <p:cNvPr id="226" name="Google Shape;300;p31" descr=""/>
          <p:cNvPicPr/>
          <p:nvPr/>
        </p:nvPicPr>
        <p:blipFill>
          <a:blip r:embed="rId2"/>
          <a:stretch/>
        </p:blipFill>
        <p:spPr>
          <a:xfrm>
            <a:off x="447120" y="3714480"/>
            <a:ext cx="2383560" cy="1341720"/>
          </a:xfrm>
          <a:prstGeom prst="rect">
            <a:avLst/>
          </a:prstGeom>
          <a:ln>
            <a:noFill/>
          </a:ln>
        </p:spPr>
      </p:pic>
      <p:grpSp>
        <p:nvGrpSpPr>
          <p:cNvPr id="227" name="Group 2"/>
          <p:cNvGrpSpPr/>
          <p:nvPr/>
        </p:nvGrpSpPr>
        <p:grpSpPr>
          <a:xfrm>
            <a:off x="-9720" y="102240"/>
            <a:ext cx="7705800" cy="1092240"/>
            <a:chOff x="-9720" y="102240"/>
            <a:chExt cx="7705800" cy="1092240"/>
          </a:xfrm>
        </p:grpSpPr>
        <p:pic>
          <p:nvPicPr>
            <p:cNvPr id="228" name="Google Shape;302;p31" descr=""/>
            <p:cNvPicPr/>
            <p:nvPr/>
          </p:nvPicPr>
          <p:blipFill>
            <a:blip r:embed="rId3"/>
            <a:srcRect l="18933" t="0" r="0" b="0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9" name="CustomShape 3"/>
            <p:cNvSpPr/>
            <p:nvPr/>
          </p:nvSpPr>
          <p:spPr>
            <a:xfrm>
              <a:off x="1917720" y="664560"/>
              <a:ext cx="5778360" cy="6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4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446684"/>
                  </a:solidFill>
                  <a:latin typeface="Arial"/>
                  <a:ea typeface="Arial"/>
                </a:rPr>
                <a:t>탐색적 분석</a:t>
              </a:r>
              <a:endParaRPr b="0" lang="en-US" sz="2400" spc="-1" strike="noStrike">
                <a:latin typeface="Noto Sans CJK JP"/>
              </a:endParaRPr>
            </a:p>
          </p:txBody>
        </p:sp>
        <p:sp>
          <p:nvSpPr>
            <p:cNvPr id="231" name="CustomShape 5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232" name="CustomShape 6"/>
            <p:cNvSpPr/>
            <p:nvPr/>
          </p:nvSpPr>
          <p:spPr>
            <a:xfrm>
              <a:off x="290160" y="943560"/>
              <a:ext cx="330192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현대차와 다른 변수들 간의 상관관계 분석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233" name="CustomShape 7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len="sm" type="oval" w="sm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615120" y="1531440"/>
            <a:ext cx="4917600" cy="267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7760" rIns="77760" tIns="38880" bIns="38880"/>
          <a:p>
            <a:pPr marL="190440" indent="-196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현대차가 아닌 회사들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(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이하 ‘타 회사’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, Other)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을 묶고 이에 관한 상관관계를 분석했다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 marL="190440" indent="-164520"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190440" indent="-196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타 회사와 출고연도와의 상관관계는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0.309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로 양적 상관관계를 보이며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상관관계는 낮다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 marL="190440" indent="-164520"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190440" indent="-196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타 회사와 연비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(Mileage)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와의 상관관계는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-0.325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로 부적 상관관계를 보이며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상관관계는 낮다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 </a:t>
            </a:r>
            <a:endParaRPr b="0" lang="en-US" sz="1000" spc="-1" strike="noStrike">
              <a:latin typeface="Noto Sans CJK JP"/>
            </a:endParaRPr>
          </a:p>
          <a:p>
            <a:pPr marL="190440" indent="-164520"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190440" indent="-196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타 회사와 엔진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(Engine)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과의 상관관계는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0.626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로 양적 상관관계를 보이며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꽤 높은 수준이다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 marL="190440" indent="-164520"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190440" indent="-196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타 회사와 최대출력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(Power)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과의 상관관계는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0.750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로 양적 상관관계를 보이며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높은 수준이다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 marL="190440" indent="-164520"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190440" indent="-196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타 회사와 연식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(Age)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과의 상관관계는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-0.309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로 부적 상관관계를 보이며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낮은 수준이다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 </a:t>
            </a:r>
            <a:endParaRPr b="0" lang="en-US" sz="1000" spc="-1" strike="noStrike">
              <a:latin typeface="Noto Sans CJK JP"/>
            </a:endParaRPr>
          </a:p>
          <a:p>
            <a:pPr marL="190440" indent="-164520"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190440" indent="-196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따라서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타 회사와 상관관계가 높은 변수는 엔진과 최대출력이다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000" spc="-1" strike="noStrike">
              <a:latin typeface="Noto Sans CJK JP"/>
            </a:endParaRPr>
          </a:p>
        </p:txBody>
      </p:sp>
      <p:pic>
        <p:nvPicPr>
          <p:cNvPr id="235" name="Google Shape;313;p32" descr=""/>
          <p:cNvPicPr/>
          <p:nvPr/>
        </p:nvPicPr>
        <p:blipFill>
          <a:blip r:embed="rId1"/>
          <a:stretch/>
        </p:blipFill>
        <p:spPr>
          <a:xfrm>
            <a:off x="464400" y="1315440"/>
            <a:ext cx="2359080" cy="2394720"/>
          </a:xfrm>
          <a:prstGeom prst="rect">
            <a:avLst/>
          </a:prstGeom>
          <a:ln>
            <a:noFill/>
          </a:ln>
        </p:spPr>
      </p:pic>
      <p:pic>
        <p:nvPicPr>
          <p:cNvPr id="236" name="Google Shape;314;p32" descr=""/>
          <p:cNvPicPr/>
          <p:nvPr/>
        </p:nvPicPr>
        <p:blipFill>
          <a:blip r:embed="rId2"/>
          <a:stretch/>
        </p:blipFill>
        <p:spPr>
          <a:xfrm>
            <a:off x="464400" y="3710880"/>
            <a:ext cx="2359080" cy="1134360"/>
          </a:xfrm>
          <a:prstGeom prst="rect">
            <a:avLst/>
          </a:prstGeom>
          <a:ln>
            <a:noFill/>
          </a:ln>
        </p:spPr>
      </p:pic>
      <p:grpSp>
        <p:nvGrpSpPr>
          <p:cNvPr id="237" name="Group 2"/>
          <p:cNvGrpSpPr/>
          <p:nvPr/>
        </p:nvGrpSpPr>
        <p:grpSpPr>
          <a:xfrm>
            <a:off x="-9720" y="102240"/>
            <a:ext cx="7705800" cy="1092240"/>
            <a:chOff x="-9720" y="102240"/>
            <a:chExt cx="7705800" cy="1092240"/>
          </a:xfrm>
        </p:grpSpPr>
        <p:pic>
          <p:nvPicPr>
            <p:cNvPr id="238" name="Google Shape;316;p32" descr=""/>
            <p:cNvPicPr/>
            <p:nvPr/>
          </p:nvPicPr>
          <p:blipFill>
            <a:blip r:embed="rId3"/>
            <a:srcRect l="18933" t="0" r="0" b="0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39" name="CustomShape 3"/>
            <p:cNvSpPr/>
            <p:nvPr/>
          </p:nvSpPr>
          <p:spPr>
            <a:xfrm>
              <a:off x="3212280" y="664560"/>
              <a:ext cx="4483800" cy="6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4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446684"/>
                  </a:solidFill>
                  <a:latin typeface="Arial"/>
                  <a:ea typeface="Arial"/>
                </a:rPr>
                <a:t>탐색적 분석</a:t>
              </a:r>
              <a:endParaRPr b="0" lang="en-US" sz="2400" spc="-1" strike="noStrike">
                <a:latin typeface="Noto Sans CJK JP"/>
              </a:endParaRPr>
            </a:p>
          </p:txBody>
        </p:sp>
        <p:sp>
          <p:nvSpPr>
            <p:cNvPr id="241" name="CustomShape 5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242" name="CustomShape 6"/>
            <p:cNvSpPr/>
            <p:nvPr/>
          </p:nvSpPr>
          <p:spPr>
            <a:xfrm>
              <a:off x="290160" y="943560"/>
              <a:ext cx="330192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현대차와 다른 변수들 간의 상관관계 분석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243" name="CustomShape 7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len="sm" type="oval" w="sm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3739680" y="1765440"/>
            <a:ext cx="4917600" cy="21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7760" rIns="77760" tIns="38880" bIns="38880"/>
          <a:p>
            <a:pPr marL="190440" indent="-196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현대차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타 회사와 범주형 변수들 간의 상관관계를 따로 분석했다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 marL="190440" indent="-164520"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190440" indent="-196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현대차와 좌석 수의 상관관계는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0.134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로 양적 상관관계를 보이며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상관관계는 낮다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  </a:t>
            </a:r>
            <a:endParaRPr b="0" lang="en-US" sz="1000" spc="-1" strike="noStrike">
              <a:latin typeface="Noto Sans CJK JP"/>
            </a:endParaRPr>
          </a:p>
          <a:p>
            <a:pPr marL="190440" indent="-164520"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190440" indent="-196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현대차와 연대별과의 상관관계는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0.493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으로 양적 상관관계를 보이며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높은 수준은 아니다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 </a:t>
            </a:r>
            <a:endParaRPr b="0" lang="en-US" sz="1000" spc="-1" strike="noStrike">
              <a:latin typeface="Noto Sans CJK JP"/>
            </a:endParaRPr>
          </a:p>
          <a:p>
            <a:pPr marL="190440" indent="-164520"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190440" indent="-196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타 회사와 좌석 수의 상관관계는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0.164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로 양적 상관관계를 보이며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상관관계는 낮다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 marL="190440" indent="-164520"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190440" indent="-196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타 회사와 연대별과의 상관관계는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0.302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로 양적 상관관계를 보이며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상관관계는 낮다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 marL="190440" indent="-164520"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190440" indent="-196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따라서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범주형 데이터와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Y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변수 간의 상관관계가 있는 변수는 없다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연속형 데이터 중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상관관계를 높은 것을 위주로 모델을 돌릴 것이다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 </a:t>
            </a:r>
            <a:endParaRPr b="0" lang="en-US" sz="1000" spc="-1" strike="noStrike">
              <a:latin typeface="Noto Sans CJK JP"/>
            </a:endParaRPr>
          </a:p>
        </p:txBody>
      </p:sp>
      <p:pic>
        <p:nvPicPr>
          <p:cNvPr id="245" name="Google Shape;327;p33" descr=""/>
          <p:cNvPicPr/>
          <p:nvPr/>
        </p:nvPicPr>
        <p:blipFill>
          <a:blip r:embed="rId1"/>
          <a:stretch/>
        </p:blipFill>
        <p:spPr>
          <a:xfrm>
            <a:off x="419760" y="1296000"/>
            <a:ext cx="2660040" cy="3736440"/>
          </a:xfrm>
          <a:prstGeom prst="rect">
            <a:avLst/>
          </a:prstGeom>
          <a:ln>
            <a:noFill/>
          </a:ln>
        </p:spPr>
      </p:pic>
      <p:grpSp>
        <p:nvGrpSpPr>
          <p:cNvPr id="246" name="Group 2"/>
          <p:cNvGrpSpPr/>
          <p:nvPr/>
        </p:nvGrpSpPr>
        <p:grpSpPr>
          <a:xfrm>
            <a:off x="-9720" y="102240"/>
            <a:ext cx="7705800" cy="1092240"/>
            <a:chOff x="-9720" y="102240"/>
            <a:chExt cx="7705800" cy="1092240"/>
          </a:xfrm>
        </p:grpSpPr>
        <p:pic>
          <p:nvPicPr>
            <p:cNvPr id="247" name="Google Shape;329;p33" descr=""/>
            <p:cNvPicPr/>
            <p:nvPr/>
          </p:nvPicPr>
          <p:blipFill>
            <a:blip r:embed="rId2"/>
            <a:srcRect l="18933" t="0" r="0" b="0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8" name="CustomShape 3"/>
            <p:cNvSpPr/>
            <p:nvPr/>
          </p:nvSpPr>
          <p:spPr>
            <a:xfrm>
              <a:off x="3212280" y="664560"/>
              <a:ext cx="4483800" cy="6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4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446684"/>
                  </a:solidFill>
                  <a:latin typeface="Arial"/>
                  <a:ea typeface="Arial"/>
                </a:rPr>
                <a:t>탐색적 분석</a:t>
              </a:r>
              <a:endParaRPr b="0" lang="en-US" sz="2400" spc="-1" strike="noStrike">
                <a:latin typeface="Noto Sans CJK JP"/>
              </a:endParaRPr>
            </a:p>
          </p:txBody>
        </p:sp>
        <p:sp>
          <p:nvSpPr>
            <p:cNvPr id="250" name="CustomShape 5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251" name="CustomShape 6"/>
            <p:cNvSpPr/>
            <p:nvPr/>
          </p:nvSpPr>
          <p:spPr>
            <a:xfrm>
              <a:off x="290160" y="943560"/>
              <a:ext cx="330192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현대차와 다른 변수들 간의 상관관계 분석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252" name="CustomShape 7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len="sm" type="oval" w="sm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629960" y="2220840"/>
            <a:ext cx="4075560" cy="7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7760" rIns="77760" tIns="38880" bIns="38880"/>
          <a:p>
            <a:pPr marL="190440" indent="-196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Engine, Power, Age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는 상관계수가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0.5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이상이므로 선택</a:t>
            </a:r>
            <a:endParaRPr b="0" lang="en-US" sz="1000" spc="-1" strike="noStrike">
              <a:latin typeface="Noto Sans CJK JP"/>
            </a:endParaRPr>
          </a:p>
          <a:p>
            <a:pPr marL="190440" indent="-196200">
              <a:lnSpc>
                <a:spcPct val="100000"/>
              </a:lnSpc>
              <a:spcBef>
                <a:spcPts val="1899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Kilometers_Driven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는 도메인 지식을 이용하여 중요한 변수라고 생각하므로 채택</a:t>
            </a:r>
            <a:endParaRPr b="0" lang="en-US" sz="1000" spc="-1" strike="noStrike">
              <a:latin typeface="Noto Sans CJK JP"/>
            </a:endParaRPr>
          </a:p>
        </p:txBody>
      </p:sp>
      <p:pic>
        <p:nvPicPr>
          <p:cNvPr id="254" name="Google Shape;340;p34" descr=""/>
          <p:cNvPicPr/>
          <p:nvPr/>
        </p:nvPicPr>
        <p:blipFill>
          <a:blip r:embed="rId1"/>
          <a:stretch/>
        </p:blipFill>
        <p:spPr>
          <a:xfrm>
            <a:off x="270000" y="1305360"/>
            <a:ext cx="4130640" cy="3382200"/>
          </a:xfrm>
          <a:prstGeom prst="rect">
            <a:avLst/>
          </a:prstGeom>
          <a:ln>
            <a:noFill/>
          </a:ln>
        </p:spPr>
      </p:pic>
      <p:grpSp>
        <p:nvGrpSpPr>
          <p:cNvPr id="255" name="Group 2"/>
          <p:cNvGrpSpPr/>
          <p:nvPr/>
        </p:nvGrpSpPr>
        <p:grpSpPr>
          <a:xfrm>
            <a:off x="-9720" y="102240"/>
            <a:ext cx="7705800" cy="1092240"/>
            <a:chOff x="-9720" y="102240"/>
            <a:chExt cx="7705800" cy="1092240"/>
          </a:xfrm>
        </p:grpSpPr>
        <p:pic>
          <p:nvPicPr>
            <p:cNvPr id="256" name="Google Shape;342;p34" descr=""/>
            <p:cNvPicPr/>
            <p:nvPr/>
          </p:nvPicPr>
          <p:blipFill>
            <a:blip r:embed="rId2"/>
            <a:srcRect l="18933" t="0" r="0" b="0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57" name="CustomShape 3"/>
            <p:cNvSpPr/>
            <p:nvPr/>
          </p:nvSpPr>
          <p:spPr>
            <a:xfrm>
              <a:off x="3212280" y="664560"/>
              <a:ext cx="4483800" cy="6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CustomShape 4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446684"/>
                  </a:solidFill>
                  <a:latin typeface="Arial"/>
                  <a:ea typeface="Arial"/>
                </a:rPr>
                <a:t>탐색적 분석</a:t>
              </a:r>
              <a:endParaRPr b="0" lang="en-US" sz="2400" spc="-1" strike="noStrike">
                <a:latin typeface="Noto Sans CJK JP"/>
              </a:endParaRPr>
            </a:p>
          </p:txBody>
        </p:sp>
        <p:sp>
          <p:nvSpPr>
            <p:cNvPr id="259" name="CustomShape 5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260" name="CustomShape 6"/>
            <p:cNvSpPr/>
            <p:nvPr/>
          </p:nvSpPr>
          <p:spPr>
            <a:xfrm>
              <a:off x="290160" y="943560"/>
              <a:ext cx="330192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현대차와 다른 변수들 간의 상관관계 분석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261" name="CustomShape 7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len="sm" type="oval" w="sm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352;p35" descr=""/>
          <p:cNvPicPr/>
          <p:nvPr/>
        </p:nvPicPr>
        <p:blipFill>
          <a:blip r:embed="rId1"/>
          <a:stretch/>
        </p:blipFill>
        <p:spPr>
          <a:xfrm>
            <a:off x="341280" y="1239120"/>
            <a:ext cx="3327120" cy="3716640"/>
          </a:xfrm>
          <a:prstGeom prst="rect">
            <a:avLst/>
          </a:prstGeom>
          <a:ln>
            <a:noFill/>
          </a:ln>
        </p:spPr>
      </p:pic>
      <p:sp>
        <p:nvSpPr>
          <p:cNvPr id="263" name="CustomShape 1"/>
          <p:cNvSpPr/>
          <p:nvPr/>
        </p:nvSpPr>
        <p:spPr>
          <a:xfrm>
            <a:off x="4386600" y="1883160"/>
            <a:ext cx="3986640" cy="24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1899"/>
              </a:spcBef>
            </a:pPr>
            <a:r>
              <a:rPr b="1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Hyundai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Lato"/>
              <a:buChar char="-"/>
            </a:pP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Train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과 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Test 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비율은 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7:3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의 비율로 선택했다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Lato"/>
              <a:buChar char="-"/>
            </a:pP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Train 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데이터에 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99.7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점으로 비교적 높은 모습을 보여준다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Lato"/>
              <a:buChar char="-"/>
            </a:pP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Test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데이터는 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98.2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점으로 좋은 성능을 보여준다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 marL="457200"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457200" indent="-291240">
              <a:lnSpc>
                <a:spcPct val="100000"/>
              </a:lnSpc>
              <a:spcBef>
                <a:spcPts val="1899"/>
              </a:spcBef>
              <a:buClr>
                <a:srgbClr val="000000"/>
              </a:buClr>
              <a:buFont typeface="Lato"/>
              <a:buChar char="-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하이퍼 파라미터 튜닝을 통해 더 좋은 모델이 있는지 파악해보고자 한다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</p:txBody>
      </p:sp>
      <p:grpSp>
        <p:nvGrpSpPr>
          <p:cNvPr id="264" name="Group 2"/>
          <p:cNvGrpSpPr/>
          <p:nvPr/>
        </p:nvGrpSpPr>
        <p:grpSpPr>
          <a:xfrm>
            <a:off x="-9720" y="102240"/>
            <a:ext cx="7704720" cy="1092240"/>
            <a:chOff x="-9720" y="102240"/>
            <a:chExt cx="7704720" cy="1092240"/>
          </a:xfrm>
        </p:grpSpPr>
        <p:pic>
          <p:nvPicPr>
            <p:cNvPr id="265" name="Google Shape;355;p35" descr=""/>
            <p:cNvPicPr/>
            <p:nvPr/>
          </p:nvPicPr>
          <p:blipFill>
            <a:blip r:embed="rId2"/>
            <a:srcRect l="18933" t="0" r="0" b="0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66" name="CustomShape 3"/>
            <p:cNvSpPr/>
            <p:nvPr/>
          </p:nvSpPr>
          <p:spPr>
            <a:xfrm flipH="1" rot="10800000">
              <a:off x="3418920" y="675360"/>
              <a:ext cx="4276080" cy="1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CustomShape 4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446684"/>
                  </a:solidFill>
                  <a:latin typeface="Arial"/>
                  <a:ea typeface="Arial"/>
                </a:rPr>
                <a:t>회귀모델을 이용한 분석</a:t>
              </a:r>
              <a:endParaRPr b="0" lang="en-US" sz="2400" spc="-1" strike="noStrike">
                <a:latin typeface="Noto Sans CJK JP"/>
              </a:endParaRPr>
            </a:p>
          </p:txBody>
        </p:sp>
        <p:sp>
          <p:nvSpPr>
            <p:cNvPr id="268" name="CustomShape 5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269" name="CustomShape 6"/>
            <p:cNvSpPr/>
            <p:nvPr/>
          </p:nvSpPr>
          <p:spPr>
            <a:xfrm>
              <a:off x="290160" y="943560"/>
              <a:ext cx="330192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의사결정나무 </a:t>
              </a: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(Hyundai </a:t>
              </a: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모델 생성</a:t>
              </a: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)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270" name="CustomShape 7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len="sm" type="oval" w="sm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365;p36" descr=""/>
          <p:cNvPicPr/>
          <p:nvPr/>
        </p:nvPicPr>
        <p:blipFill>
          <a:blip r:embed="rId1"/>
          <a:stretch/>
        </p:blipFill>
        <p:spPr>
          <a:xfrm>
            <a:off x="222120" y="1370160"/>
            <a:ext cx="3740040" cy="3537360"/>
          </a:xfrm>
          <a:prstGeom prst="rect">
            <a:avLst/>
          </a:prstGeom>
          <a:ln>
            <a:noFill/>
          </a:ln>
        </p:spPr>
      </p:pic>
      <p:sp>
        <p:nvSpPr>
          <p:cNvPr id="272" name="CustomShape 1"/>
          <p:cNvSpPr/>
          <p:nvPr/>
        </p:nvSpPr>
        <p:spPr>
          <a:xfrm>
            <a:off x="4665960" y="1819440"/>
            <a:ext cx="3806640" cy="263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1899"/>
              </a:spcBef>
            </a:pPr>
            <a:r>
              <a:rPr b="1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Non Hyundai</a:t>
            </a:r>
            <a:endParaRPr b="0" lang="en-US" sz="1000" spc="-1" strike="noStrike">
              <a:latin typeface="Noto Sans CJK JP"/>
            </a:endParaRPr>
          </a:p>
          <a:p>
            <a:pPr marL="457200" indent="-291240">
              <a:lnSpc>
                <a:spcPct val="115000"/>
              </a:lnSpc>
              <a:spcBef>
                <a:spcPts val="1899"/>
              </a:spcBef>
              <a:buClr>
                <a:srgbClr val="000000"/>
              </a:buClr>
              <a:buFont typeface="Noto Sans"/>
              <a:buChar char="-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Train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과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Test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비율은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7:3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의 비율로 선택했다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 marL="457200">
              <a:lnSpc>
                <a:spcPct val="115000"/>
              </a:lnSpc>
              <a:spcBef>
                <a:spcPts val="1899"/>
              </a:spcBef>
            </a:pPr>
            <a:endParaRPr b="0" lang="en-US" sz="1000" spc="-1" strike="noStrike">
              <a:latin typeface="Noto Sans CJK JP"/>
            </a:endParaRPr>
          </a:p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Lato"/>
              <a:buChar char="-"/>
            </a:pP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Train 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데이터에 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99.9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점으로 비교적 높은 모습을 보여준다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 marL="457200">
              <a:lnSpc>
                <a:spcPct val="115000"/>
              </a:lnSpc>
            </a:pPr>
            <a:endParaRPr b="0" lang="en-US" sz="1000" spc="-1" strike="noStrike">
              <a:latin typeface="Noto Sans CJK JP"/>
            </a:endParaRPr>
          </a:p>
          <a:p>
            <a:pPr marL="457200">
              <a:lnSpc>
                <a:spcPct val="115000"/>
              </a:lnSpc>
            </a:pPr>
            <a:endParaRPr b="0" lang="en-US" sz="1000" spc="-1" strike="noStrike">
              <a:latin typeface="Noto Sans CJK JP"/>
            </a:endParaRPr>
          </a:p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Lato"/>
              <a:buChar char="-"/>
            </a:pP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Test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데이터는 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99.9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점으로 좋은 성능을 보여준다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15000"/>
              </a:lnSpc>
            </a:pPr>
            <a:endParaRPr b="0" lang="en-US" sz="1000" spc="-1" strike="noStrike">
              <a:latin typeface="Noto Sans CJK JP"/>
            </a:endParaRPr>
          </a:p>
          <a:p>
            <a:pPr marL="457200" indent="-291240">
              <a:lnSpc>
                <a:spcPct val="115000"/>
              </a:lnSpc>
              <a:spcBef>
                <a:spcPts val="1899"/>
              </a:spcBef>
              <a:buClr>
                <a:srgbClr val="000000"/>
              </a:buClr>
              <a:buFont typeface="Lato"/>
              <a:buChar char="-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하이퍼 파라미터 튜닝을 통해 더 좋은 모델이 있는지 파악해보고자 한다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000" spc="-1" strike="noStrike">
              <a:latin typeface="Noto Sans CJK JP"/>
            </a:endParaRPr>
          </a:p>
        </p:txBody>
      </p:sp>
      <p:grpSp>
        <p:nvGrpSpPr>
          <p:cNvPr id="273" name="Group 2"/>
          <p:cNvGrpSpPr/>
          <p:nvPr/>
        </p:nvGrpSpPr>
        <p:grpSpPr>
          <a:xfrm>
            <a:off x="-9720" y="102240"/>
            <a:ext cx="7705800" cy="1092240"/>
            <a:chOff x="-9720" y="102240"/>
            <a:chExt cx="7705800" cy="1092240"/>
          </a:xfrm>
        </p:grpSpPr>
        <p:pic>
          <p:nvPicPr>
            <p:cNvPr id="274" name="Google Shape;368;p36" descr=""/>
            <p:cNvPicPr/>
            <p:nvPr/>
          </p:nvPicPr>
          <p:blipFill>
            <a:blip r:embed="rId2"/>
            <a:srcRect l="18933" t="0" r="0" b="0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75" name="CustomShape 3"/>
            <p:cNvSpPr/>
            <p:nvPr/>
          </p:nvSpPr>
          <p:spPr>
            <a:xfrm>
              <a:off x="3212280" y="664560"/>
              <a:ext cx="4483800" cy="6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4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446684"/>
                  </a:solidFill>
                  <a:latin typeface="Arial"/>
                  <a:ea typeface="Arial"/>
                </a:rPr>
                <a:t>회귀모델을 이용한 분석</a:t>
              </a:r>
              <a:endParaRPr b="0" lang="en-US" sz="2400" spc="-1" strike="noStrike">
                <a:latin typeface="Noto Sans CJK JP"/>
              </a:endParaRPr>
            </a:p>
          </p:txBody>
        </p:sp>
        <p:sp>
          <p:nvSpPr>
            <p:cNvPr id="277" name="CustomShape 5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278" name="CustomShape 6"/>
            <p:cNvSpPr/>
            <p:nvPr/>
          </p:nvSpPr>
          <p:spPr>
            <a:xfrm>
              <a:off x="290160" y="943560"/>
              <a:ext cx="330192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의사결정나무 </a:t>
              </a: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(Non Hyundai </a:t>
              </a: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모델 생성</a:t>
              </a: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)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279" name="CustomShape 7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len="sm" type="oval" w="sm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572920" y="671400"/>
            <a:ext cx="5122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db91a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290160" y="454320"/>
            <a:ext cx="2282400" cy="4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446684"/>
                </a:solidFill>
                <a:latin typeface="Arial"/>
                <a:ea typeface="Arial"/>
              </a:rPr>
              <a:t>목차</a:t>
            </a:r>
            <a:endParaRPr b="0" lang="en-US" sz="2400" spc="-1" strike="noStrike">
              <a:latin typeface="Noto Sans CJK JP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-9720" y="1105200"/>
            <a:ext cx="230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46684"/>
            </a:solidFill>
            <a:miter/>
            <a:tailEnd len="sm" type="oval" w="sm"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Google Shape;120;p19" descr=""/>
          <p:cNvPicPr/>
          <p:nvPr/>
        </p:nvPicPr>
        <p:blipFill>
          <a:blip r:embed="rId1"/>
          <a:stretch/>
        </p:blipFill>
        <p:spPr>
          <a:xfrm>
            <a:off x="630360" y="1954800"/>
            <a:ext cx="1942200" cy="2053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4196520" y="1322640"/>
            <a:ext cx="2919240" cy="4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446684"/>
                </a:solidFill>
                <a:latin typeface="Arial"/>
                <a:ea typeface="Arial"/>
              </a:rPr>
              <a:t>과제 정의</a:t>
            </a:r>
            <a:endParaRPr b="0" lang="en-US" sz="2300" spc="-1" strike="noStrike">
              <a:latin typeface="Noto Sans CJK JP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3498120" y="1305000"/>
            <a:ext cx="471960" cy="473040"/>
          </a:xfrm>
          <a:prstGeom prst="ellipse">
            <a:avLst/>
          </a:prstGeom>
          <a:solidFill>
            <a:srgbClr val="db91a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300" spc="-1" strike="noStrike">
                <a:solidFill>
                  <a:srgbClr val="ffffff"/>
                </a:solidFill>
                <a:latin typeface="바탕"/>
                <a:ea typeface="바탕"/>
              </a:rPr>
              <a:t>Ⅰ</a:t>
            </a:r>
            <a:endParaRPr b="0" lang="en-US" sz="2300" spc="-1" strike="noStrike">
              <a:latin typeface="Noto Sans CJK JP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3734280" y="2001600"/>
            <a:ext cx="471960" cy="472680"/>
          </a:xfrm>
          <a:prstGeom prst="ellipse">
            <a:avLst/>
          </a:prstGeom>
          <a:solidFill>
            <a:srgbClr val="db91a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300" spc="-1" strike="noStrike">
                <a:solidFill>
                  <a:srgbClr val="ffffff"/>
                </a:solidFill>
                <a:latin typeface="바탕"/>
                <a:ea typeface="바탕"/>
              </a:rPr>
              <a:t>Ⅱ</a:t>
            </a:r>
            <a:endParaRPr b="0" lang="en-US" sz="2300" spc="-1" strike="noStrike">
              <a:latin typeface="Noto Sans CJK JP"/>
            </a:endParaRPr>
          </a:p>
        </p:txBody>
      </p:sp>
      <p:sp>
        <p:nvSpPr>
          <p:cNvPr id="98" name="CustomShape 7"/>
          <p:cNvSpPr/>
          <p:nvPr/>
        </p:nvSpPr>
        <p:spPr>
          <a:xfrm>
            <a:off x="3970440" y="2745360"/>
            <a:ext cx="471960" cy="472680"/>
          </a:xfrm>
          <a:prstGeom prst="ellipse">
            <a:avLst/>
          </a:prstGeom>
          <a:solidFill>
            <a:srgbClr val="db91a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300" spc="-1" strike="noStrike">
                <a:solidFill>
                  <a:srgbClr val="ffffff"/>
                </a:solidFill>
                <a:latin typeface="바탕"/>
                <a:ea typeface="바탕"/>
              </a:rPr>
              <a:t>Ⅲ</a:t>
            </a:r>
            <a:endParaRPr b="0" lang="en-US" sz="2300" spc="-1" strike="noStrike">
              <a:latin typeface="Noto Sans CJK JP"/>
            </a:endParaRPr>
          </a:p>
        </p:txBody>
      </p:sp>
      <p:sp>
        <p:nvSpPr>
          <p:cNvPr id="99" name="CustomShape 8"/>
          <p:cNvSpPr/>
          <p:nvPr/>
        </p:nvSpPr>
        <p:spPr>
          <a:xfrm>
            <a:off x="4206600" y="3489480"/>
            <a:ext cx="471960" cy="472680"/>
          </a:xfrm>
          <a:prstGeom prst="ellipse">
            <a:avLst/>
          </a:prstGeom>
          <a:solidFill>
            <a:srgbClr val="db91a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300" spc="-1" strike="noStrike">
                <a:solidFill>
                  <a:srgbClr val="ffffff"/>
                </a:solidFill>
                <a:latin typeface="바탕"/>
                <a:ea typeface="바탕"/>
              </a:rPr>
              <a:t>Ⅳ</a:t>
            </a:r>
            <a:endParaRPr b="0" lang="en-US" sz="2300" spc="-1" strike="noStrike">
              <a:latin typeface="Noto Sans CJK JP"/>
            </a:endParaRPr>
          </a:p>
        </p:txBody>
      </p:sp>
      <p:sp>
        <p:nvSpPr>
          <p:cNvPr id="100" name="CustomShape 9"/>
          <p:cNvSpPr/>
          <p:nvPr/>
        </p:nvSpPr>
        <p:spPr>
          <a:xfrm>
            <a:off x="4494240" y="4248000"/>
            <a:ext cx="471960" cy="472680"/>
          </a:xfrm>
          <a:prstGeom prst="ellipse">
            <a:avLst/>
          </a:prstGeom>
          <a:solidFill>
            <a:srgbClr val="db91a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300" spc="-1" strike="noStrike">
                <a:solidFill>
                  <a:srgbClr val="ffffff"/>
                </a:solidFill>
                <a:latin typeface="바탕"/>
                <a:ea typeface="바탕"/>
              </a:rPr>
              <a:t>Ⅴ</a:t>
            </a:r>
            <a:endParaRPr b="0" lang="en-US" sz="2300" spc="-1" strike="noStrike">
              <a:latin typeface="Noto Sans CJK JP"/>
            </a:endParaRPr>
          </a:p>
        </p:txBody>
      </p:sp>
      <p:sp>
        <p:nvSpPr>
          <p:cNvPr id="101" name="CustomShape 10"/>
          <p:cNvSpPr/>
          <p:nvPr/>
        </p:nvSpPr>
        <p:spPr>
          <a:xfrm>
            <a:off x="4494240" y="1962720"/>
            <a:ext cx="2919240" cy="5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446684"/>
                </a:solidFill>
                <a:latin typeface="Arial"/>
                <a:ea typeface="Arial"/>
              </a:rPr>
              <a:t>분석 계획 </a:t>
            </a:r>
            <a:r>
              <a:rPr b="0" lang="en-US" sz="2300" spc="-1" strike="noStrike">
                <a:solidFill>
                  <a:srgbClr val="446684"/>
                </a:solidFill>
                <a:latin typeface="Arial"/>
                <a:ea typeface="Arial"/>
              </a:rPr>
              <a:t>&amp; </a:t>
            </a:r>
            <a:r>
              <a:rPr b="0" lang="en-US" sz="2300" spc="-1" strike="noStrike">
                <a:solidFill>
                  <a:srgbClr val="446684"/>
                </a:solidFill>
                <a:latin typeface="Arial"/>
                <a:ea typeface="Arial"/>
              </a:rPr>
              <a:t>과정</a:t>
            </a:r>
            <a:endParaRPr b="0" lang="en-US" sz="2300" spc="-1" strike="noStrike">
              <a:latin typeface="Noto Sans CJK JP"/>
            </a:endParaRPr>
          </a:p>
        </p:txBody>
      </p:sp>
      <p:sp>
        <p:nvSpPr>
          <p:cNvPr id="102" name="CustomShape 11"/>
          <p:cNvSpPr/>
          <p:nvPr/>
        </p:nvSpPr>
        <p:spPr>
          <a:xfrm>
            <a:off x="4791960" y="2711160"/>
            <a:ext cx="2919240" cy="5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446684"/>
                </a:solidFill>
                <a:latin typeface="Arial"/>
                <a:ea typeface="Arial"/>
              </a:rPr>
              <a:t>모델링 </a:t>
            </a:r>
            <a:r>
              <a:rPr b="0" lang="en-US" sz="2300" spc="-1" strike="noStrike">
                <a:solidFill>
                  <a:srgbClr val="446684"/>
                </a:solidFill>
                <a:latin typeface="Arial"/>
                <a:ea typeface="Arial"/>
              </a:rPr>
              <a:t>&amp; </a:t>
            </a:r>
            <a:r>
              <a:rPr b="0" lang="en-US" sz="2300" spc="-1" strike="noStrike">
                <a:solidFill>
                  <a:srgbClr val="446684"/>
                </a:solidFill>
                <a:latin typeface="Arial"/>
                <a:ea typeface="Arial"/>
              </a:rPr>
              <a:t>모델 평가</a:t>
            </a:r>
            <a:endParaRPr b="0" lang="en-US" sz="2300" spc="-1" strike="noStrike">
              <a:latin typeface="Noto Sans CJK JP"/>
            </a:endParaRPr>
          </a:p>
        </p:txBody>
      </p:sp>
      <p:sp>
        <p:nvSpPr>
          <p:cNvPr id="103" name="CustomShape 12"/>
          <p:cNvSpPr/>
          <p:nvPr/>
        </p:nvSpPr>
        <p:spPr>
          <a:xfrm>
            <a:off x="5089680" y="3455280"/>
            <a:ext cx="2919240" cy="5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446684"/>
                </a:solidFill>
                <a:latin typeface="Arial"/>
                <a:ea typeface="Arial"/>
              </a:rPr>
              <a:t>결론</a:t>
            </a:r>
            <a:endParaRPr b="0" lang="en-US" sz="2300" spc="-1" strike="noStrike">
              <a:latin typeface="Noto Sans CJK JP"/>
            </a:endParaRPr>
          </a:p>
        </p:txBody>
      </p:sp>
      <p:sp>
        <p:nvSpPr>
          <p:cNvPr id="104" name="CustomShape 13"/>
          <p:cNvSpPr/>
          <p:nvPr/>
        </p:nvSpPr>
        <p:spPr>
          <a:xfrm>
            <a:off x="5387400" y="4213800"/>
            <a:ext cx="2919240" cy="5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446684"/>
                </a:solidFill>
                <a:latin typeface="Arial"/>
                <a:ea typeface="Arial"/>
              </a:rPr>
              <a:t>LEARN</a:t>
            </a:r>
            <a:endParaRPr b="0" lang="en-US" sz="2300" spc="-1" strike="noStrike">
              <a:latin typeface="Noto Sans CJK JP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378;p37" descr=""/>
          <p:cNvPicPr/>
          <p:nvPr/>
        </p:nvPicPr>
        <p:blipFill>
          <a:blip r:embed="rId1"/>
          <a:stretch/>
        </p:blipFill>
        <p:spPr>
          <a:xfrm>
            <a:off x="269640" y="1561680"/>
            <a:ext cx="4111560" cy="2625840"/>
          </a:xfrm>
          <a:prstGeom prst="rect">
            <a:avLst/>
          </a:prstGeom>
          <a:ln>
            <a:noFill/>
          </a:ln>
        </p:spPr>
      </p:pic>
      <p:sp>
        <p:nvSpPr>
          <p:cNvPr id="281" name="CustomShape 1"/>
          <p:cNvSpPr/>
          <p:nvPr/>
        </p:nvSpPr>
        <p:spPr>
          <a:xfrm>
            <a:off x="4572000" y="1782000"/>
            <a:ext cx="4377960" cy="23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min_samples_leaf = 9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: TrainScore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가 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0.850 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이상인 데이터 중 가장 작은 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gap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을 가지는 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leaf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값을 선택함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min_sampled_split = 20 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:TrainScore &gt;0.850 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이며 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gap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이 다른 구간에 비해 감소되는 변화량이 큰 지점으로 선택함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max_depth = 8 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: TrainScore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가 높은 점수를 선택함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TrainScore : 0.865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TestScore : 0.718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-&gt; TrainScore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보다 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TestScore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가 상대적으로 낮은 값이며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두 개의 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TrainScore - TestScore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값이 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0.147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로 </a:t>
            </a:r>
            <a:r>
              <a:rPr b="1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과대적합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임을 확인함</a:t>
            </a:r>
            <a:endParaRPr b="0" lang="en-US" sz="1000" spc="-1" strike="noStrike">
              <a:latin typeface="Noto Sans CJK JP"/>
            </a:endParaRPr>
          </a:p>
        </p:txBody>
      </p:sp>
      <p:grpSp>
        <p:nvGrpSpPr>
          <p:cNvPr id="282" name="Group 2"/>
          <p:cNvGrpSpPr/>
          <p:nvPr/>
        </p:nvGrpSpPr>
        <p:grpSpPr>
          <a:xfrm>
            <a:off x="-9720" y="102240"/>
            <a:ext cx="7704720" cy="1092240"/>
            <a:chOff x="-9720" y="102240"/>
            <a:chExt cx="7704720" cy="1092240"/>
          </a:xfrm>
        </p:grpSpPr>
        <p:pic>
          <p:nvPicPr>
            <p:cNvPr id="283" name="Google Shape;381;p37" descr=""/>
            <p:cNvPicPr/>
            <p:nvPr/>
          </p:nvPicPr>
          <p:blipFill>
            <a:blip r:embed="rId2"/>
            <a:srcRect l="18933" t="0" r="0" b="0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4" name="CustomShape 3"/>
            <p:cNvSpPr/>
            <p:nvPr/>
          </p:nvSpPr>
          <p:spPr>
            <a:xfrm flipH="1" rot="10800000">
              <a:off x="3418920" y="675360"/>
              <a:ext cx="4276080" cy="1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4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446684"/>
                  </a:solidFill>
                  <a:latin typeface="Arial"/>
                  <a:ea typeface="Arial"/>
                </a:rPr>
                <a:t>회귀모델을 이용한 분석</a:t>
              </a:r>
              <a:endParaRPr b="0" lang="en-US" sz="2400" spc="-1" strike="noStrike">
                <a:latin typeface="Noto Sans CJK JP"/>
              </a:endParaRPr>
            </a:p>
          </p:txBody>
        </p:sp>
        <p:sp>
          <p:nvSpPr>
            <p:cNvPr id="286" name="CustomShape 5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287" name="CustomShape 6"/>
            <p:cNvSpPr/>
            <p:nvPr/>
          </p:nvSpPr>
          <p:spPr>
            <a:xfrm>
              <a:off x="290160" y="943560"/>
              <a:ext cx="330192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의사결정나무 </a:t>
              </a: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(Hyundai)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288" name="CustomShape 7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len="sm" type="oval" w="sm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roup 1"/>
          <p:cNvGrpSpPr/>
          <p:nvPr/>
        </p:nvGrpSpPr>
        <p:grpSpPr>
          <a:xfrm>
            <a:off x="-9720" y="102240"/>
            <a:ext cx="7704720" cy="1092240"/>
            <a:chOff x="-9720" y="102240"/>
            <a:chExt cx="7704720" cy="1092240"/>
          </a:xfrm>
        </p:grpSpPr>
        <p:pic>
          <p:nvPicPr>
            <p:cNvPr id="290" name="Google Shape;392;p38" descr=""/>
            <p:cNvPicPr/>
            <p:nvPr/>
          </p:nvPicPr>
          <p:blipFill>
            <a:blip r:embed="rId1"/>
            <a:srcRect l="18933" t="0" r="0" b="0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91" name="CustomShape 2"/>
            <p:cNvSpPr/>
            <p:nvPr/>
          </p:nvSpPr>
          <p:spPr>
            <a:xfrm flipH="1" rot="10800000">
              <a:off x="3418920" y="675360"/>
              <a:ext cx="4276080" cy="1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CustomShape 3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446684"/>
                  </a:solidFill>
                  <a:latin typeface="Arial"/>
                  <a:ea typeface="Arial"/>
                </a:rPr>
                <a:t>회귀모델을 이용한 분석</a:t>
              </a:r>
              <a:endParaRPr b="0" lang="en-US" sz="2400" spc="-1" strike="noStrike">
                <a:latin typeface="Noto Sans CJK JP"/>
              </a:endParaRPr>
            </a:p>
          </p:txBody>
        </p:sp>
        <p:sp>
          <p:nvSpPr>
            <p:cNvPr id="293" name="CustomShape 4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294" name="CustomShape 5"/>
            <p:cNvSpPr/>
            <p:nvPr/>
          </p:nvSpPr>
          <p:spPr>
            <a:xfrm>
              <a:off x="290160" y="943560"/>
              <a:ext cx="330192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의사결정나무 </a:t>
              </a: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(Non Hyundai)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295" name="CustomShape 6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len="sm" type="oval" w="sm"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96" name="Google Shape;398;p38" descr=""/>
          <p:cNvPicPr/>
          <p:nvPr/>
        </p:nvPicPr>
        <p:blipFill>
          <a:blip r:embed="rId2"/>
          <a:stretch/>
        </p:blipFill>
        <p:spPr>
          <a:xfrm>
            <a:off x="269640" y="1561680"/>
            <a:ext cx="4111200" cy="2508480"/>
          </a:xfrm>
          <a:prstGeom prst="rect">
            <a:avLst/>
          </a:prstGeom>
          <a:ln>
            <a:noFill/>
          </a:ln>
        </p:spPr>
      </p:pic>
      <p:sp>
        <p:nvSpPr>
          <p:cNvPr id="297" name="CustomShape 7"/>
          <p:cNvSpPr/>
          <p:nvPr/>
        </p:nvSpPr>
        <p:spPr>
          <a:xfrm>
            <a:off x="4576320" y="1723320"/>
            <a:ext cx="4377960" cy="24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min_samples_leaf = 7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: 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감소하는 구간이 급격한 지점으로 선택함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min_sampled_split = 22 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: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감소하는 구간이 급격한 지점으로 선택함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max_depth = 5 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: gap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차이가 가장 작은 값으로 선택함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TrainScore : 0.818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TestScore : 0.737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-&gt; TrainScore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보다 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TestScore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가 상대적으로 낮은 값이며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두 개의 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TrainScore - TestScore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값이 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0.147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로 </a:t>
            </a:r>
            <a:r>
              <a:rPr b="1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과대적합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임을 확인함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-&gt; 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결과적으로 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Hyundai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가 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Non Hyundai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보다 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TrainScore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가 더 높은 모델임을 확인함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.</a:t>
            </a:r>
            <a:endParaRPr b="0" lang="en-US" sz="1000" spc="-1" strike="noStrike">
              <a:latin typeface="Noto Sans CJK JP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4475160" y="726840"/>
            <a:ext cx="360" cy="428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99" name="Group 2"/>
          <p:cNvGrpSpPr/>
          <p:nvPr/>
        </p:nvGrpSpPr>
        <p:grpSpPr>
          <a:xfrm>
            <a:off x="-9720" y="102240"/>
            <a:ext cx="7704720" cy="1092240"/>
            <a:chOff x="-9720" y="102240"/>
            <a:chExt cx="7704720" cy="1092240"/>
          </a:xfrm>
        </p:grpSpPr>
        <p:pic>
          <p:nvPicPr>
            <p:cNvPr id="300" name="Google Shape;406;p39" descr=""/>
            <p:cNvPicPr/>
            <p:nvPr/>
          </p:nvPicPr>
          <p:blipFill>
            <a:blip r:embed="rId1"/>
            <a:srcRect l="18933" t="0" r="0" b="0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01" name="CustomShape 3"/>
            <p:cNvSpPr/>
            <p:nvPr/>
          </p:nvSpPr>
          <p:spPr>
            <a:xfrm flipH="1" rot="10800000">
              <a:off x="3418920" y="675360"/>
              <a:ext cx="4276080" cy="1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CustomShape 4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446684"/>
                  </a:solidFill>
                  <a:latin typeface="Arial"/>
                  <a:ea typeface="Arial"/>
                </a:rPr>
                <a:t>회귀모델을 이용한 분석</a:t>
              </a:r>
              <a:endParaRPr b="0" lang="en-US" sz="2400" spc="-1" strike="noStrike">
                <a:latin typeface="Noto Sans CJK JP"/>
              </a:endParaRPr>
            </a:p>
          </p:txBody>
        </p:sp>
        <p:sp>
          <p:nvSpPr>
            <p:cNvPr id="303" name="CustomShape 5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304" name="CustomShape 6"/>
            <p:cNvSpPr/>
            <p:nvPr/>
          </p:nvSpPr>
          <p:spPr>
            <a:xfrm>
              <a:off x="290160" y="943560"/>
              <a:ext cx="330192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의사결정나무 </a:t>
              </a: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(Hyundai)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305" name="CustomShape 7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len="sm" type="oval" w="sm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6" name="CustomShape 8"/>
          <p:cNvSpPr/>
          <p:nvPr/>
        </p:nvSpPr>
        <p:spPr>
          <a:xfrm>
            <a:off x="4572000" y="943560"/>
            <a:ext cx="3301920" cy="2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Noto Sans"/>
                <a:ea typeface="Noto Sans"/>
              </a:rPr>
              <a:t>의사결정나무 </a:t>
            </a:r>
            <a:r>
              <a:rPr b="1" lang="en-US" sz="1200" spc="-1" strike="noStrike">
                <a:solidFill>
                  <a:srgbClr val="000000"/>
                </a:solidFill>
                <a:latin typeface="Noto Sans"/>
                <a:ea typeface="Noto Sans"/>
              </a:rPr>
              <a:t>(Non Hyundai)</a:t>
            </a:r>
            <a:endParaRPr b="0" lang="en-US" sz="1200" spc="-1" strike="noStrike">
              <a:latin typeface="Noto Sans CJK JP"/>
            </a:endParaRPr>
          </a:p>
        </p:txBody>
      </p:sp>
      <p:pic>
        <p:nvPicPr>
          <p:cNvPr id="307" name="Google Shape;413;p39" descr=""/>
          <p:cNvPicPr/>
          <p:nvPr/>
        </p:nvPicPr>
        <p:blipFill>
          <a:blip r:embed="rId2"/>
          <a:stretch/>
        </p:blipFill>
        <p:spPr>
          <a:xfrm>
            <a:off x="4842000" y="1290960"/>
            <a:ext cx="3948120" cy="2560680"/>
          </a:xfrm>
          <a:prstGeom prst="rect">
            <a:avLst/>
          </a:prstGeom>
          <a:ln>
            <a:noFill/>
          </a:ln>
        </p:spPr>
      </p:pic>
      <p:pic>
        <p:nvPicPr>
          <p:cNvPr id="308" name="Google Shape;414;p39" descr=""/>
          <p:cNvPicPr/>
          <p:nvPr/>
        </p:nvPicPr>
        <p:blipFill>
          <a:blip r:embed="rId3"/>
          <a:stretch/>
        </p:blipFill>
        <p:spPr>
          <a:xfrm>
            <a:off x="218160" y="1290960"/>
            <a:ext cx="3948120" cy="2560680"/>
          </a:xfrm>
          <a:prstGeom prst="rect">
            <a:avLst/>
          </a:prstGeom>
          <a:ln>
            <a:noFill/>
          </a:ln>
        </p:spPr>
      </p:pic>
      <p:sp>
        <p:nvSpPr>
          <p:cNvPr id="309" name="CustomShape 9"/>
          <p:cNvSpPr/>
          <p:nvPr/>
        </p:nvSpPr>
        <p:spPr>
          <a:xfrm>
            <a:off x="136440" y="4310280"/>
            <a:ext cx="4111560" cy="48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Hyundai 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모델에서 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Power, Year, Engine, Kilometers_Driven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순으로 </a:t>
            </a:r>
            <a:endParaRPr b="0" lang="en-US" sz="10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중요한 것을 알 수 있다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.</a:t>
            </a:r>
            <a:endParaRPr b="0" lang="en-US" sz="1000" spc="-1" strike="noStrike">
              <a:latin typeface="Noto Sans CJK JP"/>
            </a:endParaRPr>
          </a:p>
        </p:txBody>
      </p:sp>
      <p:sp>
        <p:nvSpPr>
          <p:cNvPr id="310" name="CustomShape 10"/>
          <p:cNvSpPr/>
          <p:nvPr/>
        </p:nvSpPr>
        <p:spPr>
          <a:xfrm>
            <a:off x="4760280" y="4310280"/>
            <a:ext cx="411156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Non Hyundai 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모델에서 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Power, Year, Engine, Kilometers_Driven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순으로 </a:t>
            </a:r>
            <a:endParaRPr b="0" lang="en-US" sz="10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중요한 것을 알 수 있다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Lato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 algn="ctr"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4913640" y="2358360"/>
            <a:ext cx="4031640" cy="169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Noto Sans"/>
              <a:buChar char="-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random_state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을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1234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로 설정하여  모델을 생성했다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Noto Sans"/>
              <a:buChar char="-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train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데이터 설명력은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97.7%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이다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Noto Sans"/>
              <a:buChar char="-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test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데이터 설명력은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80%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이다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 marL="457200"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Noto Sans"/>
              <a:buChar char="-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train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데이터 설명력은 높은편이지만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test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데이터 설명력은 그에 미치지 못해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train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데이터에 </a:t>
            </a:r>
            <a:r>
              <a:rPr b="1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과대적합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이라고 판단하였다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000" spc="-1" strike="noStrike">
              <a:latin typeface="Noto Sans CJK JP"/>
            </a:endParaRPr>
          </a:p>
        </p:txBody>
      </p:sp>
      <p:pic>
        <p:nvPicPr>
          <p:cNvPr id="312" name="Google Shape;422;p40" descr=""/>
          <p:cNvPicPr/>
          <p:nvPr/>
        </p:nvPicPr>
        <p:blipFill>
          <a:blip r:embed="rId1"/>
          <a:stretch/>
        </p:blipFill>
        <p:spPr>
          <a:xfrm>
            <a:off x="439200" y="2129400"/>
            <a:ext cx="4395600" cy="2157480"/>
          </a:xfrm>
          <a:prstGeom prst="rect">
            <a:avLst/>
          </a:prstGeom>
          <a:ln>
            <a:noFill/>
          </a:ln>
        </p:spPr>
      </p:pic>
      <p:grpSp>
        <p:nvGrpSpPr>
          <p:cNvPr id="313" name="Group 2"/>
          <p:cNvGrpSpPr/>
          <p:nvPr/>
        </p:nvGrpSpPr>
        <p:grpSpPr>
          <a:xfrm>
            <a:off x="-9720" y="102240"/>
            <a:ext cx="7705800" cy="1092240"/>
            <a:chOff x="-9720" y="102240"/>
            <a:chExt cx="7705800" cy="1092240"/>
          </a:xfrm>
        </p:grpSpPr>
        <p:pic>
          <p:nvPicPr>
            <p:cNvPr id="314" name="Google Shape;424;p40" descr=""/>
            <p:cNvPicPr/>
            <p:nvPr/>
          </p:nvPicPr>
          <p:blipFill>
            <a:blip r:embed="rId2"/>
            <a:srcRect l="18933" t="0" r="0" b="0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15" name="CustomShape 3"/>
            <p:cNvSpPr/>
            <p:nvPr/>
          </p:nvSpPr>
          <p:spPr>
            <a:xfrm>
              <a:off x="3212280" y="664560"/>
              <a:ext cx="4483800" cy="6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CustomShape 4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446684"/>
                  </a:solidFill>
                  <a:latin typeface="Arial"/>
                  <a:ea typeface="Arial"/>
                </a:rPr>
                <a:t>회귀모델을 이용한 분석</a:t>
              </a:r>
              <a:endParaRPr b="0" lang="en-US" sz="2400" spc="-1" strike="noStrike">
                <a:latin typeface="Noto Sans CJK JP"/>
              </a:endParaRPr>
            </a:p>
          </p:txBody>
        </p:sp>
        <p:sp>
          <p:nvSpPr>
            <p:cNvPr id="317" name="CustomShape 5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318" name="CustomShape 6"/>
            <p:cNvSpPr/>
            <p:nvPr/>
          </p:nvSpPr>
          <p:spPr>
            <a:xfrm>
              <a:off x="290160" y="943560"/>
              <a:ext cx="330192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랜덤 포레스트 </a:t>
              </a: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(Hyundai </a:t>
              </a: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모델 생성</a:t>
              </a: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)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319" name="CustomShape 7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len="sm" type="oval" w="sm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4913280" y="2056680"/>
            <a:ext cx="4031640" cy="169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Noto Sans"/>
              <a:buChar char="-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random_state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을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1234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로 설정하여  모델을 생성했다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Noto Sans"/>
              <a:buChar char="-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train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데이터 설명력은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97.7%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이다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Noto Sans"/>
              <a:buChar char="-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test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데이터 설명력은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80%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이다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 marL="457200"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Noto Sans"/>
              <a:buChar char="-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train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데이터 설명력은 높은편이지만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test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데이터 설명력은 그에 미치지 못해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train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데이터에 </a:t>
            </a:r>
            <a:r>
              <a:rPr b="1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과대적합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이라고 판단하였다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000" spc="-1" strike="noStrike">
              <a:latin typeface="Noto Sans CJK JP"/>
            </a:endParaRPr>
          </a:p>
        </p:txBody>
      </p:sp>
      <p:pic>
        <p:nvPicPr>
          <p:cNvPr id="321" name="Google Shape;435;p41" descr=""/>
          <p:cNvPicPr/>
          <p:nvPr/>
        </p:nvPicPr>
        <p:blipFill>
          <a:blip r:embed="rId1"/>
          <a:stretch/>
        </p:blipFill>
        <p:spPr>
          <a:xfrm>
            <a:off x="354960" y="1958040"/>
            <a:ext cx="4499640" cy="1989000"/>
          </a:xfrm>
          <a:prstGeom prst="rect">
            <a:avLst/>
          </a:prstGeom>
          <a:ln>
            <a:noFill/>
          </a:ln>
        </p:spPr>
      </p:pic>
      <p:grpSp>
        <p:nvGrpSpPr>
          <p:cNvPr id="322" name="Group 2"/>
          <p:cNvGrpSpPr/>
          <p:nvPr/>
        </p:nvGrpSpPr>
        <p:grpSpPr>
          <a:xfrm>
            <a:off x="-9720" y="102240"/>
            <a:ext cx="7705800" cy="1092240"/>
            <a:chOff x="-9720" y="102240"/>
            <a:chExt cx="7705800" cy="1092240"/>
          </a:xfrm>
        </p:grpSpPr>
        <p:pic>
          <p:nvPicPr>
            <p:cNvPr id="323" name="Google Shape;437;p41" descr=""/>
            <p:cNvPicPr/>
            <p:nvPr/>
          </p:nvPicPr>
          <p:blipFill>
            <a:blip r:embed="rId2"/>
            <a:srcRect l="18933" t="0" r="0" b="0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24" name="CustomShape 3"/>
            <p:cNvSpPr/>
            <p:nvPr/>
          </p:nvSpPr>
          <p:spPr>
            <a:xfrm>
              <a:off x="3212280" y="664560"/>
              <a:ext cx="4483800" cy="6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CustomShape 4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446684"/>
                  </a:solidFill>
                  <a:latin typeface="Arial"/>
                  <a:ea typeface="Arial"/>
                </a:rPr>
                <a:t>회귀모델을 이용한 분석</a:t>
              </a:r>
              <a:endParaRPr b="0" lang="en-US" sz="2400" spc="-1" strike="noStrike">
                <a:latin typeface="Noto Sans CJK JP"/>
              </a:endParaRPr>
            </a:p>
          </p:txBody>
        </p:sp>
        <p:sp>
          <p:nvSpPr>
            <p:cNvPr id="326" name="CustomShape 5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327" name="CustomShape 6"/>
            <p:cNvSpPr/>
            <p:nvPr/>
          </p:nvSpPr>
          <p:spPr>
            <a:xfrm>
              <a:off x="290160" y="943560"/>
              <a:ext cx="330192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랜덤포레스트 </a:t>
              </a: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(Non Hyundai </a:t>
              </a: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모델 생성</a:t>
              </a: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)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328" name="CustomShape 7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len="sm" type="oval" w="sm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4793400" y="1222920"/>
            <a:ext cx="3529440" cy="169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JP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Noto Sans CJK JP"/>
            </a:endParaRPr>
          </a:p>
        </p:txBody>
      </p:sp>
      <p:pic>
        <p:nvPicPr>
          <p:cNvPr id="330" name="Google Shape;448;p42" descr=""/>
          <p:cNvPicPr/>
          <p:nvPr/>
        </p:nvPicPr>
        <p:blipFill>
          <a:blip r:embed="rId1"/>
          <a:stretch/>
        </p:blipFill>
        <p:spPr>
          <a:xfrm>
            <a:off x="620640" y="1374840"/>
            <a:ext cx="3637800" cy="3335400"/>
          </a:xfrm>
          <a:prstGeom prst="rect">
            <a:avLst/>
          </a:prstGeom>
          <a:ln>
            <a:noFill/>
          </a:ln>
        </p:spPr>
      </p:pic>
      <p:sp>
        <p:nvSpPr>
          <p:cNvPr id="331" name="CustomShape 2"/>
          <p:cNvSpPr/>
          <p:nvPr/>
        </p:nvSpPr>
        <p:spPr>
          <a:xfrm>
            <a:off x="4634640" y="1522080"/>
            <a:ext cx="4031640" cy="30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Noto Sans"/>
              <a:buChar char="-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random_state = 1234, n_estimators = 100, min_samples_leaf = 4, min_samples_split = 10, max_depth = 4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로 설정하여 최종 모델을 생성하였다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Noto Sans"/>
              <a:buChar char="-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train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데이터 설명력은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85.4%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이다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Noto Sans"/>
              <a:buChar char="-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test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데이터 설명력은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76.8%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이다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-&gt; train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데이터에 대해서도 다소 낮은 수준의 정확도를 보이는데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, test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데이터와의 차이 또한 큰 값을 확인할 수 있다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 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train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데이터에 대해서는 과소적합의 문제가 발생했고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, test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데이터에 대해서는 과대적합의 문제가 발생한다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최종 모델로 선발하기엔 다소 무리가 있다고 판단하였다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</p:txBody>
      </p:sp>
      <p:grpSp>
        <p:nvGrpSpPr>
          <p:cNvPr id="332" name="Group 3"/>
          <p:cNvGrpSpPr/>
          <p:nvPr/>
        </p:nvGrpSpPr>
        <p:grpSpPr>
          <a:xfrm>
            <a:off x="-9720" y="102240"/>
            <a:ext cx="7705800" cy="1092240"/>
            <a:chOff x="-9720" y="102240"/>
            <a:chExt cx="7705800" cy="1092240"/>
          </a:xfrm>
        </p:grpSpPr>
        <p:pic>
          <p:nvPicPr>
            <p:cNvPr id="333" name="Google Shape;451;p42" descr=""/>
            <p:cNvPicPr/>
            <p:nvPr/>
          </p:nvPicPr>
          <p:blipFill>
            <a:blip r:embed="rId2"/>
            <a:srcRect l="18933" t="0" r="0" b="0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34" name="CustomShape 4"/>
            <p:cNvSpPr/>
            <p:nvPr/>
          </p:nvSpPr>
          <p:spPr>
            <a:xfrm>
              <a:off x="3212280" y="664560"/>
              <a:ext cx="4483800" cy="6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5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446684"/>
                  </a:solidFill>
                  <a:latin typeface="Arial"/>
                  <a:ea typeface="Arial"/>
                </a:rPr>
                <a:t>회귀모델을 이용한 분석</a:t>
              </a:r>
              <a:endParaRPr b="0" lang="en-US" sz="2400" spc="-1" strike="noStrike">
                <a:latin typeface="Noto Sans CJK JP"/>
              </a:endParaRPr>
            </a:p>
          </p:txBody>
        </p:sp>
        <p:sp>
          <p:nvSpPr>
            <p:cNvPr id="336" name="CustomShape 6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337" name="CustomShape 7"/>
            <p:cNvSpPr/>
            <p:nvPr/>
          </p:nvSpPr>
          <p:spPr>
            <a:xfrm>
              <a:off x="290160" y="943560"/>
              <a:ext cx="330192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랜덤 포레스트 </a:t>
              </a: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(Hyundai </a:t>
              </a: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최종 모델</a:t>
              </a: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)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338" name="CustomShape 8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len="sm" type="oval" w="sm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4793400" y="1222920"/>
            <a:ext cx="3529440" cy="169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JP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Noto Sans CJK JP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4713480" y="1452960"/>
            <a:ext cx="4031640" cy="30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Noto Sans"/>
              <a:buChar char="-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random_state = 1234, n_estimators = 60, min_samples_leaf = 6, min_samples_split = 14, max_depth = 9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로 설정하여 최종 모델을 생성하였다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Noto Sans"/>
              <a:buChar char="-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train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데이터 설명력은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88.4%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이다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Noto Sans"/>
              <a:buChar char="-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test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데이터 설명력은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79.6%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이다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-&gt; Non Hyundai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의 경우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,Hyundai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그룹보다 나은 수준임을 확인할 수 있었지만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train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데이터에 대해 과소적합의 문제가 나타나는 것을 발견할 수 있었다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 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오차 범위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10%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내에서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test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데이터는 과대적합의 문제는 아니지만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, train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정확도가 떨어진다는 점에서 최종 모델 선택에서 제외하였다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</p:txBody>
      </p:sp>
      <p:pic>
        <p:nvPicPr>
          <p:cNvPr id="341" name="Google Shape;463;p43" descr=""/>
          <p:cNvPicPr/>
          <p:nvPr/>
        </p:nvPicPr>
        <p:blipFill>
          <a:blip r:embed="rId1"/>
          <a:stretch/>
        </p:blipFill>
        <p:spPr>
          <a:xfrm>
            <a:off x="586800" y="1411200"/>
            <a:ext cx="3609360" cy="3327120"/>
          </a:xfrm>
          <a:prstGeom prst="rect">
            <a:avLst/>
          </a:prstGeom>
          <a:ln>
            <a:noFill/>
          </a:ln>
        </p:spPr>
      </p:pic>
      <p:grpSp>
        <p:nvGrpSpPr>
          <p:cNvPr id="342" name="Group 3"/>
          <p:cNvGrpSpPr/>
          <p:nvPr/>
        </p:nvGrpSpPr>
        <p:grpSpPr>
          <a:xfrm>
            <a:off x="-9720" y="102240"/>
            <a:ext cx="7705800" cy="1092240"/>
            <a:chOff x="-9720" y="102240"/>
            <a:chExt cx="7705800" cy="1092240"/>
          </a:xfrm>
        </p:grpSpPr>
        <p:pic>
          <p:nvPicPr>
            <p:cNvPr id="343" name="Google Shape;465;p43" descr=""/>
            <p:cNvPicPr/>
            <p:nvPr/>
          </p:nvPicPr>
          <p:blipFill>
            <a:blip r:embed="rId2"/>
            <a:srcRect l="18933" t="0" r="0" b="0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44" name="CustomShape 4"/>
            <p:cNvSpPr/>
            <p:nvPr/>
          </p:nvSpPr>
          <p:spPr>
            <a:xfrm>
              <a:off x="3212280" y="664560"/>
              <a:ext cx="4483800" cy="6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CustomShape 5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446684"/>
                  </a:solidFill>
                  <a:latin typeface="Arial"/>
                  <a:ea typeface="Arial"/>
                </a:rPr>
                <a:t>회귀모델을 이용한 분석</a:t>
              </a:r>
              <a:endParaRPr b="0" lang="en-US" sz="2400" spc="-1" strike="noStrike">
                <a:latin typeface="Noto Sans CJK JP"/>
              </a:endParaRPr>
            </a:p>
          </p:txBody>
        </p:sp>
        <p:sp>
          <p:nvSpPr>
            <p:cNvPr id="346" name="CustomShape 6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347" name="CustomShape 7"/>
            <p:cNvSpPr/>
            <p:nvPr/>
          </p:nvSpPr>
          <p:spPr>
            <a:xfrm>
              <a:off x="290160" y="943560"/>
              <a:ext cx="330192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랜덤 포레스트 </a:t>
              </a: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(Non Hyundai </a:t>
              </a: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최종 모델</a:t>
              </a: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)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348" name="CustomShape 8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len="sm" type="oval" w="sm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475;p44" descr=""/>
          <p:cNvPicPr/>
          <p:nvPr/>
        </p:nvPicPr>
        <p:blipFill>
          <a:blip r:embed="rId1"/>
          <a:stretch/>
        </p:blipFill>
        <p:spPr>
          <a:xfrm>
            <a:off x="249840" y="1277640"/>
            <a:ext cx="3832560" cy="2474640"/>
          </a:xfrm>
          <a:prstGeom prst="rect">
            <a:avLst/>
          </a:prstGeom>
          <a:ln>
            <a:noFill/>
          </a:ln>
        </p:spPr>
      </p:pic>
      <p:pic>
        <p:nvPicPr>
          <p:cNvPr id="350" name="Google Shape;476;p44" descr=""/>
          <p:cNvPicPr/>
          <p:nvPr/>
        </p:nvPicPr>
        <p:blipFill>
          <a:blip r:embed="rId2"/>
          <a:stretch/>
        </p:blipFill>
        <p:spPr>
          <a:xfrm>
            <a:off x="4933080" y="1277640"/>
            <a:ext cx="3754080" cy="2421360"/>
          </a:xfrm>
          <a:prstGeom prst="rect">
            <a:avLst/>
          </a:prstGeom>
          <a:ln>
            <a:noFill/>
          </a:ln>
        </p:spPr>
      </p:pic>
      <p:sp>
        <p:nvSpPr>
          <p:cNvPr id="351" name="CustomShape 1"/>
          <p:cNvSpPr/>
          <p:nvPr/>
        </p:nvSpPr>
        <p:spPr>
          <a:xfrm flipH="1">
            <a:off x="4474080" y="1297800"/>
            <a:ext cx="7560" cy="371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52" name="Group 2"/>
          <p:cNvGrpSpPr/>
          <p:nvPr/>
        </p:nvGrpSpPr>
        <p:grpSpPr>
          <a:xfrm>
            <a:off x="-9720" y="102240"/>
            <a:ext cx="7705800" cy="1274040"/>
            <a:chOff x="-9720" y="102240"/>
            <a:chExt cx="7705800" cy="1274040"/>
          </a:xfrm>
        </p:grpSpPr>
        <p:pic>
          <p:nvPicPr>
            <p:cNvPr id="353" name="Google Shape;479;p44" descr=""/>
            <p:cNvPicPr/>
            <p:nvPr/>
          </p:nvPicPr>
          <p:blipFill>
            <a:blip r:embed="rId3"/>
            <a:srcRect l="18933" t="0" r="0" b="0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54" name="CustomShape 3"/>
            <p:cNvSpPr/>
            <p:nvPr/>
          </p:nvSpPr>
          <p:spPr>
            <a:xfrm>
              <a:off x="3212280" y="664560"/>
              <a:ext cx="4483800" cy="6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CustomShape 4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446684"/>
                  </a:solidFill>
                  <a:latin typeface="Arial"/>
                  <a:ea typeface="Arial"/>
                </a:rPr>
                <a:t>회귀모델을 이용한 분석</a:t>
              </a:r>
              <a:endParaRPr b="0" lang="en-US" sz="2400" spc="-1" strike="noStrike">
                <a:latin typeface="Noto Sans CJK JP"/>
              </a:endParaRPr>
            </a:p>
          </p:txBody>
        </p:sp>
        <p:sp>
          <p:nvSpPr>
            <p:cNvPr id="356" name="CustomShape 5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357" name="CustomShape 6"/>
            <p:cNvSpPr/>
            <p:nvPr/>
          </p:nvSpPr>
          <p:spPr>
            <a:xfrm>
              <a:off x="290160" y="943560"/>
              <a:ext cx="3301920" cy="432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랜덤 포레스트 </a:t>
              </a: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(Hyundai VS Non Hyundai)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358" name="CustomShape 7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len="sm" type="oval" w="sm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9" name="CustomShape 8"/>
          <p:cNvSpPr/>
          <p:nvPr/>
        </p:nvSpPr>
        <p:spPr>
          <a:xfrm>
            <a:off x="762480" y="4327200"/>
            <a:ext cx="2999160" cy="81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ato"/>
                <a:ea typeface="Lato"/>
              </a:rPr>
              <a:t>power </a:t>
            </a:r>
            <a:r>
              <a:rPr b="0" lang="en-US" sz="1200" spc="-1" strike="noStrike">
                <a:solidFill>
                  <a:srgbClr val="000000"/>
                </a:solidFill>
                <a:latin typeface="Lato"/>
                <a:ea typeface="Lato"/>
              </a:rPr>
              <a:t>변수가 제일 중요함을 알 수 있다</a:t>
            </a:r>
            <a:r>
              <a:rPr b="0" lang="en-US" sz="1200" spc="-1" strike="noStrike">
                <a:solidFill>
                  <a:srgbClr val="000000"/>
                </a:solidFill>
                <a:latin typeface="Lato"/>
                <a:ea typeface="Lato"/>
              </a:rPr>
              <a:t>.</a:t>
            </a:r>
            <a:endParaRPr b="0" lang="en-US" sz="1200" spc="-1" strike="noStrike">
              <a:latin typeface="Noto Sans CJK JP"/>
            </a:endParaRPr>
          </a:p>
        </p:txBody>
      </p:sp>
      <p:sp>
        <p:nvSpPr>
          <p:cNvPr id="360" name="CustomShape 9"/>
          <p:cNvSpPr/>
          <p:nvPr/>
        </p:nvSpPr>
        <p:spPr>
          <a:xfrm>
            <a:off x="5310720" y="4348080"/>
            <a:ext cx="2999160" cy="81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ato"/>
                <a:ea typeface="Lato"/>
              </a:rPr>
              <a:t>power </a:t>
            </a:r>
            <a:r>
              <a:rPr b="0" lang="en-US" sz="1200" spc="-1" strike="noStrike">
                <a:solidFill>
                  <a:srgbClr val="000000"/>
                </a:solidFill>
                <a:latin typeface="Lato"/>
                <a:ea typeface="Lato"/>
              </a:rPr>
              <a:t>변수가 제일 중요함을 알 수 있다</a:t>
            </a:r>
            <a:r>
              <a:rPr b="0" lang="en-US" sz="1200" spc="-1" strike="noStrike">
                <a:solidFill>
                  <a:srgbClr val="000000"/>
                </a:solidFill>
                <a:latin typeface="Lato"/>
                <a:ea typeface="Lato"/>
              </a:rPr>
              <a:t>.</a:t>
            </a:r>
            <a:endParaRPr b="0" lang="en-US" sz="1200" spc="-1" strike="noStrike">
              <a:latin typeface="Noto Sans CJK JP"/>
            </a:endParaRPr>
          </a:p>
        </p:txBody>
      </p:sp>
      <p:sp>
        <p:nvSpPr>
          <p:cNvPr id="361" name="CustomShape 10"/>
          <p:cNvSpPr/>
          <p:nvPr/>
        </p:nvSpPr>
        <p:spPr>
          <a:xfrm>
            <a:off x="1730520" y="3752640"/>
            <a:ext cx="120276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Hyundai</a:t>
            </a:r>
            <a:endParaRPr b="0" lang="en-US" sz="1400" spc="-1" strike="noStrike">
              <a:latin typeface="Noto Sans CJK JP"/>
            </a:endParaRPr>
          </a:p>
        </p:txBody>
      </p:sp>
      <p:sp>
        <p:nvSpPr>
          <p:cNvPr id="362" name="CustomShape 11"/>
          <p:cNvSpPr/>
          <p:nvPr/>
        </p:nvSpPr>
        <p:spPr>
          <a:xfrm>
            <a:off x="6346440" y="3699720"/>
            <a:ext cx="142272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Non Hyundai</a:t>
            </a:r>
            <a:endParaRPr b="0" lang="en-US" sz="1400" spc="-1" strike="noStrike">
              <a:latin typeface="Noto Sans CJK JP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493;p45" descr=""/>
          <p:cNvPicPr/>
          <p:nvPr/>
        </p:nvPicPr>
        <p:blipFill>
          <a:blip r:embed="rId1"/>
          <a:stretch/>
        </p:blipFill>
        <p:spPr>
          <a:xfrm>
            <a:off x="304920" y="1426320"/>
            <a:ext cx="4031640" cy="3175560"/>
          </a:xfrm>
          <a:prstGeom prst="rect">
            <a:avLst/>
          </a:prstGeom>
          <a:ln>
            <a:noFill/>
          </a:ln>
        </p:spPr>
      </p:pic>
      <p:sp>
        <p:nvSpPr>
          <p:cNvPr id="364" name="CustomShape 1"/>
          <p:cNvSpPr/>
          <p:nvPr/>
        </p:nvSpPr>
        <p:spPr>
          <a:xfrm>
            <a:off x="4761360" y="2163960"/>
            <a:ext cx="4031640" cy="169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Noto Sans"/>
              <a:buChar char="-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random_state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을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1234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로 설정하여  모델을 생성했다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Noto Sans"/>
              <a:buChar char="-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train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데이터 설명력은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91.5%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이다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Noto Sans"/>
              <a:buChar char="-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test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데이터 설명력은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82.4%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이다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 marL="457200"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Noto Sans"/>
              <a:buChar char="-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train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데이터 설명력과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test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데이터의 설명력 모두 낮은 편이고 특히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test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데이터의 설명력이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train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데이터의 설명력보다 많이 낮은 점수를 보여 </a:t>
            </a:r>
            <a:r>
              <a:rPr b="1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과대적합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이라고 판단하였다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000" spc="-1" strike="noStrike">
              <a:latin typeface="Noto Sans CJK JP"/>
            </a:endParaRPr>
          </a:p>
        </p:txBody>
      </p:sp>
      <p:grpSp>
        <p:nvGrpSpPr>
          <p:cNvPr id="365" name="Group 2"/>
          <p:cNvGrpSpPr/>
          <p:nvPr/>
        </p:nvGrpSpPr>
        <p:grpSpPr>
          <a:xfrm>
            <a:off x="-9720" y="102240"/>
            <a:ext cx="7705800" cy="1092240"/>
            <a:chOff x="-9720" y="102240"/>
            <a:chExt cx="7705800" cy="1092240"/>
          </a:xfrm>
        </p:grpSpPr>
        <p:pic>
          <p:nvPicPr>
            <p:cNvPr id="366" name="Google Shape;496;p45" descr=""/>
            <p:cNvPicPr/>
            <p:nvPr/>
          </p:nvPicPr>
          <p:blipFill>
            <a:blip r:embed="rId2"/>
            <a:srcRect l="18933" t="0" r="0" b="0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67" name="CustomShape 3"/>
            <p:cNvSpPr/>
            <p:nvPr/>
          </p:nvSpPr>
          <p:spPr>
            <a:xfrm>
              <a:off x="3212280" y="664560"/>
              <a:ext cx="4483800" cy="6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4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446684"/>
                  </a:solidFill>
                  <a:latin typeface="Arial"/>
                  <a:ea typeface="Arial"/>
                </a:rPr>
                <a:t>회귀모델을 이용한 분석</a:t>
              </a:r>
              <a:endParaRPr b="0" lang="en-US" sz="2400" spc="-1" strike="noStrike">
                <a:latin typeface="Noto Sans CJK JP"/>
              </a:endParaRPr>
            </a:p>
          </p:txBody>
        </p:sp>
        <p:sp>
          <p:nvSpPr>
            <p:cNvPr id="369" name="CustomShape 5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370" name="CustomShape 6"/>
            <p:cNvSpPr/>
            <p:nvPr/>
          </p:nvSpPr>
          <p:spPr>
            <a:xfrm>
              <a:off x="290160" y="943560"/>
              <a:ext cx="330192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그래디언트 부스팅 </a:t>
              </a: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(Hyundai </a:t>
              </a: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모델 생성</a:t>
              </a: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)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371" name="CustomShape 7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len="sm" type="oval" w="sm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249840" y="99720"/>
            <a:ext cx="717912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7760" rIns="77760" tIns="38880" bIns="38880" anchor="ctr"/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002060"/>
                </a:solidFill>
                <a:latin typeface="Arial"/>
                <a:ea typeface="Arial"/>
              </a:rPr>
              <a:t>회귀모델을 이용한 분석 – </a:t>
            </a:r>
            <a:r>
              <a:rPr b="0" lang="en-US" sz="1700" spc="-1" strike="noStrike">
                <a:solidFill>
                  <a:srgbClr val="002060"/>
                </a:solidFill>
                <a:latin typeface="Arial"/>
                <a:ea typeface="Arial"/>
              </a:rPr>
              <a:t>Gradient Boosting </a:t>
            </a:r>
            <a:endParaRPr b="0" lang="en-US" sz="1700" spc="-1" strike="noStrike">
              <a:latin typeface="Noto Sans CJK JP"/>
            </a:endParaRPr>
          </a:p>
        </p:txBody>
      </p:sp>
      <p:pic>
        <p:nvPicPr>
          <p:cNvPr id="373" name="Google Shape;507;p46" descr=""/>
          <p:cNvPicPr/>
          <p:nvPr/>
        </p:nvPicPr>
        <p:blipFill>
          <a:blip r:embed="rId1"/>
          <a:stretch/>
        </p:blipFill>
        <p:spPr>
          <a:xfrm>
            <a:off x="306000" y="1036800"/>
            <a:ext cx="4533120" cy="3559320"/>
          </a:xfrm>
          <a:prstGeom prst="rect">
            <a:avLst/>
          </a:prstGeom>
          <a:ln>
            <a:noFill/>
          </a:ln>
        </p:spPr>
      </p:pic>
      <p:sp>
        <p:nvSpPr>
          <p:cNvPr id="374" name="CustomShape 2"/>
          <p:cNvSpPr/>
          <p:nvPr/>
        </p:nvSpPr>
        <p:spPr>
          <a:xfrm>
            <a:off x="4892760" y="1777680"/>
            <a:ext cx="4031640" cy="169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Noto Sans"/>
              <a:buChar char="-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random_state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을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1234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로 설정하여  모델을 생성했다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Noto Sans"/>
              <a:buChar char="-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train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데이터 설명력은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89.6%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이다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Noto Sans"/>
              <a:buChar char="-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test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데이터 설명력은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53.7%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이다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000" spc="-1" strike="noStrike">
              <a:latin typeface="Noto Sans CJK JP"/>
            </a:endParaRPr>
          </a:p>
          <a:p>
            <a:pPr marL="457200"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Noto Sans"/>
              <a:buChar char="-"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train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데이터 설명력과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test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데이터의 설명력 모두 낮은 편이고 특히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test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데이터의 설명력이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train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데이터의 설명력보다 많이 낮은 점수를 보여 </a:t>
            </a:r>
            <a:r>
              <a:rPr b="1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과대적합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이라고 판단하였다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000" spc="-1" strike="noStrike">
              <a:latin typeface="Noto Sans CJK JP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108720" y="396360"/>
            <a:ext cx="3296520" cy="41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       </a:t>
            </a: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-Non Hyundai </a:t>
            </a: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모델 생성</a:t>
            </a:r>
            <a:endParaRPr b="0" lang="en-US" sz="1300" spc="-1" strike="noStrike">
              <a:latin typeface="Noto Sans CJK JP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35;p20" descr=""/>
          <p:cNvPicPr/>
          <p:nvPr/>
        </p:nvPicPr>
        <p:blipFill>
          <a:blip r:embed="rId1"/>
          <a:srcRect l="18933" t="0" r="0" b="0"/>
          <a:stretch/>
        </p:blipFill>
        <p:spPr>
          <a:xfrm>
            <a:off x="-3600" y="111240"/>
            <a:ext cx="1567440" cy="223200"/>
          </a:xfrm>
          <a:prstGeom prst="rect">
            <a:avLst/>
          </a:prstGeom>
          <a:ln>
            <a:noFill/>
          </a:ln>
        </p:spPr>
      </p:pic>
      <p:sp>
        <p:nvSpPr>
          <p:cNvPr id="106" name="CustomShape 1"/>
          <p:cNvSpPr/>
          <p:nvPr/>
        </p:nvSpPr>
        <p:spPr>
          <a:xfrm>
            <a:off x="2572920" y="671400"/>
            <a:ext cx="5122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db91a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"/>
          <p:cNvSpPr/>
          <p:nvPr/>
        </p:nvSpPr>
        <p:spPr>
          <a:xfrm>
            <a:off x="290160" y="454320"/>
            <a:ext cx="2669760" cy="4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446684"/>
                </a:solidFill>
                <a:latin typeface="Arial"/>
                <a:ea typeface="Arial"/>
              </a:rPr>
              <a:t>과제 정의</a:t>
            </a:r>
            <a:endParaRPr b="0" lang="en-US" sz="2400" spc="-1" strike="noStrike">
              <a:latin typeface="Noto Sans CJK JP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116640" y="102240"/>
            <a:ext cx="1299240" cy="2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바탕"/>
                <a:ea typeface="바탕"/>
              </a:rPr>
              <a:t>POSCO </a:t>
            </a:r>
            <a:endParaRPr b="0" lang="en-US" sz="1200" spc="-1" strike="noStrike">
              <a:latin typeface="Noto Sans CJK JP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290160" y="943560"/>
            <a:ext cx="3301920" cy="2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Noto Sans"/>
                <a:ea typeface="Noto Sans"/>
              </a:rPr>
              <a:t>세계 </a:t>
            </a:r>
            <a:r>
              <a:rPr b="1" lang="en-US" sz="1200" spc="-1" strike="noStrike">
                <a:solidFill>
                  <a:srgbClr val="000000"/>
                </a:solidFill>
                <a:latin typeface="Noto Sans"/>
                <a:ea typeface="Noto Sans"/>
              </a:rPr>
              <a:t>3</a:t>
            </a:r>
            <a:r>
              <a:rPr b="1" lang="en-US" sz="1200" spc="-1" strike="noStrike">
                <a:solidFill>
                  <a:srgbClr val="000000"/>
                </a:solidFill>
                <a:latin typeface="Noto Sans"/>
                <a:ea typeface="Noto Sans"/>
              </a:rPr>
              <a:t>대 車시장 된 인도</a:t>
            </a:r>
            <a:endParaRPr b="0" lang="en-US" sz="1200" spc="-1" strike="noStrike">
              <a:latin typeface="Noto Sans CJK JP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-9720" y="1105200"/>
            <a:ext cx="230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46684"/>
            </a:solidFill>
            <a:miter/>
            <a:tailEnd len="sm" type="oval" w="sm"/>
          </a:ln>
        </p:spPr>
        <p:style>
          <a:lnRef idx="0"/>
          <a:fillRef idx="0"/>
          <a:effectRef idx="0"/>
          <a:fontRef idx="minor"/>
        </p:style>
      </p:sp>
      <p:pic>
        <p:nvPicPr>
          <p:cNvPr id="111" name="Google Shape;141;p20" descr=""/>
          <p:cNvPicPr/>
          <p:nvPr/>
        </p:nvPicPr>
        <p:blipFill>
          <a:blip r:embed="rId2"/>
          <a:stretch/>
        </p:blipFill>
        <p:spPr>
          <a:xfrm>
            <a:off x="5100120" y="884520"/>
            <a:ext cx="2563920" cy="2149200"/>
          </a:xfrm>
          <a:prstGeom prst="rect">
            <a:avLst/>
          </a:prstGeom>
          <a:ln>
            <a:noFill/>
          </a:ln>
        </p:spPr>
      </p:pic>
      <p:sp>
        <p:nvSpPr>
          <p:cNvPr id="112" name="CustomShape 6"/>
          <p:cNvSpPr/>
          <p:nvPr/>
        </p:nvSpPr>
        <p:spPr>
          <a:xfrm>
            <a:off x="1446840" y="1636560"/>
            <a:ext cx="266976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7760" rIns="77760" tIns="38880" bIns="3888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현대차</a:t>
            </a: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·</a:t>
            </a: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기아 판매량도 ‘쑥쑥’ </a:t>
            </a:r>
            <a:endParaRPr b="0" lang="en-US" sz="14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올 </a:t>
            </a: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1~4</a:t>
            </a: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월 판매량 </a:t>
            </a: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30</a:t>
            </a: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만대 육박</a:t>
            </a:r>
            <a:endParaRPr b="0" lang="en-US" sz="14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양사 합산 점유율 </a:t>
            </a: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21.7% ‘2</a:t>
            </a: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위’ </a:t>
            </a:r>
            <a:endParaRPr b="0" lang="en-US" sz="14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Noto Sans CJK JP"/>
            </a:endParaRPr>
          </a:p>
        </p:txBody>
      </p:sp>
      <p:sp>
        <p:nvSpPr>
          <p:cNvPr id="113" name="CustomShape 7"/>
          <p:cNvSpPr/>
          <p:nvPr/>
        </p:nvSpPr>
        <p:spPr>
          <a:xfrm>
            <a:off x="1155960" y="2781000"/>
            <a:ext cx="3251160" cy="2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7760" rIns="77760" tIns="38880" bIns="3888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Noto Sans"/>
              </a:rPr>
              <a:t>인도 내 </a:t>
            </a:r>
            <a:r>
              <a:rPr b="1" lang="en-US" sz="1800" spc="-1" strike="noStrike">
                <a:solidFill>
                  <a:srgbClr val="000000"/>
                </a:solidFill>
                <a:latin typeface="Noto Sans"/>
                <a:ea typeface="Noto Sans"/>
              </a:rPr>
              <a:t>한국산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Noto Sans"/>
              </a:rPr>
              <a:t> 차량의 관심 급증</a:t>
            </a:r>
            <a:endParaRPr b="0" lang="en-US" sz="1800" spc="-1" strike="noStrike">
              <a:latin typeface="Noto Sans CJK JP"/>
            </a:endParaRPr>
          </a:p>
        </p:txBody>
      </p:sp>
      <p:sp>
        <p:nvSpPr>
          <p:cNvPr id="114" name="CustomShape 8"/>
          <p:cNvSpPr/>
          <p:nvPr/>
        </p:nvSpPr>
        <p:spPr>
          <a:xfrm>
            <a:off x="773640" y="3895920"/>
            <a:ext cx="4325760" cy="4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7760" rIns="77760" tIns="38880" bIns="3888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국내 차량이 인도 중고차 시장 내에서 나아가야 할 방향</a:t>
            </a: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?</a:t>
            </a:r>
            <a:endParaRPr b="0" lang="en-US" sz="1400" spc="-1" strike="noStrike">
              <a:latin typeface="Noto Sans CJK JP"/>
            </a:endParaRPr>
          </a:p>
        </p:txBody>
      </p:sp>
      <p:pic>
        <p:nvPicPr>
          <p:cNvPr id="115" name="Google Shape;145;p20" descr=""/>
          <p:cNvPicPr/>
          <p:nvPr/>
        </p:nvPicPr>
        <p:blipFill>
          <a:blip r:embed="rId3"/>
          <a:stretch/>
        </p:blipFill>
        <p:spPr>
          <a:xfrm>
            <a:off x="5632560" y="3381840"/>
            <a:ext cx="894600" cy="1466280"/>
          </a:xfrm>
          <a:prstGeom prst="rect">
            <a:avLst/>
          </a:prstGeom>
          <a:ln>
            <a:noFill/>
          </a:ln>
        </p:spPr>
      </p:pic>
      <p:sp>
        <p:nvSpPr>
          <p:cNvPr id="116" name="CustomShape 9"/>
          <p:cNvSpPr/>
          <p:nvPr/>
        </p:nvSpPr>
        <p:spPr>
          <a:xfrm>
            <a:off x="290160" y="2814120"/>
            <a:ext cx="587520" cy="253080"/>
          </a:xfrm>
          <a:custGeom>
            <a:avLst/>
            <a:gdLst/>
            <a:ahLst/>
            <a:rect l="l" t="t" r="r" b="b"/>
            <a:pathLst>
              <a:path w="1401" h="602">
                <a:moveTo>
                  <a:pt x="0" y="150"/>
                </a:moveTo>
                <a:lnTo>
                  <a:pt x="1050" y="150"/>
                </a:lnTo>
                <a:lnTo>
                  <a:pt x="1050" y="0"/>
                </a:lnTo>
                <a:lnTo>
                  <a:pt x="1400" y="300"/>
                </a:lnTo>
                <a:lnTo>
                  <a:pt x="1050" y="601"/>
                </a:lnTo>
                <a:lnTo>
                  <a:pt x="105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ef413d"/>
          </a:solidFill>
          <a:ln w="9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128520" y="3620160"/>
            <a:ext cx="4111560" cy="16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min_samples_leaf = 10</a:t>
            </a:r>
            <a:endParaRPr b="0" lang="en-US" sz="9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: TrainScore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가 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0.9 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이상인 데이터 중 가장 작은 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gap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을 가지는 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leaf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값을 선택함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.</a:t>
            </a:r>
            <a:endParaRPr b="0" lang="en-US" sz="9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min_sampled_split = 20</a:t>
            </a:r>
            <a:endParaRPr b="0" lang="en-US" sz="9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: TrainScore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와 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TestScore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의 성능과 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gap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을 고려하여 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split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값을 선택함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.</a:t>
            </a:r>
            <a:endParaRPr b="0" lang="en-US" sz="9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max_depth = 4</a:t>
            </a:r>
            <a:endParaRPr b="0" lang="en-US" sz="9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: TrainScore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와 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TestScore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의 성능과 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gap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을 고려하여 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depth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값을 선택함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.</a:t>
            </a:r>
            <a:endParaRPr b="0" lang="en-US" sz="9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n_estimators=60</a:t>
            </a:r>
            <a:endParaRPr b="0" lang="en-US" sz="9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: TestScore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가 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0.8 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이상인 데이터 중 가장 작은 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gap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을 가지는 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tree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값을 선택함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.</a:t>
            </a:r>
            <a:endParaRPr b="0" lang="en-US" sz="9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learning_rate=0.1</a:t>
            </a:r>
            <a:endParaRPr b="0" lang="en-US" sz="9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: TrainScore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와 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TestScore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의 성능과 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gap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을 고려하여 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learning rate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값을 선택함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.</a:t>
            </a:r>
            <a:endParaRPr b="0" lang="en-US" sz="900" spc="-1" strike="noStrike">
              <a:latin typeface="Noto Sans CJK JP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4475160" y="726840"/>
            <a:ext cx="360" cy="428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78" name="Group 3"/>
          <p:cNvGrpSpPr/>
          <p:nvPr/>
        </p:nvGrpSpPr>
        <p:grpSpPr>
          <a:xfrm>
            <a:off x="-9720" y="102240"/>
            <a:ext cx="7704720" cy="1092240"/>
            <a:chOff x="-9720" y="102240"/>
            <a:chExt cx="7704720" cy="1092240"/>
          </a:xfrm>
        </p:grpSpPr>
        <p:pic>
          <p:nvPicPr>
            <p:cNvPr id="379" name="Google Shape;517;p47" descr=""/>
            <p:cNvPicPr/>
            <p:nvPr/>
          </p:nvPicPr>
          <p:blipFill>
            <a:blip r:embed="rId1"/>
            <a:srcRect l="18933" t="0" r="0" b="0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80" name="CustomShape 4"/>
            <p:cNvSpPr/>
            <p:nvPr/>
          </p:nvSpPr>
          <p:spPr>
            <a:xfrm flipH="1" rot="10800000">
              <a:off x="3418920" y="675360"/>
              <a:ext cx="4276080" cy="1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CustomShape 5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446684"/>
                  </a:solidFill>
                  <a:latin typeface="Arial"/>
                  <a:ea typeface="Arial"/>
                </a:rPr>
                <a:t>회귀모델을 이용한 분석</a:t>
              </a:r>
              <a:endParaRPr b="0" lang="en-US" sz="2400" spc="-1" strike="noStrike">
                <a:latin typeface="Noto Sans CJK JP"/>
              </a:endParaRPr>
            </a:p>
          </p:txBody>
        </p:sp>
        <p:sp>
          <p:nvSpPr>
            <p:cNvPr id="382" name="CustomShape 6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383" name="CustomShape 7"/>
            <p:cNvSpPr/>
            <p:nvPr/>
          </p:nvSpPr>
          <p:spPr>
            <a:xfrm>
              <a:off x="290160" y="943560"/>
              <a:ext cx="394956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그래디언트 부스팅 </a:t>
              </a: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( Hyundai VS Non Hyundai)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384" name="CustomShape 8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len="sm" type="oval" w="sm"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85" name="Google Shape;523;p47" descr=""/>
          <p:cNvPicPr/>
          <p:nvPr/>
        </p:nvPicPr>
        <p:blipFill>
          <a:blip r:embed="rId2"/>
          <a:stretch/>
        </p:blipFill>
        <p:spPr>
          <a:xfrm>
            <a:off x="5904000" y="1154160"/>
            <a:ext cx="2177640" cy="2373480"/>
          </a:xfrm>
          <a:prstGeom prst="rect">
            <a:avLst/>
          </a:prstGeom>
          <a:ln>
            <a:noFill/>
          </a:ln>
        </p:spPr>
      </p:pic>
      <p:sp>
        <p:nvSpPr>
          <p:cNvPr id="386" name="CustomShape 9"/>
          <p:cNvSpPr/>
          <p:nvPr/>
        </p:nvSpPr>
        <p:spPr>
          <a:xfrm>
            <a:off x="4351320" y="1522800"/>
            <a:ext cx="41115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7" name="Google Shape;525;p47" descr=""/>
          <p:cNvPicPr/>
          <p:nvPr/>
        </p:nvPicPr>
        <p:blipFill>
          <a:blip r:embed="rId3"/>
          <a:stretch/>
        </p:blipFill>
        <p:spPr>
          <a:xfrm>
            <a:off x="864000" y="1194840"/>
            <a:ext cx="2403720" cy="2373480"/>
          </a:xfrm>
          <a:prstGeom prst="rect">
            <a:avLst/>
          </a:prstGeom>
          <a:ln>
            <a:noFill/>
          </a:ln>
        </p:spPr>
      </p:pic>
      <p:sp>
        <p:nvSpPr>
          <p:cNvPr id="388" name="CustomShape 10"/>
          <p:cNvSpPr/>
          <p:nvPr/>
        </p:nvSpPr>
        <p:spPr>
          <a:xfrm>
            <a:off x="4960440" y="3620160"/>
            <a:ext cx="4111560" cy="16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min_samples_leaf = 9</a:t>
            </a:r>
            <a:endParaRPr b="0" lang="en-US" sz="9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: TrainScore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와 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TestScore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의 성능과 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gap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을 고려하여 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leaf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값을 선택함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.</a:t>
            </a:r>
            <a:endParaRPr b="0" lang="en-US" sz="9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min_sampled_split = 20</a:t>
            </a:r>
            <a:endParaRPr b="0" lang="en-US" sz="9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: TrainScore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와 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TestScore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의 성능과 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gap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을 고려하여 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split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값을 선택함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.</a:t>
            </a:r>
            <a:endParaRPr b="0" lang="en-US" sz="9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max_depth = 10</a:t>
            </a:r>
            <a:endParaRPr b="0" lang="en-US" sz="9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: TrainScore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와 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TestScore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의 성능과 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gap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을 고려하여 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depth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값을 선택함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.</a:t>
            </a:r>
            <a:endParaRPr b="0" lang="en-US" sz="9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n_estimators=110</a:t>
            </a:r>
            <a:endParaRPr b="0" lang="en-US" sz="9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: TrainScore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와 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TestScore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의 성능과 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gap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을 고려하여 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tree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값을 선택함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.</a:t>
            </a:r>
            <a:endParaRPr b="0" lang="en-US" sz="9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learning_rate=0.1</a:t>
            </a:r>
            <a:endParaRPr b="0" lang="en-US" sz="9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: TrainScore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와 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TestScore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의 성능과 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gap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을 고려하여 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learning rate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값을 선택함</a:t>
            </a: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.</a:t>
            </a:r>
            <a:endParaRPr b="0" lang="en-US" sz="900" spc="-1" strike="noStrike">
              <a:latin typeface="Noto Sans CJK JP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 flipH="1">
            <a:off x="4474080" y="1297800"/>
            <a:ext cx="7560" cy="371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0" name="Group 2"/>
          <p:cNvGrpSpPr/>
          <p:nvPr/>
        </p:nvGrpSpPr>
        <p:grpSpPr>
          <a:xfrm>
            <a:off x="-9720" y="102240"/>
            <a:ext cx="7705800" cy="1092240"/>
            <a:chOff x="-9720" y="102240"/>
            <a:chExt cx="7705800" cy="1092240"/>
          </a:xfrm>
        </p:grpSpPr>
        <p:pic>
          <p:nvPicPr>
            <p:cNvPr id="391" name="Google Shape;533;p48" descr=""/>
            <p:cNvPicPr/>
            <p:nvPr/>
          </p:nvPicPr>
          <p:blipFill>
            <a:blip r:embed="rId1"/>
            <a:srcRect l="18933" t="0" r="0" b="0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92" name="CustomShape 3"/>
            <p:cNvSpPr/>
            <p:nvPr/>
          </p:nvSpPr>
          <p:spPr>
            <a:xfrm>
              <a:off x="3212280" y="664560"/>
              <a:ext cx="4483800" cy="6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CustomShape 4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446684"/>
                  </a:solidFill>
                  <a:latin typeface="Arial"/>
                  <a:ea typeface="Arial"/>
                </a:rPr>
                <a:t>회귀모델을 이용한 분석</a:t>
              </a:r>
              <a:endParaRPr b="0" lang="en-US" sz="2400" spc="-1" strike="noStrike">
                <a:latin typeface="Noto Sans CJK JP"/>
              </a:endParaRPr>
            </a:p>
          </p:txBody>
        </p:sp>
        <p:sp>
          <p:nvSpPr>
            <p:cNvPr id="394" name="CustomShape 5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395" name="CustomShape 6"/>
            <p:cNvSpPr/>
            <p:nvPr/>
          </p:nvSpPr>
          <p:spPr>
            <a:xfrm>
              <a:off x="290160" y="943560"/>
              <a:ext cx="375408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그래디언트 부스팅 </a:t>
              </a: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(Hyundai VS Non Hyundai)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396" name="CustomShape 7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len="sm" type="oval" w="sm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97" name="CustomShape 8"/>
          <p:cNvSpPr/>
          <p:nvPr/>
        </p:nvSpPr>
        <p:spPr>
          <a:xfrm>
            <a:off x="832320" y="4327200"/>
            <a:ext cx="2999160" cy="81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ato"/>
                <a:ea typeface="Lato"/>
              </a:rPr>
              <a:t>power </a:t>
            </a:r>
            <a:r>
              <a:rPr b="0" lang="en-US" sz="1200" spc="-1" strike="noStrike">
                <a:solidFill>
                  <a:srgbClr val="000000"/>
                </a:solidFill>
                <a:latin typeface="Lato"/>
                <a:ea typeface="Lato"/>
              </a:rPr>
              <a:t>변수가 제일 중요함을 알 수 있다</a:t>
            </a:r>
            <a:r>
              <a:rPr b="0" lang="en-US" sz="1200" spc="-1" strike="noStrike">
                <a:solidFill>
                  <a:srgbClr val="000000"/>
                </a:solidFill>
                <a:latin typeface="Lato"/>
                <a:ea typeface="Lato"/>
              </a:rPr>
              <a:t>.</a:t>
            </a:r>
            <a:endParaRPr b="0" lang="en-US" sz="1200" spc="-1" strike="noStrike">
              <a:latin typeface="Noto Sans CJK JP"/>
            </a:endParaRPr>
          </a:p>
        </p:txBody>
      </p:sp>
      <p:sp>
        <p:nvSpPr>
          <p:cNvPr id="398" name="CustomShape 9"/>
          <p:cNvSpPr/>
          <p:nvPr/>
        </p:nvSpPr>
        <p:spPr>
          <a:xfrm>
            <a:off x="5558040" y="4348080"/>
            <a:ext cx="2999160" cy="81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ato"/>
                <a:ea typeface="Lato"/>
              </a:rPr>
              <a:t>power </a:t>
            </a:r>
            <a:r>
              <a:rPr b="0" lang="en-US" sz="1200" spc="-1" strike="noStrike">
                <a:solidFill>
                  <a:srgbClr val="000000"/>
                </a:solidFill>
                <a:latin typeface="Lato"/>
                <a:ea typeface="Lato"/>
              </a:rPr>
              <a:t>변수가 제일 중요함을 알 수 있다</a:t>
            </a:r>
            <a:r>
              <a:rPr b="0" lang="en-US" sz="1200" spc="-1" strike="noStrike">
                <a:solidFill>
                  <a:srgbClr val="000000"/>
                </a:solidFill>
                <a:latin typeface="Lato"/>
                <a:ea typeface="Lato"/>
              </a:rPr>
              <a:t>.</a:t>
            </a:r>
            <a:endParaRPr b="0" lang="en-US" sz="1200" spc="-1" strike="noStrike">
              <a:latin typeface="Noto Sans CJK JP"/>
            </a:endParaRPr>
          </a:p>
        </p:txBody>
      </p:sp>
      <p:sp>
        <p:nvSpPr>
          <p:cNvPr id="399" name="CustomShape 10"/>
          <p:cNvSpPr/>
          <p:nvPr/>
        </p:nvSpPr>
        <p:spPr>
          <a:xfrm>
            <a:off x="1730520" y="3752640"/>
            <a:ext cx="120276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Hyundai</a:t>
            </a:r>
            <a:endParaRPr b="0" lang="en-US" sz="1400" spc="-1" strike="noStrike">
              <a:latin typeface="Noto Sans CJK JP"/>
            </a:endParaRPr>
          </a:p>
        </p:txBody>
      </p:sp>
      <p:sp>
        <p:nvSpPr>
          <p:cNvPr id="400" name="CustomShape 11"/>
          <p:cNvSpPr/>
          <p:nvPr/>
        </p:nvSpPr>
        <p:spPr>
          <a:xfrm>
            <a:off x="6346440" y="3699720"/>
            <a:ext cx="142272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Non Hyundai</a:t>
            </a:r>
            <a:endParaRPr b="0" lang="en-US" sz="1400" spc="-1" strike="noStrike">
              <a:latin typeface="Noto Sans CJK JP"/>
            </a:endParaRPr>
          </a:p>
        </p:txBody>
      </p:sp>
      <p:pic>
        <p:nvPicPr>
          <p:cNvPr id="401" name="Google Shape;543;p48" descr=""/>
          <p:cNvPicPr/>
          <p:nvPr/>
        </p:nvPicPr>
        <p:blipFill>
          <a:blip r:embed="rId2"/>
          <a:stretch/>
        </p:blipFill>
        <p:spPr>
          <a:xfrm>
            <a:off x="576720" y="1350000"/>
            <a:ext cx="3511080" cy="2277000"/>
          </a:xfrm>
          <a:prstGeom prst="rect">
            <a:avLst/>
          </a:prstGeom>
          <a:ln>
            <a:noFill/>
          </a:ln>
        </p:spPr>
      </p:pic>
      <p:pic>
        <p:nvPicPr>
          <p:cNvPr id="402" name="Google Shape;544;p48" descr=""/>
          <p:cNvPicPr/>
          <p:nvPr/>
        </p:nvPicPr>
        <p:blipFill>
          <a:blip r:embed="rId3"/>
          <a:stretch/>
        </p:blipFill>
        <p:spPr>
          <a:xfrm>
            <a:off x="5364360" y="1389960"/>
            <a:ext cx="3386880" cy="219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747720" y="823680"/>
            <a:ext cx="398664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4" name="Google Shape;550;p49" descr=""/>
          <p:cNvPicPr/>
          <p:nvPr/>
        </p:nvPicPr>
        <p:blipFill>
          <a:blip r:embed="rId1"/>
          <a:stretch/>
        </p:blipFill>
        <p:spPr>
          <a:xfrm>
            <a:off x="491760" y="1189080"/>
            <a:ext cx="3162960" cy="2044800"/>
          </a:xfrm>
          <a:prstGeom prst="rect">
            <a:avLst/>
          </a:prstGeom>
          <a:ln>
            <a:noFill/>
          </a:ln>
        </p:spPr>
      </p:pic>
      <p:pic>
        <p:nvPicPr>
          <p:cNvPr id="405" name="Google Shape;551;p49" descr=""/>
          <p:cNvPicPr/>
          <p:nvPr/>
        </p:nvPicPr>
        <p:blipFill>
          <a:blip r:embed="rId2"/>
          <a:stretch/>
        </p:blipFill>
        <p:spPr>
          <a:xfrm>
            <a:off x="747720" y="3470040"/>
            <a:ext cx="2554200" cy="1220040"/>
          </a:xfrm>
          <a:prstGeom prst="rect">
            <a:avLst/>
          </a:prstGeom>
          <a:ln>
            <a:noFill/>
          </a:ln>
        </p:spPr>
      </p:pic>
      <p:sp>
        <p:nvSpPr>
          <p:cNvPr id="406" name="CustomShape 2"/>
          <p:cNvSpPr/>
          <p:nvPr/>
        </p:nvSpPr>
        <p:spPr>
          <a:xfrm>
            <a:off x="4319640" y="2380320"/>
            <a:ext cx="444384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ato"/>
                <a:ea typeface="Lato"/>
              </a:rPr>
              <a:t>최대출력이 </a:t>
            </a:r>
            <a:r>
              <a:rPr b="0" lang="en-US" sz="1200" spc="-1" strike="noStrike">
                <a:solidFill>
                  <a:srgbClr val="000000"/>
                </a:solidFill>
                <a:latin typeface="Lato"/>
                <a:ea typeface="Lato"/>
              </a:rPr>
              <a:t>69.8%</a:t>
            </a:r>
            <a:r>
              <a:rPr b="0" lang="en-US" sz="1200" spc="-1" strike="noStrike">
                <a:solidFill>
                  <a:srgbClr val="000000"/>
                </a:solidFill>
                <a:latin typeface="Lato"/>
                <a:ea typeface="Lato"/>
              </a:rPr>
              <a:t>로 많은 중요도를 차지 하고 있고 연식이 </a:t>
            </a:r>
            <a:r>
              <a:rPr b="0" lang="en-US" sz="1200" spc="-1" strike="noStrike">
                <a:solidFill>
                  <a:srgbClr val="000000"/>
                </a:solidFill>
                <a:latin typeface="Lato"/>
                <a:ea typeface="Lato"/>
              </a:rPr>
              <a:t>17.3%, </a:t>
            </a:r>
            <a:r>
              <a:rPr b="0" lang="en-US" sz="1200" spc="-1" strike="noStrike">
                <a:solidFill>
                  <a:srgbClr val="000000"/>
                </a:solidFill>
                <a:latin typeface="Lato"/>
                <a:ea typeface="Lato"/>
              </a:rPr>
              <a:t>그 다음으로는 엔진이 </a:t>
            </a:r>
            <a:r>
              <a:rPr b="0" lang="en-US" sz="1200" spc="-1" strike="noStrike">
                <a:solidFill>
                  <a:srgbClr val="000000"/>
                </a:solidFill>
                <a:latin typeface="Lato"/>
                <a:ea typeface="Lato"/>
              </a:rPr>
              <a:t>7%</a:t>
            </a:r>
            <a:r>
              <a:rPr b="0" lang="en-US" sz="1200" spc="-1" strike="noStrike">
                <a:solidFill>
                  <a:srgbClr val="000000"/>
                </a:solidFill>
                <a:latin typeface="Lato"/>
                <a:ea typeface="Lato"/>
              </a:rPr>
              <a:t>의 비율을 차지하고 있다</a:t>
            </a:r>
            <a:r>
              <a:rPr b="0" lang="en-US" sz="1200" spc="-1" strike="noStrike">
                <a:solidFill>
                  <a:srgbClr val="000000"/>
                </a:solidFill>
                <a:latin typeface="Lato"/>
                <a:ea typeface="Lato"/>
              </a:rPr>
              <a:t>.</a:t>
            </a:r>
            <a:endParaRPr b="0" lang="en-US" sz="1200" spc="-1" strike="noStrike">
              <a:latin typeface="Noto Sans CJK JP"/>
            </a:endParaRPr>
          </a:p>
        </p:txBody>
      </p:sp>
      <p:grpSp>
        <p:nvGrpSpPr>
          <p:cNvPr id="407" name="Group 3"/>
          <p:cNvGrpSpPr/>
          <p:nvPr/>
        </p:nvGrpSpPr>
        <p:grpSpPr>
          <a:xfrm>
            <a:off x="-9720" y="102240"/>
            <a:ext cx="7705440" cy="1186920"/>
            <a:chOff x="-9720" y="102240"/>
            <a:chExt cx="7705440" cy="1186920"/>
          </a:xfrm>
        </p:grpSpPr>
        <p:pic>
          <p:nvPicPr>
            <p:cNvPr id="408" name="Google Shape;554;p49" descr=""/>
            <p:cNvPicPr/>
            <p:nvPr/>
          </p:nvPicPr>
          <p:blipFill>
            <a:blip r:embed="rId3"/>
            <a:srcRect l="18933" t="0" r="0" b="0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409" name="CustomShape 4"/>
            <p:cNvSpPr/>
            <p:nvPr/>
          </p:nvSpPr>
          <p:spPr>
            <a:xfrm>
              <a:off x="1086840" y="657720"/>
              <a:ext cx="6608880" cy="1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CustomShape 5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446684"/>
                  </a:solidFill>
                  <a:latin typeface="Arial"/>
                  <a:ea typeface="Arial"/>
                </a:rPr>
                <a:t>결론</a:t>
              </a:r>
              <a:endParaRPr b="0" lang="en-US" sz="2400" spc="-1" strike="noStrike">
                <a:latin typeface="Noto Sans CJK JP"/>
              </a:endParaRPr>
            </a:p>
          </p:txBody>
        </p:sp>
        <p:sp>
          <p:nvSpPr>
            <p:cNvPr id="411" name="CustomShape 6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412" name="CustomShape 7"/>
            <p:cNvSpPr/>
            <p:nvPr/>
          </p:nvSpPr>
          <p:spPr>
            <a:xfrm>
              <a:off x="290160" y="943560"/>
              <a:ext cx="3301920" cy="345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CustomShape 8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len="sm" type="oval" w="sm"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14" name="Google Shape;560;p49" descr=""/>
          <p:cNvPicPr/>
          <p:nvPr/>
        </p:nvPicPr>
        <p:blipFill>
          <a:blip r:embed="rId4"/>
          <a:stretch/>
        </p:blipFill>
        <p:spPr>
          <a:xfrm>
            <a:off x="8049600" y="171000"/>
            <a:ext cx="713520" cy="1049400"/>
          </a:xfrm>
          <a:prstGeom prst="rect">
            <a:avLst/>
          </a:prstGeom>
          <a:ln>
            <a:noFill/>
          </a:ln>
        </p:spPr>
      </p:pic>
      <p:sp>
        <p:nvSpPr>
          <p:cNvPr id="415" name="CustomShape 9"/>
          <p:cNvSpPr/>
          <p:nvPr/>
        </p:nvSpPr>
        <p:spPr>
          <a:xfrm>
            <a:off x="4319640" y="3011400"/>
            <a:ext cx="29991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ato"/>
                <a:ea typeface="Lato"/>
              </a:rPr>
              <a:t>가격 형성에는 최대출력과 연식이 많은 영향을 끼치고 있다는 것을 알 수 있었다</a:t>
            </a:r>
            <a:r>
              <a:rPr b="0" lang="en-US" sz="1200" spc="-1" strike="noStrike">
                <a:solidFill>
                  <a:srgbClr val="000000"/>
                </a:solidFill>
                <a:latin typeface="Lato"/>
                <a:ea typeface="Lato"/>
              </a:rPr>
              <a:t>.</a:t>
            </a:r>
            <a:endParaRPr b="0" lang="en-US" sz="1200" spc="-1" strike="noStrike">
              <a:latin typeface="Noto Sans CJK JP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1495440" y="1481400"/>
            <a:ext cx="398664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2"/>
          <p:cNvSpPr/>
          <p:nvPr/>
        </p:nvSpPr>
        <p:spPr>
          <a:xfrm>
            <a:off x="4475160" y="726840"/>
            <a:ext cx="360" cy="428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18" name="Group 3"/>
          <p:cNvGrpSpPr/>
          <p:nvPr/>
        </p:nvGrpSpPr>
        <p:grpSpPr>
          <a:xfrm>
            <a:off x="-9720" y="102240"/>
            <a:ext cx="7704720" cy="1003320"/>
            <a:chOff x="-9720" y="102240"/>
            <a:chExt cx="7704720" cy="1003320"/>
          </a:xfrm>
        </p:grpSpPr>
        <p:pic>
          <p:nvPicPr>
            <p:cNvPr id="419" name="Google Shape;569;p50" descr=""/>
            <p:cNvPicPr/>
            <p:nvPr/>
          </p:nvPicPr>
          <p:blipFill>
            <a:blip r:embed="rId1"/>
            <a:srcRect l="18933" t="0" r="0" b="0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420" name="CustomShape 4"/>
            <p:cNvSpPr/>
            <p:nvPr/>
          </p:nvSpPr>
          <p:spPr>
            <a:xfrm flipH="1" rot="10800000">
              <a:off x="3418920" y="675360"/>
              <a:ext cx="4276080" cy="1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CustomShape 5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446684"/>
                  </a:solidFill>
                  <a:latin typeface="Arial"/>
                  <a:ea typeface="Arial"/>
                </a:rPr>
                <a:t>결론</a:t>
              </a:r>
              <a:endParaRPr b="0" lang="en-US" sz="2400" spc="-1" strike="noStrike">
                <a:latin typeface="Noto Sans CJK JP"/>
              </a:endParaRPr>
            </a:p>
          </p:txBody>
        </p:sp>
        <p:sp>
          <p:nvSpPr>
            <p:cNvPr id="422" name="CustomShape 6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423" name="CustomShape 7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len="sm" type="oval" w="sm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4" name="CustomShape 8"/>
          <p:cNvSpPr/>
          <p:nvPr/>
        </p:nvSpPr>
        <p:spPr>
          <a:xfrm>
            <a:off x="311400" y="1031400"/>
            <a:ext cx="428760" cy="359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9"/>
          <p:cNvSpPr/>
          <p:nvPr/>
        </p:nvSpPr>
        <p:spPr>
          <a:xfrm>
            <a:off x="380880" y="1011240"/>
            <a:ext cx="29016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1</a:t>
            </a:r>
            <a:endParaRPr b="0" lang="en-US" sz="1400" spc="-1" strike="noStrike">
              <a:latin typeface="Noto Sans CJK JP"/>
            </a:endParaRPr>
          </a:p>
        </p:txBody>
      </p:sp>
      <p:sp>
        <p:nvSpPr>
          <p:cNvPr id="426" name="CustomShape 10"/>
          <p:cNvSpPr/>
          <p:nvPr/>
        </p:nvSpPr>
        <p:spPr>
          <a:xfrm>
            <a:off x="4572000" y="1031400"/>
            <a:ext cx="428760" cy="359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11"/>
          <p:cNvSpPr/>
          <p:nvPr/>
        </p:nvSpPr>
        <p:spPr>
          <a:xfrm>
            <a:off x="4641480" y="1011240"/>
            <a:ext cx="29016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2</a:t>
            </a:r>
            <a:endParaRPr b="0" lang="en-US" sz="1400" spc="-1" strike="noStrike">
              <a:latin typeface="Noto Sans CJK JP"/>
            </a:endParaRPr>
          </a:p>
        </p:txBody>
      </p:sp>
      <p:sp>
        <p:nvSpPr>
          <p:cNvPr id="428" name="CustomShape 12"/>
          <p:cNvSpPr/>
          <p:nvPr/>
        </p:nvSpPr>
        <p:spPr>
          <a:xfrm>
            <a:off x="844560" y="1011240"/>
            <a:ext cx="398664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13"/>
          <p:cNvSpPr/>
          <p:nvPr/>
        </p:nvSpPr>
        <p:spPr>
          <a:xfrm>
            <a:off x="810000" y="1011240"/>
            <a:ext cx="398664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좋은 성능과 착한 가격은 공존하기 힘들다</a:t>
            </a: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.</a:t>
            </a:r>
            <a:endParaRPr b="0" lang="en-US" sz="1400" spc="-1" strike="noStrike">
              <a:latin typeface="Noto Sans CJK JP"/>
            </a:endParaRPr>
          </a:p>
        </p:txBody>
      </p:sp>
      <p:sp>
        <p:nvSpPr>
          <p:cNvPr id="430" name="CustomShape 14"/>
          <p:cNvSpPr/>
          <p:nvPr/>
        </p:nvSpPr>
        <p:spPr>
          <a:xfrm>
            <a:off x="5098320" y="1011240"/>
            <a:ext cx="398664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Extreme </a:t>
            </a: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고객층 집중 프로모션 진행</a:t>
            </a:r>
            <a:endParaRPr b="0" lang="en-US" sz="1400" spc="-1" strike="noStrike">
              <a:latin typeface="Noto Sans CJK JP"/>
            </a:endParaRPr>
          </a:p>
        </p:txBody>
      </p:sp>
      <p:sp>
        <p:nvSpPr>
          <p:cNvPr id="431" name="CustomShape 15"/>
          <p:cNvSpPr/>
          <p:nvPr/>
        </p:nvSpPr>
        <p:spPr>
          <a:xfrm>
            <a:off x="311400" y="1619280"/>
            <a:ext cx="398664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좋은 성능 낮은 가격은 이익을 보기 힘드므로 </a:t>
            </a:r>
            <a:endParaRPr b="0" lang="en-US" sz="1400" spc="-1" strike="noStrike">
              <a:latin typeface="Noto Sans CJK JP"/>
            </a:endParaRPr>
          </a:p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다른 마케팅 기법을 사용하여 차량의 가격을 낮추고 다른 금전적인 방법을 찾아보는 것도 하나의 방법이다</a:t>
            </a: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.</a:t>
            </a:r>
            <a:endParaRPr b="0" lang="en-US" sz="1400" spc="-1" strike="noStrike">
              <a:latin typeface="Noto Sans CJK JP"/>
            </a:endParaRPr>
          </a:p>
        </p:txBody>
      </p:sp>
      <p:sp>
        <p:nvSpPr>
          <p:cNvPr id="432" name="CustomShape 16"/>
          <p:cNvSpPr/>
          <p:nvPr/>
        </p:nvSpPr>
        <p:spPr>
          <a:xfrm>
            <a:off x="4769640" y="1619280"/>
            <a:ext cx="389700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최대 출력이 높은 차들을 기반으로 안전성의 중요도는 조금 떨어질 수 있으나 </a:t>
            </a: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Extreme</a:t>
            </a: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을 즐기는 사람들을 대상으로 주요 타겟층을 설정하여 프로모션을 진행한다</a:t>
            </a: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.</a:t>
            </a:r>
            <a:endParaRPr b="0" lang="en-US" sz="1400" spc="-1" strike="noStrike">
              <a:latin typeface="Noto Sans CJK JP"/>
            </a:endParaRPr>
          </a:p>
        </p:txBody>
      </p:sp>
      <p:pic>
        <p:nvPicPr>
          <p:cNvPr id="433" name="Google Shape;583;p50" descr=""/>
          <p:cNvPicPr/>
          <p:nvPr/>
        </p:nvPicPr>
        <p:blipFill>
          <a:blip r:embed="rId2"/>
          <a:stretch/>
        </p:blipFill>
        <p:spPr>
          <a:xfrm>
            <a:off x="2346840" y="3115080"/>
            <a:ext cx="1639800" cy="1639800"/>
          </a:xfrm>
          <a:prstGeom prst="rect">
            <a:avLst/>
          </a:prstGeom>
          <a:ln>
            <a:noFill/>
          </a:ln>
        </p:spPr>
      </p:pic>
      <p:pic>
        <p:nvPicPr>
          <p:cNvPr id="434" name="Google Shape;584;p50" descr=""/>
          <p:cNvPicPr/>
          <p:nvPr/>
        </p:nvPicPr>
        <p:blipFill>
          <a:blip r:embed="rId3"/>
          <a:stretch/>
        </p:blipFill>
        <p:spPr>
          <a:xfrm>
            <a:off x="7317360" y="3229560"/>
            <a:ext cx="1411560" cy="141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roup 1"/>
          <p:cNvGrpSpPr/>
          <p:nvPr/>
        </p:nvGrpSpPr>
        <p:grpSpPr>
          <a:xfrm>
            <a:off x="-9720" y="102240"/>
            <a:ext cx="7705440" cy="1003320"/>
            <a:chOff x="-9720" y="102240"/>
            <a:chExt cx="7705440" cy="1003320"/>
          </a:xfrm>
        </p:grpSpPr>
        <p:pic>
          <p:nvPicPr>
            <p:cNvPr id="436" name="Google Shape;590;p51" descr=""/>
            <p:cNvPicPr/>
            <p:nvPr/>
          </p:nvPicPr>
          <p:blipFill>
            <a:blip r:embed="rId1"/>
            <a:srcRect l="18933" t="0" r="0" b="0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437" name="CustomShape 2"/>
            <p:cNvSpPr/>
            <p:nvPr/>
          </p:nvSpPr>
          <p:spPr>
            <a:xfrm>
              <a:off x="1488240" y="671400"/>
              <a:ext cx="6207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CustomShape 3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446684"/>
                  </a:solidFill>
                  <a:latin typeface="Arial"/>
                  <a:ea typeface="Arial"/>
                </a:rPr>
                <a:t>LEARN</a:t>
              </a:r>
              <a:endParaRPr b="0" lang="en-US" sz="2400" spc="-1" strike="noStrike">
                <a:latin typeface="Noto Sans CJK JP"/>
              </a:endParaRPr>
            </a:p>
          </p:txBody>
        </p:sp>
        <p:sp>
          <p:nvSpPr>
            <p:cNvPr id="439" name="CustomShape 4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440" name="CustomShape 5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len="sm" type="oval" w="sm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41" name="CustomShape 6"/>
          <p:cNvSpPr/>
          <p:nvPr/>
        </p:nvSpPr>
        <p:spPr>
          <a:xfrm>
            <a:off x="810000" y="1515960"/>
            <a:ext cx="5433480" cy="25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자동차 데이터를 이용해서 </a:t>
            </a: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Price</a:t>
            </a: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에 영향을 미치는 원인을 분석해 볼 수 있는 좋은 경험이었습니다</a:t>
            </a: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. </a:t>
            </a:r>
            <a:endParaRPr b="0" lang="en-US" sz="14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그동안 학습했던 다양한 모델링 방법을 통해서 인도 중고차 시장을 분석 하는 부분은 도메인 지식이 부족하여 어려운 점도 많았지만 앞으로 비슷한 데이터가 주어진다면 조금 더 나은 분석을 할 수 있을 것이라고 생각합니다</a:t>
            </a: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.</a:t>
            </a:r>
            <a:endParaRPr b="0" lang="en-US" sz="14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다른 학우들이 타게팅 한 변수들과 모델들도 궁금하여 확인해 볼 수 있는 기회를 가지면 좋을 것 같습니다</a:t>
            </a: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.</a:t>
            </a:r>
            <a:endParaRPr b="0" lang="en-US" sz="14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이번 과제를 통해서 자동차 시장에서 중요한 변수들이 무엇인지 판단하는데 조금 도움이 되었다고 생각합니다</a:t>
            </a: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.</a:t>
            </a:r>
            <a:endParaRPr b="0" lang="en-US" sz="14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 </a:t>
            </a:r>
            <a:endParaRPr b="0" lang="en-US" sz="14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Noto Sans CJK JP"/>
            </a:endParaRPr>
          </a:p>
        </p:txBody>
      </p:sp>
      <p:pic>
        <p:nvPicPr>
          <p:cNvPr id="442" name="Google Shape;596;p51" descr=""/>
          <p:cNvPicPr/>
          <p:nvPr/>
        </p:nvPicPr>
        <p:blipFill>
          <a:blip r:embed="rId2"/>
          <a:stretch/>
        </p:blipFill>
        <p:spPr>
          <a:xfrm>
            <a:off x="7993080" y="221400"/>
            <a:ext cx="749520" cy="104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51;p21" descr=""/>
          <p:cNvPicPr/>
          <p:nvPr/>
        </p:nvPicPr>
        <p:blipFill>
          <a:blip r:embed="rId1"/>
          <a:srcRect l="18933" t="0" r="0" b="0"/>
          <a:stretch/>
        </p:blipFill>
        <p:spPr>
          <a:xfrm>
            <a:off x="-3600" y="111240"/>
            <a:ext cx="1567440" cy="22320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2572920" y="671400"/>
            <a:ext cx="5122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db91a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"/>
          <p:cNvSpPr/>
          <p:nvPr/>
        </p:nvSpPr>
        <p:spPr>
          <a:xfrm>
            <a:off x="290160" y="454320"/>
            <a:ext cx="2669760" cy="4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446684"/>
                </a:solidFill>
                <a:latin typeface="Arial"/>
                <a:ea typeface="Arial"/>
              </a:rPr>
              <a:t>과제 정의</a:t>
            </a:r>
            <a:endParaRPr b="0" lang="en-US" sz="2400" spc="-1" strike="noStrike">
              <a:latin typeface="Noto Sans CJK JP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116640" y="102240"/>
            <a:ext cx="1299240" cy="2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바탕"/>
                <a:ea typeface="바탕"/>
              </a:rPr>
              <a:t>POSCO </a:t>
            </a:r>
            <a:endParaRPr b="0" lang="en-US" sz="1200" spc="-1" strike="noStrike">
              <a:latin typeface="Noto Sans CJK JP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290160" y="943560"/>
            <a:ext cx="33019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5"/>
          <p:cNvSpPr/>
          <p:nvPr/>
        </p:nvSpPr>
        <p:spPr>
          <a:xfrm>
            <a:off x="-9720" y="1105200"/>
            <a:ext cx="230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46684"/>
            </a:solidFill>
            <a:miter/>
            <a:tailEnd len="sm" type="oval" w="sm"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Google Shape;157;p21" descr=""/>
          <p:cNvPicPr/>
          <p:nvPr/>
        </p:nvPicPr>
        <p:blipFill>
          <a:blip r:embed="rId2"/>
          <a:stretch/>
        </p:blipFill>
        <p:spPr>
          <a:xfrm>
            <a:off x="5490720" y="1535040"/>
            <a:ext cx="2451600" cy="1637640"/>
          </a:xfrm>
          <a:prstGeom prst="rect">
            <a:avLst/>
          </a:prstGeom>
          <a:ln>
            <a:noFill/>
          </a:ln>
        </p:spPr>
      </p:pic>
      <p:sp>
        <p:nvSpPr>
          <p:cNvPr id="124" name="CustomShape 6"/>
          <p:cNvSpPr/>
          <p:nvPr/>
        </p:nvSpPr>
        <p:spPr>
          <a:xfrm>
            <a:off x="5490720" y="3173400"/>
            <a:ext cx="40539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729fcf"/>
                </a:solidFill>
                <a:latin typeface="Lato"/>
                <a:ea typeface="Lato"/>
              </a:rPr>
              <a:t>       </a:t>
            </a:r>
            <a:r>
              <a:rPr b="0" lang="en-US" sz="900" spc="-1" strike="noStrike">
                <a:solidFill>
                  <a:srgbClr val="729fcf"/>
                </a:solidFill>
                <a:latin typeface="Lato"/>
                <a:ea typeface="Lato"/>
              </a:rPr>
              <a:t>성능 및 가성비로 인해 인도 올해의 차가 된 </a:t>
            </a:r>
            <a:endParaRPr b="0" lang="en-US" sz="9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729fcf"/>
                </a:solidFill>
                <a:latin typeface="Lato"/>
                <a:ea typeface="Lato"/>
              </a:rPr>
              <a:t>                                           </a:t>
            </a:r>
            <a:r>
              <a:rPr b="0" lang="en-US" sz="900" spc="-1" strike="noStrike">
                <a:solidFill>
                  <a:srgbClr val="729fcf"/>
                </a:solidFill>
                <a:latin typeface="Lato"/>
                <a:ea typeface="Lato"/>
              </a:rPr>
              <a:t>"</a:t>
            </a:r>
            <a:r>
              <a:rPr b="1" lang="en-US" sz="900" spc="-1" strike="noStrike">
                <a:solidFill>
                  <a:srgbClr val="729fcf"/>
                </a:solidFill>
                <a:latin typeface="Lato"/>
                <a:ea typeface="Lato"/>
              </a:rPr>
              <a:t>베뉴</a:t>
            </a:r>
            <a:r>
              <a:rPr b="0" lang="en-US" sz="900" spc="-1" strike="noStrike">
                <a:solidFill>
                  <a:srgbClr val="729fcf"/>
                </a:solidFill>
                <a:latin typeface="Lato"/>
                <a:ea typeface="Lato"/>
              </a:rPr>
              <a:t>"</a:t>
            </a:r>
            <a:endParaRPr b="0" lang="en-US" sz="900" spc="-1" strike="noStrike">
              <a:latin typeface="Noto Sans CJK JP"/>
            </a:endParaRPr>
          </a:p>
        </p:txBody>
      </p:sp>
      <p:sp>
        <p:nvSpPr>
          <p:cNvPr id="125" name="CustomShape 7"/>
          <p:cNvSpPr/>
          <p:nvPr/>
        </p:nvSpPr>
        <p:spPr>
          <a:xfrm>
            <a:off x="163440" y="1413720"/>
            <a:ext cx="525060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ato"/>
                <a:ea typeface="Lato"/>
              </a:rPr>
              <a:t>2020</a:t>
            </a:r>
            <a:r>
              <a:rPr b="0" lang="en-US" sz="1200" spc="-1" strike="noStrike">
                <a:solidFill>
                  <a:srgbClr val="000000"/>
                </a:solidFill>
                <a:latin typeface="Lato"/>
                <a:ea typeface="Lato"/>
              </a:rPr>
              <a:t>년  현대차와 기아가 인도에서 큰 성과를 거둬 화제가 되기도 했다</a:t>
            </a:r>
            <a:r>
              <a:rPr b="0" lang="en-US" sz="1200" spc="-1" strike="noStrike">
                <a:solidFill>
                  <a:srgbClr val="000000"/>
                </a:solidFill>
                <a:latin typeface="Lato"/>
                <a:ea typeface="Lato"/>
              </a:rPr>
              <a:t>. </a:t>
            </a:r>
            <a:endParaRPr b="0" lang="en-US" sz="12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ato"/>
                <a:ea typeface="Lato"/>
              </a:rPr>
              <a:t>현대차는 그해 </a:t>
            </a:r>
            <a:r>
              <a:rPr b="0" lang="en-US" sz="1200" spc="-1" strike="noStrike">
                <a:solidFill>
                  <a:srgbClr val="000000"/>
                </a:solidFill>
                <a:latin typeface="Lato"/>
                <a:ea typeface="Lato"/>
              </a:rPr>
              <a:t>4</a:t>
            </a:r>
            <a:r>
              <a:rPr b="0" lang="en-US" sz="1200" spc="-1" strike="noStrike">
                <a:solidFill>
                  <a:srgbClr val="000000"/>
                </a:solidFill>
                <a:latin typeface="Lato"/>
                <a:ea typeface="Lato"/>
              </a:rPr>
              <a:t>월부터 </a:t>
            </a:r>
            <a:r>
              <a:rPr b="0" lang="en-US" sz="1200" spc="-1" strike="noStrike">
                <a:solidFill>
                  <a:srgbClr val="000000"/>
                </a:solidFill>
                <a:latin typeface="Lato"/>
                <a:ea typeface="Lato"/>
              </a:rPr>
              <a:t>9</a:t>
            </a:r>
            <a:r>
              <a:rPr b="0" lang="en-US" sz="1200" spc="-1" strike="noStrike">
                <a:solidFill>
                  <a:srgbClr val="000000"/>
                </a:solidFill>
                <a:latin typeface="Lato"/>
                <a:ea typeface="Lato"/>
              </a:rPr>
              <a:t>월까지</a:t>
            </a:r>
            <a:endParaRPr b="0" lang="en-US" sz="12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ato"/>
                <a:ea typeface="Lato"/>
              </a:rPr>
              <a:t>6</a:t>
            </a:r>
            <a:r>
              <a:rPr b="0" lang="en-US" sz="1200" spc="-1" strike="noStrike">
                <a:solidFill>
                  <a:srgbClr val="000000"/>
                </a:solidFill>
                <a:latin typeface="Lato"/>
                <a:ea typeface="Lato"/>
              </a:rPr>
              <a:t>개월간 베뉴를 중심으로 </a:t>
            </a:r>
            <a:r>
              <a:rPr b="0" lang="en-US" sz="1200" spc="-1" strike="noStrike">
                <a:solidFill>
                  <a:srgbClr val="000000"/>
                </a:solidFill>
                <a:latin typeface="Lato"/>
                <a:ea typeface="Lato"/>
              </a:rPr>
              <a:t>'SUV’</a:t>
            </a:r>
            <a:r>
              <a:rPr b="0" lang="en-US" sz="1200" spc="-1" strike="noStrike">
                <a:solidFill>
                  <a:srgbClr val="000000"/>
                </a:solidFill>
                <a:latin typeface="Lato"/>
                <a:ea typeface="Lato"/>
              </a:rPr>
              <a:t>붐을 일으켰다</a:t>
            </a:r>
            <a:r>
              <a:rPr b="0" lang="en-US" sz="1200" spc="-1" strike="noStrike">
                <a:solidFill>
                  <a:srgbClr val="000000"/>
                </a:solidFill>
                <a:latin typeface="Lato"/>
                <a:ea typeface="Lato"/>
              </a:rPr>
              <a:t>.</a:t>
            </a:r>
            <a:endParaRPr b="0" lang="en-US" sz="1200" spc="-1" strike="noStrike">
              <a:latin typeface="Noto Sans CJK JP"/>
            </a:endParaRPr>
          </a:p>
        </p:txBody>
      </p:sp>
      <p:sp>
        <p:nvSpPr>
          <p:cNvPr id="126" name="CustomShape 8"/>
          <p:cNvSpPr/>
          <p:nvPr/>
        </p:nvSpPr>
        <p:spPr>
          <a:xfrm>
            <a:off x="163440" y="2368800"/>
            <a:ext cx="405396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ato"/>
                <a:ea typeface="Lato"/>
              </a:rPr>
              <a:t>최근에는 현지 차량 누적 생산 </a:t>
            </a:r>
            <a:r>
              <a:rPr b="0" lang="en-US" sz="1200" spc="-1" strike="noStrike">
                <a:solidFill>
                  <a:srgbClr val="000000"/>
                </a:solidFill>
                <a:latin typeface="Lato"/>
                <a:ea typeface="Lato"/>
              </a:rPr>
              <a:t>1,000</a:t>
            </a:r>
            <a:r>
              <a:rPr b="0" lang="en-US" sz="1200" spc="-1" strike="noStrike">
                <a:solidFill>
                  <a:srgbClr val="000000"/>
                </a:solidFill>
                <a:latin typeface="Lato"/>
                <a:ea typeface="Lato"/>
              </a:rPr>
              <a:t>만 대를 </a:t>
            </a:r>
            <a:r>
              <a:rPr b="0" lang="en-US" sz="1200" spc="-1" strike="noStrike">
                <a:solidFill>
                  <a:srgbClr val="cc0000"/>
                </a:solidFill>
                <a:latin typeface="Lato"/>
                <a:ea typeface="Lato"/>
              </a:rPr>
              <a:t>돌파</a:t>
            </a:r>
            <a:endParaRPr b="0" lang="en-US" sz="12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ato"/>
                <a:ea typeface="Lato"/>
              </a:rPr>
              <a:t>현대차 해외 법인이 누적 생산 </a:t>
            </a:r>
            <a:r>
              <a:rPr b="0" lang="en-US" sz="1200" spc="-1" strike="noStrike">
                <a:solidFill>
                  <a:srgbClr val="000000"/>
                </a:solidFill>
                <a:latin typeface="Lato"/>
                <a:ea typeface="Lato"/>
              </a:rPr>
              <a:t>1,000</a:t>
            </a:r>
            <a:r>
              <a:rPr b="0" lang="en-US" sz="1200" spc="-1" strike="noStrike">
                <a:solidFill>
                  <a:srgbClr val="000000"/>
                </a:solidFill>
                <a:latin typeface="Lato"/>
                <a:ea typeface="Lato"/>
              </a:rPr>
              <a:t>만 대를 중국에 이어 두 번째를 인도에서 거두었다</a:t>
            </a:r>
            <a:r>
              <a:rPr b="0" lang="en-US" sz="1200" spc="-1" strike="noStrike">
                <a:solidFill>
                  <a:srgbClr val="000000"/>
                </a:solidFill>
                <a:latin typeface="Lato"/>
                <a:ea typeface="Lato"/>
              </a:rPr>
              <a:t>.</a:t>
            </a:r>
            <a:endParaRPr b="0" lang="en-US" sz="1200" spc="-1" strike="noStrike">
              <a:latin typeface="Noto Sans CJK JP"/>
            </a:endParaRPr>
          </a:p>
        </p:txBody>
      </p:sp>
      <p:sp>
        <p:nvSpPr>
          <p:cNvPr id="127" name="CustomShape 9"/>
          <p:cNvSpPr/>
          <p:nvPr/>
        </p:nvSpPr>
        <p:spPr>
          <a:xfrm>
            <a:off x="117000" y="3180960"/>
            <a:ext cx="587520" cy="253080"/>
          </a:xfrm>
          <a:custGeom>
            <a:avLst/>
            <a:gdLst/>
            <a:ahLst/>
            <a:rect l="l" t="t" r="r" b="b"/>
            <a:pathLst>
              <a:path w="1401" h="602">
                <a:moveTo>
                  <a:pt x="0" y="150"/>
                </a:moveTo>
                <a:lnTo>
                  <a:pt x="1050" y="150"/>
                </a:lnTo>
                <a:lnTo>
                  <a:pt x="1050" y="0"/>
                </a:lnTo>
                <a:lnTo>
                  <a:pt x="1400" y="300"/>
                </a:lnTo>
                <a:lnTo>
                  <a:pt x="1050" y="601"/>
                </a:lnTo>
                <a:lnTo>
                  <a:pt x="105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ef413d"/>
          </a:solidFill>
          <a:ln w="9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0"/>
          <p:cNvSpPr/>
          <p:nvPr/>
        </p:nvSpPr>
        <p:spPr>
          <a:xfrm>
            <a:off x="886320" y="3107880"/>
            <a:ext cx="403560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좋은 성능을 바탕으로 인도 시장을 공략한 현대자동차</a:t>
            </a:r>
            <a:endParaRPr b="0" lang="en-US" sz="1400" spc="-1" strike="noStrike">
              <a:latin typeface="Noto Sans CJK JP"/>
            </a:endParaRPr>
          </a:p>
        </p:txBody>
      </p:sp>
      <p:sp>
        <p:nvSpPr>
          <p:cNvPr id="129" name="CustomShape 11"/>
          <p:cNvSpPr/>
          <p:nvPr/>
        </p:nvSpPr>
        <p:spPr>
          <a:xfrm>
            <a:off x="290160" y="943560"/>
            <a:ext cx="3301920" cy="2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Noto Sans"/>
                <a:ea typeface="Noto Sans"/>
              </a:rPr>
              <a:t>현대자동차의 인도 시장 공략</a:t>
            </a:r>
            <a:endParaRPr b="0" lang="en-US" sz="1200" spc="-1" strike="noStrike">
              <a:latin typeface="Noto Sans CJK JP"/>
            </a:endParaRPr>
          </a:p>
        </p:txBody>
      </p:sp>
      <p:sp>
        <p:nvSpPr>
          <p:cNvPr id="130" name="CustomShape 12"/>
          <p:cNvSpPr/>
          <p:nvPr/>
        </p:nvSpPr>
        <p:spPr>
          <a:xfrm>
            <a:off x="1065960" y="4478760"/>
            <a:ext cx="398664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3"/>
          <p:cNvSpPr/>
          <p:nvPr/>
        </p:nvSpPr>
        <p:spPr>
          <a:xfrm>
            <a:off x="2232000" y="4186800"/>
            <a:ext cx="502524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좋은 성능과 착한 가격이 인도 시장을 제대로 </a:t>
            </a:r>
            <a:r>
              <a:rPr b="1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공략</a:t>
            </a: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하는 요인</a:t>
            </a: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?</a:t>
            </a:r>
            <a:endParaRPr b="0" lang="en-US" sz="1400" spc="-1" strike="noStrike">
              <a:latin typeface="Noto Sans CJK JP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70;p22" descr=""/>
          <p:cNvPicPr/>
          <p:nvPr/>
        </p:nvPicPr>
        <p:blipFill>
          <a:blip r:embed="rId1"/>
          <a:srcRect l="18933" t="0" r="0" b="0"/>
          <a:stretch/>
        </p:blipFill>
        <p:spPr>
          <a:xfrm>
            <a:off x="-3600" y="111240"/>
            <a:ext cx="1567440" cy="22320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3212280" y="664560"/>
            <a:ext cx="4483800" cy="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db91a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290160" y="454320"/>
            <a:ext cx="3128760" cy="4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446684"/>
                </a:solidFill>
                <a:latin typeface="Arial"/>
                <a:ea typeface="Arial"/>
              </a:rPr>
              <a:t>분석 계획 </a:t>
            </a:r>
            <a:r>
              <a:rPr b="1" lang="en-US" sz="2400" spc="-1" strike="noStrike">
                <a:solidFill>
                  <a:srgbClr val="446684"/>
                </a:solidFill>
                <a:latin typeface="Arial"/>
                <a:ea typeface="Arial"/>
              </a:rPr>
              <a:t>&amp; </a:t>
            </a:r>
            <a:r>
              <a:rPr b="1" lang="en-US" sz="2400" spc="-1" strike="noStrike">
                <a:solidFill>
                  <a:srgbClr val="446684"/>
                </a:solidFill>
                <a:latin typeface="Arial"/>
                <a:ea typeface="Arial"/>
              </a:rPr>
              <a:t>분석 방법</a:t>
            </a:r>
            <a:endParaRPr b="0" lang="en-US" sz="2400" spc="-1" strike="noStrike">
              <a:latin typeface="Noto Sans CJK JP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16640" y="102240"/>
            <a:ext cx="1299240" cy="2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바탕"/>
                <a:ea typeface="바탕"/>
              </a:rPr>
              <a:t>POSCO </a:t>
            </a:r>
            <a:endParaRPr b="0" lang="en-US" sz="1200" spc="-1" strike="noStrike">
              <a:latin typeface="Noto Sans CJK JP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290160" y="943560"/>
            <a:ext cx="3301920" cy="2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Noto Sans"/>
                <a:ea typeface="Noto Sans"/>
              </a:rPr>
              <a:t>데이터 정제 </a:t>
            </a:r>
            <a:r>
              <a:rPr b="1" lang="en-US" sz="1200" spc="-1" strike="noStrike">
                <a:solidFill>
                  <a:srgbClr val="000000"/>
                </a:solidFill>
                <a:latin typeface="Noto Sans"/>
                <a:ea typeface="Noto Sans"/>
              </a:rPr>
              <a:t>(</a:t>
            </a:r>
            <a:r>
              <a:rPr b="1" lang="en-US" sz="1200" spc="-1" strike="noStrike">
                <a:solidFill>
                  <a:srgbClr val="000000"/>
                </a:solidFill>
                <a:latin typeface="Noto Sans"/>
                <a:ea typeface="Noto Sans"/>
              </a:rPr>
              <a:t>데이터 불러오기</a:t>
            </a:r>
            <a:r>
              <a:rPr b="1" lang="en-US" sz="1200" spc="-1" strike="noStrike">
                <a:solidFill>
                  <a:srgbClr val="000000"/>
                </a:solidFill>
                <a:latin typeface="Noto Sans"/>
                <a:ea typeface="Noto Sans"/>
              </a:rPr>
              <a:t>)</a:t>
            </a:r>
            <a:endParaRPr b="0" lang="en-US" sz="1200" spc="-1" strike="noStrike">
              <a:latin typeface="Noto Sans CJK JP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-9720" y="1105200"/>
            <a:ext cx="230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46684"/>
            </a:solidFill>
            <a:miter/>
            <a:tailEnd len="sm" type="oval" w="sm"/>
          </a:ln>
        </p:spPr>
        <p:style>
          <a:lnRef idx="0"/>
          <a:fillRef idx="0"/>
          <a:effectRef idx="0"/>
          <a:fontRef idx="minor"/>
        </p:style>
      </p:sp>
      <p:pic>
        <p:nvPicPr>
          <p:cNvPr id="138" name="Google Shape;176;p22" descr=""/>
          <p:cNvPicPr/>
          <p:nvPr/>
        </p:nvPicPr>
        <p:blipFill>
          <a:blip r:embed="rId2"/>
          <a:stretch/>
        </p:blipFill>
        <p:spPr>
          <a:xfrm>
            <a:off x="199440" y="1371960"/>
            <a:ext cx="8744400" cy="285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81;p23" descr=""/>
          <p:cNvPicPr/>
          <p:nvPr/>
        </p:nvPicPr>
        <p:blipFill>
          <a:blip r:embed="rId1"/>
          <a:srcRect l="18933" t="0" r="0" b="0"/>
          <a:stretch/>
        </p:blipFill>
        <p:spPr>
          <a:xfrm>
            <a:off x="-3600" y="111240"/>
            <a:ext cx="1567440" cy="223200"/>
          </a:xfrm>
          <a:prstGeom prst="rect">
            <a:avLst/>
          </a:prstGeom>
          <a:ln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3212280" y="664560"/>
            <a:ext cx="4483800" cy="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db91a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"/>
          <p:cNvSpPr/>
          <p:nvPr/>
        </p:nvSpPr>
        <p:spPr>
          <a:xfrm>
            <a:off x="290160" y="454320"/>
            <a:ext cx="3128760" cy="4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446684"/>
                </a:solidFill>
                <a:latin typeface="Arial"/>
                <a:ea typeface="Arial"/>
              </a:rPr>
              <a:t>분석 계획 </a:t>
            </a:r>
            <a:r>
              <a:rPr b="1" lang="en-US" sz="2400" spc="-1" strike="noStrike">
                <a:solidFill>
                  <a:srgbClr val="446684"/>
                </a:solidFill>
                <a:latin typeface="Arial"/>
                <a:ea typeface="Arial"/>
              </a:rPr>
              <a:t>&amp; </a:t>
            </a:r>
            <a:r>
              <a:rPr b="1" lang="en-US" sz="2400" spc="-1" strike="noStrike">
                <a:solidFill>
                  <a:srgbClr val="446684"/>
                </a:solidFill>
                <a:latin typeface="Arial"/>
                <a:ea typeface="Arial"/>
              </a:rPr>
              <a:t>분석 방법</a:t>
            </a:r>
            <a:endParaRPr b="0" lang="en-US" sz="2400" spc="-1" strike="noStrike">
              <a:latin typeface="Noto Sans CJK JP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116640" y="102240"/>
            <a:ext cx="1299240" cy="2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바탕"/>
                <a:ea typeface="바탕"/>
              </a:rPr>
              <a:t>POSCO </a:t>
            </a:r>
            <a:endParaRPr b="0" lang="en-US" sz="1200" spc="-1" strike="noStrike">
              <a:latin typeface="Noto Sans CJK JP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290160" y="943560"/>
            <a:ext cx="3301920" cy="2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Noto Sans"/>
                <a:ea typeface="Noto Sans"/>
              </a:rPr>
              <a:t>데이터 정제 </a:t>
            </a:r>
            <a:r>
              <a:rPr b="1" lang="en-US" sz="1200" spc="-1" strike="noStrike">
                <a:solidFill>
                  <a:srgbClr val="000000"/>
                </a:solidFill>
                <a:latin typeface="Noto Sans"/>
                <a:ea typeface="Noto Sans"/>
              </a:rPr>
              <a:t>(</a:t>
            </a:r>
            <a:r>
              <a:rPr b="1" lang="en-US" sz="1200" spc="-1" strike="noStrike">
                <a:solidFill>
                  <a:srgbClr val="000000"/>
                </a:solidFill>
                <a:latin typeface="Noto Sans"/>
                <a:ea typeface="Noto Sans"/>
              </a:rPr>
              <a:t>변수 설명</a:t>
            </a:r>
            <a:r>
              <a:rPr b="1" lang="en-US" sz="1200" spc="-1" strike="noStrike">
                <a:solidFill>
                  <a:srgbClr val="000000"/>
                </a:solidFill>
                <a:latin typeface="Noto Sans"/>
                <a:ea typeface="Noto Sans"/>
              </a:rPr>
              <a:t>)</a:t>
            </a:r>
            <a:endParaRPr b="0" lang="en-US" sz="1200" spc="-1" strike="noStrike">
              <a:latin typeface="Noto Sans CJK JP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-9720" y="1105200"/>
            <a:ext cx="230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46684"/>
            </a:solidFill>
            <a:miter/>
            <a:tailEnd len="sm" type="oval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6"/>
          <p:cNvSpPr/>
          <p:nvPr/>
        </p:nvSpPr>
        <p:spPr>
          <a:xfrm>
            <a:off x="436320" y="1754280"/>
            <a:ext cx="5386680" cy="22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7760" rIns="77760" tIns="38880" bIns="38880"/>
          <a:p>
            <a:pPr marL="190440" indent="-18972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Price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중고차 가격</a:t>
            </a:r>
            <a:endParaRPr b="0" lang="en-US" sz="1000" spc="-1" strike="noStrike">
              <a:latin typeface="Noto Sans CJK JP"/>
            </a:endParaRPr>
          </a:p>
          <a:p>
            <a:pPr marL="190440" indent="-1897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Name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자동차 브랜드와 모델</a:t>
            </a:r>
            <a:endParaRPr b="0" lang="en-US" sz="1000" spc="-1" strike="noStrike">
              <a:latin typeface="Noto Sans CJK JP"/>
            </a:endParaRPr>
          </a:p>
          <a:p>
            <a:pPr marL="190440" indent="-1897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Location</a:t>
            </a:r>
            <a:r>
              <a:rPr b="0" lang="en-US" sz="1200" spc="-1" strike="noStrike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자동차를 팔거나 구매할 수 있는 위치</a:t>
            </a:r>
            <a:endParaRPr b="0" lang="en-US" sz="1000" spc="-1" strike="noStrike">
              <a:latin typeface="Noto Sans CJK JP"/>
            </a:endParaRPr>
          </a:p>
          <a:p>
            <a:pPr marL="190440" indent="-1897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Year</a:t>
            </a:r>
            <a:r>
              <a:rPr b="0" lang="en-US" sz="1200" spc="-1" strike="noStrike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모델의 년도 혹은 버전</a:t>
            </a:r>
            <a:endParaRPr b="0" lang="en-US" sz="1000" spc="-1" strike="noStrike">
              <a:latin typeface="Noto Sans CJK JP"/>
            </a:endParaRPr>
          </a:p>
          <a:p>
            <a:pPr marL="190440" indent="-1897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Kilometers – Driven</a:t>
            </a:r>
            <a:r>
              <a:rPr b="0" lang="en-US" sz="1200" spc="-1" strike="noStrike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이전 명유주의 차량 주행 거리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(Km)</a:t>
            </a:r>
            <a:endParaRPr b="0" lang="en-US" sz="1000" spc="-1" strike="noStrike">
              <a:latin typeface="Noto Sans CJK JP"/>
            </a:endParaRPr>
          </a:p>
          <a:p>
            <a:pPr marL="190440" indent="-1897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Fuel_Type</a:t>
            </a:r>
            <a:r>
              <a:rPr b="0" lang="en-US" sz="1200" spc="-1" strike="noStrike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자동차 사용연료</a:t>
            </a:r>
            <a:endParaRPr b="0" lang="en-US" sz="1000" spc="-1" strike="noStrike">
              <a:latin typeface="Noto Sans CJK JP"/>
            </a:endParaRPr>
          </a:p>
          <a:p>
            <a:pPr marL="190440" indent="-1897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Transmisson</a:t>
            </a:r>
            <a:r>
              <a:rPr b="0" lang="en-US" sz="1200" spc="-1" strike="noStrike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자동차 변속기 종류</a:t>
            </a: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b="0" lang="en-US" sz="1000" spc="-1" strike="noStrike">
              <a:latin typeface="Noto Sans CJK JP"/>
            </a:endParaRPr>
          </a:p>
          <a:p>
            <a:pPr algn="just"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 algn="just"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endParaRPr b="0" lang="en-US" sz="1600" spc="-1" strike="noStrike">
              <a:latin typeface="Noto Sans CJK JP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4585680" y="1754280"/>
            <a:ext cx="4557600" cy="187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7760" rIns="77760" tIns="38880" bIns="38880"/>
          <a:p>
            <a:pPr marL="190440" indent="-189720" algn="just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Owner_Type</a:t>
            </a:r>
            <a:r>
              <a:rPr b="0" lang="en-US" sz="1200" spc="-1" strike="noStrike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소유권이 직접 소유인지 중고 소유인지 여부</a:t>
            </a:r>
            <a:endParaRPr b="0" lang="en-US" sz="1000" spc="-1" strike="noStrike">
              <a:latin typeface="Noto Sans CJK JP"/>
            </a:endParaRPr>
          </a:p>
          <a:p>
            <a:pPr marL="190440" indent="-18972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Mileage</a:t>
            </a:r>
            <a:r>
              <a:rPr b="0" lang="en-US" sz="1200" spc="-1" strike="noStrike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자동차 회사가 제공하는 표준 주행거리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(kmpl)</a:t>
            </a:r>
            <a:endParaRPr b="0" lang="en-US" sz="1000" spc="-1" strike="noStrike">
              <a:latin typeface="Noto Sans CJK JP"/>
            </a:endParaRPr>
          </a:p>
          <a:p>
            <a:pPr marL="190440" indent="-18972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Engine</a:t>
            </a:r>
            <a:r>
              <a:rPr b="0" lang="en-US" sz="1200" spc="-1" strike="noStrike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엔진의 배기량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(cc)</a:t>
            </a:r>
            <a:endParaRPr b="0" lang="en-US" sz="1000" spc="-1" strike="noStrike">
              <a:latin typeface="Noto Sans CJK JP"/>
            </a:endParaRPr>
          </a:p>
          <a:p>
            <a:pPr marL="190440" indent="-18972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Power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엔진의 최대 출력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(bhp)</a:t>
            </a:r>
            <a:endParaRPr b="0" lang="en-US" sz="1000" spc="-1" strike="noStrike">
              <a:latin typeface="Noto Sans CJK JP"/>
            </a:endParaRPr>
          </a:p>
          <a:p>
            <a:pPr marL="190440" indent="-18972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Seats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차의 좌석 수</a:t>
            </a:r>
            <a:endParaRPr b="0" lang="en-US" sz="1000" spc="-1" strike="noStrike">
              <a:latin typeface="Noto Sans CJK JP"/>
            </a:endParaRPr>
          </a:p>
          <a:p>
            <a:pPr marL="190440" indent="-1897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New_Price</a:t>
            </a:r>
            <a:r>
              <a:rPr b="0" lang="en-US" sz="1200" spc="-1" strike="noStrike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  <a:ea typeface="Noto Sans"/>
              </a:rPr>
              <a:t>뉴모델의 가격</a:t>
            </a:r>
            <a:endParaRPr b="0" lang="en-US" sz="1000" spc="-1" strike="noStrike">
              <a:latin typeface="Noto Sans CJK JP"/>
            </a:endParaRPr>
          </a:p>
          <a:p>
            <a:pPr marL="190440" indent="-151560">
              <a:lnSpc>
                <a:spcPct val="100000"/>
              </a:lnSpc>
              <a:spcBef>
                <a:spcPts val="499"/>
              </a:spcBef>
            </a:pPr>
            <a:endParaRPr b="0" lang="en-US" sz="1000" spc="-1" strike="noStrike">
              <a:latin typeface="Noto Sans CJK JP"/>
            </a:endParaRPr>
          </a:p>
        </p:txBody>
      </p:sp>
      <p:sp>
        <p:nvSpPr>
          <p:cNvPr id="147" name="CustomShape 8"/>
          <p:cNvSpPr/>
          <p:nvPr/>
        </p:nvSpPr>
        <p:spPr>
          <a:xfrm>
            <a:off x="612000" y="1754280"/>
            <a:ext cx="597600" cy="321480"/>
          </a:xfrm>
          <a:prstGeom prst="ellipse">
            <a:avLst/>
          </a:prstGeom>
          <a:noFill/>
          <a:ln w="9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9"/>
          <p:cNvSpPr/>
          <p:nvPr/>
        </p:nvSpPr>
        <p:spPr>
          <a:xfrm rot="16200000">
            <a:off x="1556640" y="1101960"/>
            <a:ext cx="265320" cy="1133640"/>
          </a:xfrm>
          <a:prstGeom prst="curvedConnector2">
            <a:avLst/>
          </a:prstGeom>
          <a:noFill/>
          <a:ln w="9360">
            <a:solidFill>
              <a:srgbClr val="ed1c2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0"/>
          <p:cNvSpPr/>
          <p:nvPr/>
        </p:nvSpPr>
        <p:spPr>
          <a:xfrm>
            <a:off x="2014560" y="1395720"/>
            <a:ext cx="122976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7760" rIns="77760" tIns="38880" bIns="3888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ce181e"/>
                </a:solidFill>
                <a:latin typeface="Noto Sans"/>
                <a:ea typeface="Noto Sans"/>
              </a:rPr>
              <a:t>     </a:t>
            </a:r>
            <a:r>
              <a:rPr b="1" lang="en-US" sz="1200" spc="-1" strike="noStrike">
                <a:solidFill>
                  <a:srgbClr val="ce181e"/>
                </a:solidFill>
                <a:latin typeface="Noto Sans"/>
                <a:ea typeface="Noto Sans"/>
              </a:rPr>
              <a:t>목표변수</a:t>
            </a:r>
            <a:endParaRPr b="0" lang="en-US" sz="1200" spc="-1" strike="noStrike">
              <a:latin typeface="Noto Sans CJK JP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"/>
          <p:cNvGrpSpPr/>
          <p:nvPr/>
        </p:nvGrpSpPr>
        <p:grpSpPr>
          <a:xfrm>
            <a:off x="-9720" y="102240"/>
            <a:ext cx="7705800" cy="1092240"/>
            <a:chOff x="-9720" y="102240"/>
            <a:chExt cx="7705800" cy="1092240"/>
          </a:xfrm>
        </p:grpSpPr>
        <p:pic>
          <p:nvPicPr>
            <p:cNvPr id="151" name="Google Shape;197;p24" descr=""/>
            <p:cNvPicPr/>
            <p:nvPr/>
          </p:nvPicPr>
          <p:blipFill>
            <a:blip r:embed="rId1"/>
            <a:srcRect l="18933" t="0" r="0" b="0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2" name="CustomShape 2"/>
            <p:cNvSpPr/>
            <p:nvPr/>
          </p:nvSpPr>
          <p:spPr>
            <a:xfrm>
              <a:off x="3212280" y="664560"/>
              <a:ext cx="4483800" cy="6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3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446684"/>
                  </a:solidFill>
                  <a:latin typeface="Arial"/>
                  <a:ea typeface="Arial"/>
                </a:rPr>
                <a:t>분석 계획 </a:t>
              </a:r>
              <a:r>
                <a:rPr b="1" lang="en-US" sz="2400" spc="-1" strike="noStrike">
                  <a:solidFill>
                    <a:srgbClr val="446684"/>
                  </a:solidFill>
                  <a:latin typeface="Arial"/>
                  <a:ea typeface="Arial"/>
                </a:rPr>
                <a:t>&amp; </a:t>
              </a:r>
              <a:r>
                <a:rPr b="1" lang="en-US" sz="2400" spc="-1" strike="noStrike">
                  <a:solidFill>
                    <a:srgbClr val="446684"/>
                  </a:solidFill>
                  <a:latin typeface="Arial"/>
                  <a:ea typeface="Arial"/>
                </a:rPr>
                <a:t>분석 방법</a:t>
              </a:r>
              <a:endParaRPr b="0" lang="en-US" sz="2400" spc="-1" strike="noStrike">
                <a:latin typeface="Noto Sans CJK JP"/>
              </a:endParaRPr>
            </a:p>
          </p:txBody>
        </p:sp>
        <p:sp>
          <p:nvSpPr>
            <p:cNvPr id="154" name="CustomShape 4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155" name="CustomShape 5"/>
            <p:cNvSpPr/>
            <p:nvPr/>
          </p:nvSpPr>
          <p:spPr>
            <a:xfrm>
              <a:off x="290160" y="943560"/>
              <a:ext cx="330192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데이터 정제 </a:t>
              </a: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(</a:t>
              </a: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데이터 단위 제거</a:t>
              </a: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)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156" name="CustomShape 6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len="sm" type="oval" w="sm"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57" name="Google Shape;203;p24" descr=""/>
          <p:cNvPicPr/>
          <p:nvPr/>
        </p:nvPicPr>
        <p:blipFill>
          <a:blip r:embed="rId2"/>
          <a:stretch/>
        </p:blipFill>
        <p:spPr>
          <a:xfrm>
            <a:off x="152280" y="1338480"/>
            <a:ext cx="8838720" cy="2466000"/>
          </a:xfrm>
          <a:prstGeom prst="rect">
            <a:avLst/>
          </a:prstGeom>
          <a:ln>
            <a:noFill/>
          </a:ln>
        </p:spPr>
      </p:pic>
      <p:pic>
        <p:nvPicPr>
          <p:cNvPr id="158" name="Google Shape;204;p24" descr=""/>
          <p:cNvPicPr/>
          <p:nvPr/>
        </p:nvPicPr>
        <p:blipFill>
          <a:blip r:embed="rId3"/>
          <a:stretch/>
        </p:blipFill>
        <p:spPr>
          <a:xfrm>
            <a:off x="152280" y="3873960"/>
            <a:ext cx="8838720" cy="433080"/>
          </a:xfrm>
          <a:prstGeom prst="rect">
            <a:avLst/>
          </a:prstGeom>
          <a:ln>
            <a:noFill/>
          </a:ln>
        </p:spPr>
      </p:pic>
      <p:sp>
        <p:nvSpPr>
          <p:cNvPr id="159" name="CustomShape 7"/>
          <p:cNvSpPr/>
          <p:nvPr/>
        </p:nvSpPr>
        <p:spPr>
          <a:xfrm>
            <a:off x="1739520" y="4471920"/>
            <a:ext cx="566460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7760" rIns="77760" tIns="38880" bIns="3888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실수 변환 및 단위 제거 </a:t>
            </a: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( Mileage, Engine, Power, Kilometers_Driven )</a:t>
            </a:r>
            <a:endParaRPr b="0" lang="en-US" sz="1400" spc="-1" strike="noStrike">
              <a:latin typeface="Noto Sans CJK JP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210;p25" descr=""/>
          <p:cNvPicPr/>
          <p:nvPr/>
        </p:nvPicPr>
        <p:blipFill>
          <a:blip r:embed="rId1"/>
          <a:stretch/>
        </p:blipFill>
        <p:spPr>
          <a:xfrm>
            <a:off x="396720" y="1335960"/>
            <a:ext cx="1456560" cy="2471040"/>
          </a:xfrm>
          <a:prstGeom prst="rect">
            <a:avLst/>
          </a:prstGeom>
          <a:ln>
            <a:noFill/>
          </a:ln>
        </p:spPr>
      </p:pic>
      <p:pic>
        <p:nvPicPr>
          <p:cNvPr id="161" name="Google Shape;211;p25" descr=""/>
          <p:cNvPicPr/>
          <p:nvPr/>
        </p:nvPicPr>
        <p:blipFill>
          <a:blip r:embed="rId2"/>
          <a:stretch/>
        </p:blipFill>
        <p:spPr>
          <a:xfrm>
            <a:off x="1854000" y="1329840"/>
            <a:ext cx="6047280" cy="2483280"/>
          </a:xfrm>
          <a:prstGeom prst="rect">
            <a:avLst/>
          </a:prstGeom>
          <a:ln>
            <a:noFill/>
          </a:ln>
        </p:spPr>
      </p:pic>
      <p:grpSp>
        <p:nvGrpSpPr>
          <p:cNvPr id="162" name="Group 1"/>
          <p:cNvGrpSpPr/>
          <p:nvPr/>
        </p:nvGrpSpPr>
        <p:grpSpPr>
          <a:xfrm>
            <a:off x="-9720" y="102240"/>
            <a:ext cx="7705800" cy="1092240"/>
            <a:chOff x="-9720" y="102240"/>
            <a:chExt cx="7705800" cy="1092240"/>
          </a:xfrm>
        </p:grpSpPr>
        <p:pic>
          <p:nvPicPr>
            <p:cNvPr id="163" name="Google Shape;213;p25" descr=""/>
            <p:cNvPicPr/>
            <p:nvPr/>
          </p:nvPicPr>
          <p:blipFill>
            <a:blip r:embed="rId3"/>
            <a:srcRect l="18933" t="0" r="0" b="0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4" name="CustomShape 2"/>
            <p:cNvSpPr/>
            <p:nvPr/>
          </p:nvSpPr>
          <p:spPr>
            <a:xfrm>
              <a:off x="3212280" y="664560"/>
              <a:ext cx="4483800" cy="6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3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446684"/>
                  </a:solidFill>
                  <a:latin typeface="Arial"/>
                  <a:ea typeface="Arial"/>
                </a:rPr>
                <a:t>분석 계획 </a:t>
              </a:r>
              <a:r>
                <a:rPr b="1" lang="en-US" sz="2400" spc="-1" strike="noStrike">
                  <a:solidFill>
                    <a:srgbClr val="446684"/>
                  </a:solidFill>
                  <a:latin typeface="Arial"/>
                  <a:ea typeface="Arial"/>
                </a:rPr>
                <a:t>&amp; </a:t>
              </a:r>
              <a:r>
                <a:rPr b="1" lang="en-US" sz="2400" spc="-1" strike="noStrike">
                  <a:solidFill>
                    <a:srgbClr val="446684"/>
                  </a:solidFill>
                  <a:latin typeface="Arial"/>
                  <a:ea typeface="Arial"/>
                </a:rPr>
                <a:t>분석 방법</a:t>
              </a:r>
              <a:endParaRPr b="0" lang="en-US" sz="2400" spc="-1" strike="noStrike">
                <a:latin typeface="Noto Sans CJK JP"/>
              </a:endParaRPr>
            </a:p>
          </p:txBody>
        </p:sp>
        <p:sp>
          <p:nvSpPr>
            <p:cNvPr id="166" name="CustomShape 4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167" name="CustomShape 5"/>
            <p:cNvSpPr/>
            <p:nvPr/>
          </p:nvSpPr>
          <p:spPr>
            <a:xfrm>
              <a:off x="290160" y="943560"/>
              <a:ext cx="330192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데이터 결측치 확인 및 처리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168" name="CustomShape 6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len="sm" type="oval" w="sm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9" name="CustomShape 7"/>
          <p:cNvSpPr/>
          <p:nvPr/>
        </p:nvSpPr>
        <p:spPr>
          <a:xfrm>
            <a:off x="2567880" y="3994200"/>
            <a:ext cx="4007520" cy="8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Price</a:t>
            </a: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와 </a:t>
            </a: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Mileage</a:t>
            </a: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에서 결측치 확인 및 중앙값 처리</a:t>
            </a:r>
            <a:endParaRPr b="0" lang="en-US" sz="14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Engine</a:t>
            </a: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과 </a:t>
            </a: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Seats</a:t>
            </a: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에서 결측치 확인 및 최빈값 처리</a:t>
            </a:r>
            <a:endParaRPr b="0" lang="en-US" sz="1400" spc="-1" strike="noStrike">
              <a:latin typeface="Noto Sans CJK JP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224;p26" descr=""/>
          <p:cNvPicPr/>
          <p:nvPr/>
        </p:nvPicPr>
        <p:blipFill>
          <a:blip r:embed="rId1"/>
          <a:stretch/>
        </p:blipFill>
        <p:spPr>
          <a:xfrm>
            <a:off x="420120" y="1197360"/>
            <a:ext cx="7200360" cy="2267280"/>
          </a:xfrm>
          <a:prstGeom prst="rect">
            <a:avLst/>
          </a:prstGeom>
          <a:ln>
            <a:noFill/>
          </a:ln>
        </p:spPr>
      </p:pic>
      <p:sp>
        <p:nvSpPr>
          <p:cNvPr id="171" name="CustomShape 1"/>
          <p:cNvSpPr/>
          <p:nvPr/>
        </p:nvSpPr>
        <p:spPr>
          <a:xfrm>
            <a:off x="420120" y="3598920"/>
            <a:ext cx="6492600" cy="13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7760" rIns="77760" tIns="38880" bIns="38880"/>
          <a:p>
            <a:pPr marL="190440" indent="-1836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100" spc="-1" strike="noStrike">
                <a:solidFill>
                  <a:srgbClr val="000000"/>
                </a:solidFill>
                <a:latin typeface="Noto Sans"/>
                <a:ea typeface="Noto Sans"/>
              </a:rPr>
              <a:t>New_Price </a:t>
            </a:r>
            <a:r>
              <a:rPr b="0" lang="en-US" sz="1100" spc="-1" strike="noStrike">
                <a:solidFill>
                  <a:srgbClr val="000000"/>
                </a:solidFill>
                <a:latin typeface="Noto Sans"/>
                <a:ea typeface="Noto Sans"/>
              </a:rPr>
              <a:t>변수 같은 경우 결측치가 약 </a:t>
            </a:r>
            <a:r>
              <a:rPr b="0" lang="en-US" sz="1100" spc="-1" strike="noStrike">
                <a:solidFill>
                  <a:srgbClr val="000000"/>
                </a:solidFill>
                <a:latin typeface="Noto Sans"/>
                <a:ea typeface="Noto Sans"/>
              </a:rPr>
              <a:t>5000</a:t>
            </a:r>
            <a:r>
              <a:rPr b="0" lang="en-US" sz="1100" spc="-1" strike="noStrike">
                <a:solidFill>
                  <a:srgbClr val="000000"/>
                </a:solidFill>
                <a:latin typeface="Noto Sans"/>
                <a:ea typeface="Noto Sans"/>
              </a:rPr>
              <a:t>개 정도가 존재하는 것을 확인하였다</a:t>
            </a:r>
            <a:r>
              <a:rPr b="0" lang="en-US" sz="11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100" spc="-1" strike="noStrike">
              <a:latin typeface="Noto Sans CJK JP"/>
            </a:endParaRPr>
          </a:p>
          <a:p>
            <a:pPr marL="190440" indent="-151560">
              <a:lnSpc>
                <a:spcPct val="100000"/>
              </a:lnSpc>
            </a:pPr>
            <a:endParaRPr b="0" lang="en-US" sz="1100" spc="-1" strike="noStrike">
              <a:latin typeface="Noto Sans CJK JP"/>
            </a:endParaRPr>
          </a:p>
          <a:p>
            <a:pPr marL="190440" indent="-1836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100" spc="-1" strike="noStrike">
                <a:solidFill>
                  <a:srgbClr val="000000"/>
                </a:solidFill>
                <a:latin typeface="Noto Sans"/>
                <a:ea typeface="Noto Sans"/>
              </a:rPr>
              <a:t>5000</a:t>
            </a:r>
            <a:r>
              <a:rPr b="0" lang="en-US" sz="1100" spc="-1" strike="noStrike">
                <a:solidFill>
                  <a:srgbClr val="000000"/>
                </a:solidFill>
                <a:latin typeface="Noto Sans"/>
                <a:ea typeface="Noto Sans"/>
              </a:rPr>
              <a:t>개의 모델을 전수조사하여 결측치를 채우는 것은 현실적으로 불가능하다고 판단하였다</a:t>
            </a:r>
            <a:r>
              <a:rPr b="0" lang="en-US" sz="1100" spc="-1" strike="noStrike">
                <a:solidFill>
                  <a:srgbClr val="000000"/>
                </a:solidFill>
                <a:latin typeface="Noto Sans"/>
                <a:ea typeface="Noto Sans"/>
              </a:rPr>
              <a:t>. </a:t>
            </a:r>
            <a:endParaRPr b="0" lang="en-US" sz="1100" spc="-1" strike="noStrike">
              <a:latin typeface="Noto Sans CJK JP"/>
            </a:endParaRPr>
          </a:p>
          <a:p>
            <a:pPr marL="190440" indent="-151560">
              <a:lnSpc>
                <a:spcPct val="100000"/>
              </a:lnSpc>
            </a:pPr>
            <a:endParaRPr b="0" lang="en-US" sz="1100" spc="-1" strike="noStrike">
              <a:latin typeface="Noto Sans CJK JP"/>
            </a:endParaRPr>
          </a:p>
          <a:p>
            <a:pPr marL="190440" indent="-1836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100" spc="-1" strike="noStrike">
                <a:solidFill>
                  <a:srgbClr val="000000"/>
                </a:solidFill>
                <a:latin typeface="Noto Sans"/>
                <a:ea typeface="Noto Sans"/>
              </a:rPr>
              <a:t>전체 </a:t>
            </a:r>
            <a:r>
              <a:rPr b="0" lang="en-US" sz="1100" spc="-1" strike="noStrike">
                <a:solidFill>
                  <a:srgbClr val="000000"/>
                </a:solidFill>
                <a:latin typeface="Noto Sans"/>
                <a:ea typeface="Noto Sans"/>
              </a:rPr>
              <a:t>7000</a:t>
            </a:r>
            <a:r>
              <a:rPr b="0" lang="en-US" sz="1100" spc="-1" strike="noStrike">
                <a:solidFill>
                  <a:srgbClr val="000000"/>
                </a:solidFill>
                <a:latin typeface="Noto Sans"/>
                <a:ea typeface="Noto Sans"/>
              </a:rPr>
              <a:t>개의 표본 중 </a:t>
            </a:r>
            <a:r>
              <a:rPr b="0" lang="en-US" sz="1100" spc="-1" strike="noStrike">
                <a:solidFill>
                  <a:srgbClr val="000000"/>
                </a:solidFill>
                <a:latin typeface="Noto Sans"/>
                <a:ea typeface="Noto Sans"/>
              </a:rPr>
              <a:t>2000</a:t>
            </a:r>
            <a:r>
              <a:rPr b="0" lang="en-US" sz="1100" spc="-1" strike="noStrike">
                <a:solidFill>
                  <a:srgbClr val="000000"/>
                </a:solidFill>
                <a:latin typeface="Noto Sans"/>
                <a:ea typeface="Noto Sans"/>
              </a:rPr>
              <a:t>개의 표본만 뉴모델의 가격이 존재하는데</a:t>
            </a:r>
            <a:r>
              <a:rPr b="0" lang="en-US" sz="1100" spc="-1" strike="noStrike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b="0" lang="en-US" sz="1100" spc="-1" strike="noStrike">
                <a:solidFill>
                  <a:srgbClr val="000000"/>
                </a:solidFill>
                <a:latin typeface="Noto Sans"/>
                <a:ea typeface="Noto Sans"/>
              </a:rPr>
              <a:t>존재하는 값보다 많은 결측치들의 값을 중앙값이나 평균값으로 채우는 것은 의미가 없다고 생각한다</a:t>
            </a:r>
            <a:r>
              <a:rPr b="0" lang="en-US" sz="11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1100" spc="-1" strike="noStrike">
              <a:latin typeface="Noto Sans CJK JP"/>
            </a:endParaRPr>
          </a:p>
          <a:p>
            <a:pPr marL="190440" indent="-151560">
              <a:lnSpc>
                <a:spcPct val="100000"/>
              </a:lnSpc>
            </a:pPr>
            <a:endParaRPr b="0" lang="en-US" sz="1100" spc="-1" strike="noStrike">
              <a:latin typeface="Noto Sans CJK JP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886760" y="4780800"/>
            <a:ext cx="482112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7760" rIns="77760" tIns="38880" bIns="3888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Noto Sans"/>
                <a:ea typeface="Noto Sans"/>
              </a:rPr>
              <a:t>이러한 내용을 바탕으로 뉴모델 가격의 칼럼을 최종적으로 삭제하기로 결정</a:t>
            </a:r>
            <a:endParaRPr b="0" lang="en-US" sz="1100" spc="-1" strike="noStrike">
              <a:latin typeface="Noto Sans CJK JP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1237320" y="4822920"/>
            <a:ext cx="353160" cy="161280"/>
          </a:xfrm>
          <a:custGeom>
            <a:avLst/>
            <a:gdLst/>
            <a:ahLst/>
            <a:rect l="l" t="t" r="r" b="b"/>
            <a:pathLst>
              <a:path w="2292" h="602">
                <a:moveTo>
                  <a:pt x="0" y="150"/>
                </a:moveTo>
                <a:lnTo>
                  <a:pt x="1718" y="150"/>
                </a:lnTo>
                <a:lnTo>
                  <a:pt x="1718" y="0"/>
                </a:lnTo>
                <a:lnTo>
                  <a:pt x="2291" y="300"/>
                </a:lnTo>
                <a:lnTo>
                  <a:pt x="1718" y="601"/>
                </a:lnTo>
                <a:lnTo>
                  <a:pt x="171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ef413d"/>
          </a:solidFill>
          <a:ln w="9360">
            <a:solidFill>
              <a:srgbClr val="ef413d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4" name="Group 4"/>
          <p:cNvGrpSpPr/>
          <p:nvPr/>
        </p:nvGrpSpPr>
        <p:grpSpPr>
          <a:xfrm>
            <a:off x="-9720" y="102240"/>
            <a:ext cx="7705800" cy="1092240"/>
            <a:chOff x="-9720" y="102240"/>
            <a:chExt cx="7705800" cy="1092240"/>
          </a:xfrm>
        </p:grpSpPr>
        <p:pic>
          <p:nvPicPr>
            <p:cNvPr id="175" name="Google Shape;229;p26" descr=""/>
            <p:cNvPicPr/>
            <p:nvPr/>
          </p:nvPicPr>
          <p:blipFill>
            <a:blip r:embed="rId2"/>
            <a:srcRect l="18933" t="0" r="0" b="0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6" name="CustomShape 5"/>
            <p:cNvSpPr/>
            <p:nvPr/>
          </p:nvSpPr>
          <p:spPr>
            <a:xfrm>
              <a:off x="3212280" y="664560"/>
              <a:ext cx="4483800" cy="6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6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446684"/>
                  </a:solidFill>
                  <a:latin typeface="Arial"/>
                  <a:ea typeface="Arial"/>
                </a:rPr>
                <a:t>분석 계획 </a:t>
              </a:r>
              <a:r>
                <a:rPr b="1" lang="en-US" sz="2400" spc="-1" strike="noStrike">
                  <a:solidFill>
                    <a:srgbClr val="446684"/>
                  </a:solidFill>
                  <a:latin typeface="Arial"/>
                  <a:ea typeface="Arial"/>
                </a:rPr>
                <a:t>&amp; </a:t>
              </a:r>
              <a:r>
                <a:rPr b="1" lang="en-US" sz="2400" spc="-1" strike="noStrike">
                  <a:solidFill>
                    <a:srgbClr val="446684"/>
                  </a:solidFill>
                  <a:latin typeface="Arial"/>
                  <a:ea typeface="Arial"/>
                </a:rPr>
                <a:t>분석 방법</a:t>
              </a:r>
              <a:endParaRPr b="0" lang="en-US" sz="2400" spc="-1" strike="noStrike">
                <a:latin typeface="Noto Sans CJK JP"/>
              </a:endParaRPr>
            </a:p>
          </p:txBody>
        </p:sp>
        <p:sp>
          <p:nvSpPr>
            <p:cNvPr id="178" name="CustomShape 7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179" name="CustomShape 8"/>
            <p:cNvSpPr/>
            <p:nvPr/>
          </p:nvSpPr>
          <p:spPr>
            <a:xfrm>
              <a:off x="290160" y="943560"/>
              <a:ext cx="330192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Noto Sans"/>
                  <a:ea typeface="Noto Sans"/>
                </a:rPr>
                <a:t>데이터 결측치 확인 및 처리</a:t>
              </a:r>
              <a:endParaRPr b="0" lang="en-US" sz="1200" spc="-1" strike="noStrike">
                <a:latin typeface="Noto Sans CJK JP"/>
              </a:endParaRPr>
            </a:p>
          </p:txBody>
        </p:sp>
        <p:sp>
          <p:nvSpPr>
            <p:cNvPr id="180" name="CustomShape 9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len="sm" type="oval" w="sm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ko-KR</dc:language>
  <cp:lastModifiedBy/>
  <dcterms:modified xsi:type="dcterms:W3CDTF">2023-09-06T09:45:19Z</dcterms:modified>
  <cp:revision>6</cp:revision>
  <dc:subject/>
  <dc:title/>
</cp:coreProperties>
</file>