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6" r:id="rId8"/>
    <p:sldId id="265" r:id="rId9"/>
    <p:sldId id="267" r:id="rId10"/>
    <p:sldId id="268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9DC3E6"/>
    <a:srgbClr val="FFFFFF"/>
    <a:srgbClr val="203864"/>
    <a:srgbClr val="E4EDFD"/>
    <a:srgbClr val="FF0000"/>
    <a:srgbClr val="EE1E14"/>
    <a:srgbClr val="D0AF91"/>
    <a:srgbClr val="B883BA"/>
    <a:srgbClr val="F5E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6" y="867833"/>
            <a:ext cx="7417163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반도체 운전 조건 </a:t>
            </a:r>
            <a:br>
              <a:rPr lang="en-US" altLang="ko-KR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</a:br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latin typeface="+mn-ea"/>
              </a:rPr>
              <a:t>B3</a:t>
            </a:r>
            <a:r>
              <a:rPr lang="ko-KR" altLang="en-US" b="1" spc="-150" dirty="0">
                <a:latin typeface="+mn-ea"/>
              </a:rPr>
              <a:t>조</a:t>
            </a:r>
            <a:endParaRPr lang="en-US" altLang="ko-KR" b="1" spc="-150" dirty="0">
              <a:latin typeface="+mn-ea"/>
            </a:endParaRPr>
          </a:p>
          <a:p>
            <a:pPr algn="l"/>
            <a:r>
              <a:rPr lang="ko-KR" altLang="en-US" sz="1600" spc="-150" dirty="0" err="1">
                <a:latin typeface="+mn-ea"/>
              </a:rPr>
              <a:t>경수민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박정빈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우정아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윤석희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정규섭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주연지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493884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청년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 Big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Data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아카데미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23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C39C925C-79E7-39F6-5450-0AB7D1DA9B65}"/>
              </a:ext>
            </a:extLst>
          </p:cNvPr>
          <p:cNvSpPr/>
          <p:nvPr/>
        </p:nvSpPr>
        <p:spPr>
          <a:xfrm>
            <a:off x="144780" y="2678813"/>
            <a:ext cx="2806247" cy="369332"/>
          </a:xfrm>
          <a:prstGeom prst="round2Same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4938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투입된 </a:t>
            </a:r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Wafer</a:t>
            </a:r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에 따른 불량률 결과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4F4D491-AE11-FCCA-979B-358C6BD1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54290"/>
              </p:ext>
            </p:extLst>
          </p:nvPr>
        </p:nvGraphicFramePr>
        <p:xfrm>
          <a:off x="144780" y="3048145"/>
          <a:ext cx="8854440" cy="183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179163199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7093832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412868312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24333779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5802024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84158441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1077657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493192859"/>
                    </a:ext>
                  </a:extLst>
                </a:gridCol>
              </a:tblGrid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Chamber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Oxidation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Photo_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softbake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Photo_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lithography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Etching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Ion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Implantaion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54262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3~9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34~38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5~12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34~36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67535"/>
                  </a:ext>
                </a:extLst>
              </a:tr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12 , 17 , 34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 ~ 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15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572059"/>
                  </a:ext>
                </a:extLst>
              </a:tr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 ~ 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34 ~ 38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18 ~ 20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20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20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190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92D243-A3C6-DD96-CFA3-BEAF2D41CAF2}"/>
              </a:ext>
            </a:extLst>
          </p:cNvPr>
          <p:cNvSpPr txBox="1"/>
          <p:nvPr/>
        </p:nvSpPr>
        <p:spPr>
          <a:xfrm>
            <a:off x="355193" y="1158577"/>
            <a:ext cx="843361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현장의 공정 상황을 고려해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공정 중 다음 단계 공정 진행 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Wafer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나누어 넣는 경우 표에서 제시하는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Wafer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 수를 각 챔버에 투입할 것을 추천함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통해 생산성 감소를 방지함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70B9-69A3-A066-5C46-6EF0D7BAF4F2}"/>
              </a:ext>
            </a:extLst>
          </p:cNvPr>
          <p:cNvSpPr txBox="1"/>
          <p:nvPr/>
        </p:nvSpPr>
        <p:spPr>
          <a:xfrm>
            <a:off x="144780" y="2698693"/>
            <a:ext cx="280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각 챔버 별 추천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Wafer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투입 개수</a:t>
            </a:r>
          </a:p>
        </p:txBody>
      </p:sp>
    </p:spTree>
    <p:extLst>
      <p:ext uri="{BB962C8B-B14F-4D97-AF65-F5344CB8AC3E}">
        <p14:creationId xmlns:p14="http://schemas.microsoft.com/office/powerpoint/2010/main" val="202981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4938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운전 파라미터 최적화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B70B82D-1339-DC0B-DF74-CBCEA1FF78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575488"/>
                  </p:ext>
                </p:extLst>
              </p:nvPr>
            </p:nvGraphicFramePr>
            <p:xfrm>
              <a:off x="424203" y="1034086"/>
              <a:ext cx="8183604" cy="4257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8554">
                      <a:extLst>
                        <a:ext uri="{9D8B030D-6E8A-4147-A177-3AD203B41FA5}">
                          <a16:colId xmlns:a16="http://schemas.microsoft.com/office/drawing/2014/main" val="570097594"/>
                        </a:ext>
                      </a:extLst>
                    </a:gridCol>
                    <a:gridCol w="1760974">
                      <a:extLst>
                        <a:ext uri="{9D8B030D-6E8A-4147-A177-3AD203B41FA5}">
                          <a16:colId xmlns:a16="http://schemas.microsoft.com/office/drawing/2014/main" val="2390239974"/>
                        </a:ext>
                      </a:extLst>
                    </a:gridCol>
                    <a:gridCol w="2452060">
                      <a:extLst>
                        <a:ext uri="{9D8B030D-6E8A-4147-A177-3AD203B41FA5}">
                          <a16:colId xmlns:a16="http://schemas.microsoft.com/office/drawing/2014/main" val="157674858"/>
                        </a:ext>
                      </a:extLst>
                    </a:gridCol>
                    <a:gridCol w="2432016">
                      <a:extLst>
                        <a:ext uri="{9D8B030D-6E8A-4147-A177-3AD203B41FA5}">
                          <a16:colId xmlns:a16="http://schemas.microsoft.com/office/drawing/2014/main" val="2499064253"/>
                        </a:ext>
                      </a:extLst>
                    </a:gridCol>
                  </a:tblGrid>
                  <a:tr h="26385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pc="-150" dirty="0"/>
                            <a:t>운전 요인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pc="-150" dirty="0"/>
                            <a:t>개선 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pc="-150" dirty="0"/>
                            <a:t>개선 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690099"/>
                      </a:ext>
                    </a:extLst>
                  </a:tr>
                  <a:tr h="26385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Oxidation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ppm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21.07 ~ 49.91(ppm)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45.89 ~ 49.91(ppm)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84320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Pressure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0.18 ~ 0.229(Torr)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0.18 ~ 0.192(Torr)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281721"/>
                      </a:ext>
                    </a:extLst>
                  </a:tr>
                  <a:tr h="263850">
                    <a:tc rowSpan="6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Photo_softbake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N2_HMDS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9.497 ~ 23.573(ppm)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20.702 ~ 23.573(ppm)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076580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Pressure_HMDS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14.776 ~ 15.281(Torr)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15.165 ~ 15.281(Torr)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794962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Temp_HMDS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19.986 ~ 20.012(℃)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20.01 ~ 20.012(℃)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537579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Temp_HMDS_bake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191.209 ~ 209.521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205.294 ~ 209.521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334904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Spin2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3864.82 ~ 4208.68(rpm)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4105.87 ~ 4208.68(rpm)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33328"/>
                      </a:ext>
                    </a:extLst>
                  </a:tr>
                  <a:tr h="25419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Photoresist_bake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4.765 ~ 5.239(ml)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5.135 ~ 5.239(ml)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664558"/>
                      </a:ext>
                    </a:extLst>
                  </a:tr>
                  <a:tr h="26385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err="1"/>
                            <a:t>Photo_Lithography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Energy_Exposure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103.407 ~ 112.069(</a:t>
                          </a:r>
                          <a:r>
                            <a:rPr lang="en-US" altLang="ko-KR" sz="1100" dirty="0" err="1"/>
                            <a:t>mJ</a:t>
                          </a:r>
                          <a:r>
                            <a:rPr lang="en-US" altLang="ko-KR" sz="1100" dirty="0"/>
                            <a:t>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111.486 ~ 112.069(</a:t>
                          </a:r>
                          <a:r>
                            <a:rPr lang="en-US" altLang="ko-KR" sz="1100" dirty="0" err="1"/>
                            <a:t>mJ</a:t>
                          </a:r>
                          <a:r>
                            <a:rPr lang="en-US" altLang="ko-KR" sz="1100" dirty="0"/>
                            <a:t>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673177"/>
                      </a:ext>
                    </a:extLst>
                  </a:tr>
                  <a:tr h="26385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Etching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Source_Power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49.342 ~ 53.272(W)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52.568 ~ 53.272(W)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862416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Temp_Etching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68.15 ~ 73.081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72.784 ~ 73.081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591384"/>
                      </a:ext>
                    </a:extLst>
                  </a:tr>
                  <a:tr h="263850">
                    <a:tc row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Ion_Implanation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Input_Energy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29604.262 ~ 33675.551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32773.393 ~ 33675.551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6131591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Temp_Implantation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97.744 ~ 107.376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97.744 ~ 100.253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894186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Furnace_Temp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854 ~ 944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933 ~ 944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76958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RTA_Temp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148 ~ 162(℃)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148 ~150, 160 ~ 162(℃)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9007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B70B82D-1339-DC0B-DF74-CBCEA1FF78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575488"/>
                  </p:ext>
                </p:extLst>
              </p:nvPr>
            </p:nvGraphicFramePr>
            <p:xfrm>
              <a:off x="424203" y="1034086"/>
              <a:ext cx="8183604" cy="4257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8554">
                      <a:extLst>
                        <a:ext uri="{9D8B030D-6E8A-4147-A177-3AD203B41FA5}">
                          <a16:colId xmlns:a16="http://schemas.microsoft.com/office/drawing/2014/main" val="570097594"/>
                        </a:ext>
                      </a:extLst>
                    </a:gridCol>
                    <a:gridCol w="1760974">
                      <a:extLst>
                        <a:ext uri="{9D8B030D-6E8A-4147-A177-3AD203B41FA5}">
                          <a16:colId xmlns:a16="http://schemas.microsoft.com/office/drawing/2014/main" val="2390239974"/>
                        </a:ext>
                      </a:extLst>
                    </a:gridCol>
                    <a:gridCol w="2452060">
                      <a:extLst>
                        <a:ext uri="{9D8B030D-6E8A-4147-A177-3AD203B41FA5}">
                          <a16:colId xmlns:a16="http://schemas.microsoft.com/office/drawing/2014/main" val="157674858"/>
                        </a:ext>
                      </a:extLst>
                    </a:gridCol>
                    <a:gridCol w="2432016">
                      <a:extLst>
                        <a:ext uri="{9D8B030D-6E8A-4147-A177-3AD203B41FA5}">
                          <a16:colId xmlns:a16="http://schemas.microsoft.com/office/drawing/2014/main" val="2499064253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pc="-150" dirty="0"/>
                            <a:t>운전 요인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pc="-150" dirty="0"/>
                            <a:t>개선 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spc="-150" dirty="0"/>
                            <a:t>개선 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690099"/>
                      </a:ext>
                    </a:extLst>
                  </a:tr>
                  <a:tr h="26385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Oxidation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ppm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21.07 ~ 49.91(ppm)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45.89 ~ 49.91(ppm)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84320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Pressure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0.18 ~ 0.229(Torr)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0.18 ~ 0.192(Torr)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281721"/>
                      </a:ext>
                    </a:extLst>
                  </a:tr>
                  <a:tr h="263850">
                    <a:tc rowSpan="6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Photo_softbake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N2_HMDS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9.497 ~ 23.573(ppm)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20.702 ~ 23.573(ppm)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076580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Pressure_HMDS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14.776 ~ 15.281(Torr)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15.165 ~ 15.281(Torr)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794962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Temp_HMDS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19.986 ~ 20.012(℃)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20.01 ~ 20.012(℃)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537579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Temp_HMDS_bake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191.209 ~ 209.521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205.294 ~ 209.521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334904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Spin2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3864.82 ~ 4208.68(rpm)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4105.87 ~ 4208.68(rpm)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3332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Photoresist_bake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4.765 ~ 5.239(ml)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5.135 ~ 5.239(ml)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664558"/>
                      </a:ext>
                    </a:extLst>
                  </a:tr>
                  <a:tr h="26385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 err="1"/>
                            <a:t>Photo_Lithography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Energy_Exposure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491" t="-904545" r="-99256" b="-6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842" t="-904545" r="-251" b="-6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673177"/>
                      </a:ext>
                    </a:extLst>
                  </a:tr>
                  <a:tr h="26385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/>
                            <a:t>Etching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Source_Power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49.342 ~ 53.272(W)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52.568 ~ 53.272(W)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862416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Temp_Etching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68.15 ~ 73.081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72.784 ~ 73.081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591384"/>
                      </a:ext>
                    </a:extLst>
                  </a:tr>
                  <a:tr h="263850">
                    <a:tc rowSpan="4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Ion_Implanation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Input_Energy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29604.262 ~ 33675.551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32773.393 ~ 33675.551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6131591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Temp_Implantation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97.744 ~ 107.376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97.744 ~ 100.253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894186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Furnace_Temp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854 ~ 944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933 ~ 944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76958"/>
                      </a:ext>
                    </a:extLst>
                  </a:tr>
                  <a:tr h="2638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dirty="0" err="1"/>
                            <a:t>RTA_Temp</a:t>
                          </a:r>
                          <a:endParaRPr lang="ko-KR" altLang="en-US" sz="11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148 ~ 162(℃)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148 ~150, 160 ~ 162(℃)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9007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0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stomShape 5">
            <a:extLst>
              <a:ext uri="{FF2B5EF4-FFF2-40B4-BE49-F238E27FC236}">
                <a16:creationId xmlns:a16="http://schemas.microsoft.com/office/drawing/2014/main" id="{A1205F11-8CB8-28FE-0DFE-9805189EEE7E}"/>
              </a:ext>
            </a:extLst>
          </p:cNvPr>
          <p:cNvSpPr/>
          <p:nvPr/>
        </p:nvSpPr>
        <p:spPr>
          <a:xfrm>
            <a:off x="2072520" y="1227075"/>
            <a:ext cx="4339080" cy="42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반도체</a:t>
            </a:r>
            <a:r>
              <a:rPr lang="en-US" sz="1800" b="0" strike="noStrike" spc="-145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사업</a:t>
            </a:r>
            <a:r>
              <a:rPr lang="en-US" sz="1800" b="0" strike="noStrike" spc="-145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특성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반도체</a:t>
            </a:r>
            <a:r>
              <a:rPr lang="en-US" sz="1800" b="0" strike="noStrike" spc="-145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특성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추진</a:t>
            </a:r>
            <a:r>
              <a:rPr lang="en-US" sz="1800" b="0" strike="noStrike" spc="-145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배경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분석계획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분석결과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개선안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시현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r>
              <a:rPr lang="en-US" sz="1800" b="0" strike="noStrike" spc="-145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수행</a:t>
            </a:r>
            <a:r>
              <a:rPr lang="en-US" sz="1800" b="0" strike="noStrike" spc="-145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모습</a:t>
            </a:r>
            <a:endParaRPr lang="en-US" sz="1800" b="0" strike="noStrike" spc="-1" dirty="0">
              <a:latin typeface="Noto Sans CJK JP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45" dirty="0" err="1">
                <a:solidFill>
                  <a:srgbClr val="000000"/>
                </a:solidFill>
                <a:latin typeface="맑은 고딕"/>
                <a:ea typeface="맑은 고딕"/>
              </a:rPr>
              <a:t>소감</a:t>
            </a:r>
            <a:endParaRPr lang="en-US" sz="18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267AFF8D-ABD0-1111-806E-E333E1272EC0}"/>
              </a:ext>
            </a:extLst>
          </p:cNvPr>
          <p:cNvSpPr/>
          <p:nvPr/>
        </p:nvSpPr>
        <p:spPr>
          <a:xfrm>
            <a:off x="734568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D976DC5F-2BFD-B8C9-64B3-5F84F6D2AD9F}"/>
              </a:ext>
            </a:extLst>
          </p:cNvPr>
          <p:cNvSpPr/>
          <p:nvPr/>
        </p:nvSpPr>
        <p:spPr>
          <a:xfrm>
            <a:off x="814197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A8900818-0726-D872-CC34-47A1EBF0F5F8}"/>
              </a:ext>
            </a:extLst>
          </p:cNvPr>
          <p:cNvSpPr/>
          <p:nvPr/>
        </p:nvSpPr>
        <p:spPr>
          <a:xfrm>
            <a:off x="573595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9F11834-1C80-701F-4F16-1652BCD63C60}"/>
              </a:ext>
            </a:extLst>
          </p:cNvPr>
          <p:cNvSpPr/>
          <p:nvPr/>
        </p:nvSpPr>
        <p:spPr>
          <a:xfrm>
            <a:off x="653224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반도체 공정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2913745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82841-C95D-68AF-69EC-C1A079AFD70C}"/>
              </a:ext>
            </a:extLst>
          </p:cNvPr>
          <p:cNvGrpSpPr/>
          <p:nvPr/>
        </p:nvGrpSpPr>
        <p:grpSpPr>
          <a:xfrm>
            <a:off x="313047" y="873087"/>
            <a:ext cx="8591733" cy="1776893"/>
            <a:chOff x="274504" y="873087"/>
            <a:chExt cx="8591733" cy="17768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EE89F-1F3D-40CF-37A6-C3324DDF4C1C}"/>
                </a:ext>
              </a:extLst>
            </p:cNvPr>
            <p:cNvGrpSpPr/>
            <p:nvPr/>
          </p:nvGrpSpPr>
          <p:grpSpPr>
            <a:xfrm>
              <a:off x="274504" y="873087"/>
              <a:ext cx="4010466" cy="1776893"/>
              <a:chOff x="274504" y="878091"/>
              <a:chExt cx="4010466" cy="177689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F4C8EF3-76E1-734B-8421-DF82F586014F}"/>
                  </a:ext>
                </a:extLst>
              </p:cNvPr>
              <p:cNvSpPr/>
              <p:nvPr/>
            </p:nvSpPr>
            <p:spPr>
              <a:xfrm>
                <a:off x="274504" y="878091"/>
                <a:ext cx="1335316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18EC-E136-2B4C-91DF-7C4C9817029C}"/>
                  </a:ext>
                </a:extLst>
              </p:cNvPr>
              <p:cNvSpPr txBox="1"/>
              <p:nvPr/>
            </p:nvSpPr>
            <p:spPr>
              <a:xfrm>
                <a:off x="305785" y="1397453"/>
                <a:ext cx="3949147" cy="107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일정한 조건에서 전기전도성을 띄는 도체와 부도체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(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절연체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) 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사이의 물질</a:t>
                </a:r>
                <a:endParaRPr kumimoji="0" lang="en-US" altLang="ko-KR" sz="11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반도체 기업의 종류에는 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IDM, </a:t>
                </a:r>
                <a:r>
                  <a:rPr kumimoji="0" lang="ko-KR" altLang="en-US" sz="11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칩리스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팹리스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파운드리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OSAT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가 있다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.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spc="-150" dirty="0">
                    <a:solidFill>
                      <a:prstClr val="black"/>
                    </a:solidFill>
                    <a:latin typeface="+mn-ea"/>
                  </a:rPr>
                  <a:t>당사의 경우 파운드리 기업에 해당한다</a:t>
                </a:r>
                <a:r>
                  <a:rPr lang="en-US" altLang="ko-KR" sz="1100" spc="-150" dirty="0">
                    <a:solidFill>
                      <a:prstClr val="black"/>
                    </a:solidFill>
                    <a:latin typeface="+mn-ea"/>
                  </a:rPr>
                  <a:t>.</a:t>
                </a:r>
                <a:endParaRPr kumimoji="0" lang="en-US" altLang="ko-KR" sz="11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519A35-C609-BAC6-DA24-BD957A78C391}"/>
                  </a:ext>
                </a:extLst>
              </p:cNvPr>
              <p:cNvSpPr/>
              <p:nvPr/>
            </p:nvSpPr>
            <p:spPr>
              <a:xfrm>
                <a:off x="277765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A9D58E-8823-7A73-8B14-E320FD22BE1B}"/>
                </a:ext>
              </a:extLst>
            </p:cNvPr>
            <p:cNvGrpSpPr/>
            <p:nvPr/>
          </p:nvGrpSpPr>
          <p:grpSpPr>
            <a:xfrm>
              <a:off x="4859032" y="873087"/>
              <a:ext cx="4007205" cy="1776893"/>
              <a:chOff x="4859032" y="878091"/>
              <a:chExt cx="4007205" cy="177689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043A3A-306C-93A2-D2E4-AF619E966F1B}"/>
                  </a:ext>
                </a:extLst>
              </p:cNvPr>
              <p:cNvSpPr/>
              <p:nvPr/>
            </p:nvSpPr>
            <p:spPr>
              <a:xfrm>
                <a:off x="4859032" y="878091"/>
                <a:ext cx="2177628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 기업 종류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BDE2AF-1543-4EEF-5EE4-3E337910BD45}"/>
                  </a:ext>
                </a:extLst>
              </p:cNvPr>
              <p:cNvSpPr/>
              <p:nvPr/>
            </p:nvSpPr>
            <p:spPr>
              <a:xfrm>
                <a:off x="4859032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CABAD35-9674-E72D-67A3-1CBCB34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5980"/>
              </p:ext>
            </p:extLst>
          </p:nvPr>
        </p:nvGraphicFramePr>
        <p:xfrm>
          <a:off x="4897574" y="1300894"/>
          <a:ext cx="4007205" cy="134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4000786600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662308731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487274335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045972382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4186479364"/>
                    </a:ext>
                  </a:extLst>
                </a:gridCol>
              </a:tblGrid>
              <a:tr h="22357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웨이퍼 생산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패키징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판매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945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IDM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1255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칩리스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240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팹리스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213330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파운드리</a:t>
                      </a: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57841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OSAT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88679"/>
                  </a:ext>
                </a:extLst>
              </a:tr>
            </a:tbl>
          </a:graphicData>
        </a:graphic>
      </p:graphicFrame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719E0D49-31D5-7039-E6D8-52785CCF1560}"/>
              </a:ext>
            </a:extLst>
          </p:cNvPr>
          <p:cNvSpPr/>
          <p:nvPr/>
        </p:nvSpPr>
        <p:spPr>
          <a:xfrm>
            <a:off x="5701665" y="1579269"/>
            <a:ext cx="3203114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92581E8-4B11-DAFC-E7EA-004AF2490E7E}"/>
              </a:ext>
            </a:extLst>
          </p:cNvPr>
          <p:cNvSpPr/>
          <p:nvPr/>
        </p:nvSpPr>
        <p:spPr>
          <a:xfrm>
            <a:off x="5701665" y="1804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2C6BE030-49FA-2237-6373-54CE3D565ED5}"/>
              </a:ext>
            </a:extLst>
          </p:cNvPr>
          <p:cNvSpPr/>
          <p:nvPr/>
        </p:nvSpPr>
        <p:spPr>
          <a:xfrm>
            <a:off x="5701665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42BAF6D-6142-01AB-1CAC-BEA83D3A32A8}"/>
              </a:ext>
            </a:extLst>
          </p:cNvPr>
          <p:cNvSpPr/>
          <p:nvPr/>
        </p:nvSpPr>
        <p:spPr>
          <a:xfrm>
            <a:off x="8106727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B329FA5-930B-B183-DF63-21CAF8515D5D}"/>
              </a:ext>
            </a:extLst>
          </p:cNvPr>
          <p:cNvSpPr/>
          <p:nvPr/>
        </p:nvSpPr>
        <p:spPr>
          <a:xfrm>
            <a:off x="7306627" y="2481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06898B97-3311-8FAE-43E8-5ACD9FF53D21}"/>
              </a:ext>
            </a:extLst>
          </p:cNvPr>
          <p:cNvSpPr/>
          <p:nvPr/>
        </p:nvSpPr>
        <p:spPr>
          <a:xfrm>
            <a:off x="6504305" y="2251988"/>
            <a:ext cx="1592897" cy="10451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EBB23-B5A0-1C69-47B6-9D226789C6DA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차량에 사용되는 반도체 수요가 급속히 증가함에도 불구하고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당사의 매출 상승률은 감소함에 따라 지속적인 경쟁 우위 확보를 위한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향상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6F042-057F-9574-640B-EAB71F8AEB5C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252B893B-8379-795E-8652-2343E1B5E4BC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A441E7-DB7E-E3BC-1E2F-79C3B610EC88}"/>
              </a:ext>
            </a:extLst>
          </p:cNvPr>
          <p:cNvGrpSpPr/>
          <p:nvPr/>
        </p:nvGrpSpPr>
        <p:grpSpPr>
          <a:xfrm>
            <a:off x="206772" y="2202648"/>
            <a:ext cx="2861788" cy="2643518"/>
            <a:chOff x="206772" y="2041117"/>
            <a:chExt cx="2861788" cy="264351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ECD6BB2-53A5-FC9D-6FB3-8B90F3C6A4EE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4CF0A8-D3CD-5D8D-4C8C-01E0EE044FFB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CFE833B0-4C94-9E6B-32A9-8E90435B898B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FB399C3-4BC6-43AE-3CE0-D79D14368197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38614E-F0EB-D7FF-779A-F4199301C78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D5199D-AED0-1D97-78F9-1DE68788B57D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DB22B25-B83A-CFEA-C275-F9BD6F5A96FF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4DC6CF-7E1A-CC89-157C-E203202D9C34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95E843C-25C1-B5CD-E1E1-48056BC03B3E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34B1122-4A12-2D34-31F3-0FD01667A487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C1199F-044E-2F5F-D230-472190E56772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062A38-7C3C-DA48-1E3A-CD264906A820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9F6CB8E-09DF-DB2A-398C-FD942FD9117D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5864E34-3B7E-0BA2-83FA-44BE3089AE7B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A135A7-B0FD-C1A8-9E51-51B5EC4767DB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E7458C1-34A2-8896-F471-E2676E32E303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48EF6C0-FF9A-BEF5-E54A-C3E238B94352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9FBEEFF-4085-36C2-385F-2781895C2099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E47EF75-EA6F-32B2-DD66-32C4CF007643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D41DA42-4BDC-BEEA-6EDA-9085C7D0C4FB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2151FF-4E96-831C-BA42-0BACAEC675D0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F8418B7-3AAA-6232-060F-864596AC3186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CDE3B57-A1F3-0738-64AE-E9D20EC93F52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2D0A329-D8B3-36FD-2074-3AF2321B0E8E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4006361-04AE-29D6-9489-FCF4AA13B32A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BCBFE8-FABE-387B-1EB8-FA9064577D63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EDC08-F84C-480F-8688-BF5C5A4B68E6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F46B67B-24CE-6740-A200-59CAF3139D7C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3E8AD39-D67F-814A-C62C-BDE4E7B3E541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FECF7-F7F7-436B-8D3B-647CA2C3ADF8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99446B-4765-B450-47D1-CEDF8DAAF15B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48E066-195E-EE56-F580-29705C3221C2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E0A8F8-AD0A-4616-34E1-770992038E6D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8CA361-FE59-B2EF-8664-409B76EF2EE9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B99E46-F06D-677B-C104-A3D0295E6C48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E079E-D033-43B0-B193-C0FBE13432BD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421313-DE48-385C-7752-2F5481B7AB7A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20A182-1D42-4979-6F7D-D41EF5F0787C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BA79C0-1BCB-E76E-8A30-DA311EC8B385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2030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16FCE-53C3-980B-675D-E0B07ABB05BB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70.0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(2.8)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BAD0CC-76FB-70B5-9A5D-0F80925448AB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123.1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(5.1)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F0643C-FF96-870C-FB06-5625D6ABA89E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184.5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(8.0)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65A0C0-7D73-1D9B-5EBB-3F7C12D3DC54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326.5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(12.1)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B243E7-5DA9-4674-FD68-37919867A5D2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439.2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(15.5)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B3203-9264-8D4A-15D5-CEBC3E5E9746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537.0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(17.3)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5D712-CBC5-356B-F6B2-BCB11404D948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657.3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(19.9)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78BF117-297F-88D3-C34F-388A29666D96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927.2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(26.3)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6701E-6CB6-69FE-EAA8-13338863244E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1179.5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(31.3)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088F07-653B-6244-8DDB-D22EEAD02F51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2485.0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3E6FFE-615F-7653-DCF2-A65F1843B20A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2431.3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220F26-08E8-7862-3AF9-870893E0E189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2309.9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56ACD7-2672-7D6C-028C-97C73A03FB59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2685.6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6071E3-09C6-AD5E-6AC3-B94AF561D2D7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2839.9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273ED5-F25B-F55D-CA94-D9EC3A282474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3107.1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624B34-2757-171A-2618-BCE71E6EFDC9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3309.1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F2DC32-ED75-5A32-BDDC-6A2EE5D555FB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3528.0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F14677-3E59-9B29-ACC4-DCA0914AA7B1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3769.1</a:t>
              </a:r>
            </a:p>
          </p:txBody>
        </p:sp>
      </p:grpSp>
      <p:graphicFrame>
        <p:nvGraphicFramePr>
          <p:cNvPr id="141" name="표 141">
            <a:extLst>
              <a:ext uri="{FF2B5EF4-FFF2-40B4-BE49-F238E27FC236}">
                <a16:creationId xmlns:a16="http://schemas.microsoft.com/office/drawing/2014/main" id="{5DBC43DE-293E-2D45-376F-42D022D9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8973"/>
              </p:ext>
            </p:extLst>
          </p:nvPr>
        </p:nvGraphicFramePr>
        <p:xfrm>
          <a:off x="3382477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35B7516-C164-2F12-8913-C2664C80BE87}"/>
              </a:ext>
            </a:extLst>
          </p:cNvPr>
          <p:cNvGrpSpPr/>
          <p:nvPr/>
        </p:nvGrpSpPr>
        <p:grpSpPr>
          <a:xfrm>
            <a:off x="3380418" y="2918851"/>
            <a:ext cx="28739" cy="1317295"/>
            <a:chOff x="3380418" y="2757320"/>
            <a:chExt cx="28739" cy="1317295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6BA3C5-F11A-6486-D50D-96A4CAFEA055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FA68F8-E660-0E60-8F40-737912CA3645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A5CC766-A6CA-6CDB-4B13-6D212F33E38B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8741131-27A6-F093-B8E1-313855A45291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2D9E5D3-E32B-30BF-CF61-4EF266D7F50E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8946464-05E4-129D-7EB0-0FC2E538A976}"/>
              </a:ext>
            </a:extLst>
          </p:cNvPr>
          <p:cNvSpPr txBox="1"/>
          <p:nvPr/>
        </p:nvSpPr>
        <p:spPr>
          <a:xfrm>
            <a:off x="3118336" y="414405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61286-61C8-EE02-8D9C-A59B9BF72763}"/>
              </a:ext>
            </a:extLst>
          </p:cNvPr>
          <p:cNvSpPr txBox="1"/>
          <p:nvPr/>
        </p:nvSpPr>
        <p:spPr>
          <a:xfrm>
            <a:off x="3118336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F4B605-1DF2-35DD-2FE0-0968F37DF768}"/>
              </a:ext>
            </a:extLst>
          </p:cNvPr>
          <p:cNvSpPr txBox="1"/>
          <p:nvPr/>
        </p:nvSpPr>
        <p:spPr>
          <a:xfrm>
            <a:off x="3118336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B9D6A7-0F65-6FEC-0001-112E3DD786FF}"/>
              </a:ext>
            </a:extLst>
          </p:cNvPr>
          <p:cNvSpPr txBox="1"/>
          <p:nvPr/>
        </p:nvSpPr>
        <p:spPr>
          <a:xfrm>
            <a:off x="3118336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B8D335-8079-463B-C889-2FED5A2D9FC4}"/>
              </a:ext>
            </a:extLst>
          </p:cNvPr>
          <p:cNvSpPr txBox="1"/>
          <p:nvPr/>
        </p:nvSpPr>
        <p:spPr>
          <a:xfrm>
            <a:off x="3118336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1501A7A-10DC-9873-9CB2-0FE1B1DBD354}"/>
              </a:ext>
            </a:extLst>
          </p:cNvPr>
          <p:cNvSpPr/>
          <p:nvPr/>
        </p:nvSpPr>
        <p:spPr>
          <a:xfrm>
            <a:off x="3464910" y="4076013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D2780C7-4505-886E-E760-669C9CA97FA6}"/>
              </a:ext>
            </a:extLst>
          </p:cNvPr>
          <p:cNvSpPr/>
          <p:nvPr/>
        </p:nvSpPr>
        <p:spPr>
          <a:xfrm>
            <a:off x="3733512" y="3192147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0" name="표 141">
            <a:extLst>
              <a:ext uri="{FF2B5EF4-FFF2-40B4-BE49-F238E27FC236}">
                <a16:creationId xmlns:a16="http://schemas.microsoft.com/office/drawing/2014/main" id="{D0B5D95D-1692-0007-CEE6-59A45A8B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5828"/>
              </p:ext>
            </p:extLst>
          </p:nvPr>
        </p:nvGraphicFramePr>
        <p:xfrm>
          <a:off x="4283981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D2AF4EA-C4B3-3212-6C18-58490349FF94}"/>
              </a:ext>
            </a:extLst>
          </p:cNvPr>
          <p:cNvCxnSpPr/>
          <p:nvPr/>
        </p:nvCxnSpPr>
        <p:spPr>
          <a:xfrm>
            <a:off x="4281922" y="4236146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65716D-9853-98C0-5472-9EEFA0620796}"/>
              </a:ext>
            </a:extLst>
          </p:cNvPr>
          <p:cNvCxnSpPr/>
          <p:nvPr/>
        </p:nvCxnSpPr>
        <p:spPr>
          <a:xfrm>
            <a:off x="4281922" y="3906069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F53DFE9-0839-B469-8863-8CC717B2976F}"/>
              </a:ext>
            </a:extLst>
          </p:cNvPr>
          <p:cNvCxnSpPr/>
          <p:nvPr/>
        </p:nvCxnSpPr>
        <p:spPr>
          <a:xfrm>
            <a:off x="4281922" y="357693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BAFFBB-93AE-157D-ED4B-ED3C75F1DCF4}"/>
              </a:ext>
            </a:extLst>
          </p:cNvPr>
          <p:cNvCxnSpPr/>
          <p:nvPr/>
        </p:nvCxnSpPr>
        <p:spPr>
          <a:xfrm>
            <a:off x="4281922" y="324737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D6C0E14-538C-01D5-5EC1-F1545D1A05A1}"/>
              </a:ext>
            </a:extLst>
          </p:cNvPr>
          <p:cNvCxnSpPr/>
          <p:nvPr/>
        </p:nvCxnSpPr>
        <p:spPr>
          <a:xfrm>
            <a:off x="4281922" y="291885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63B18-CC6E-32A1-8C04-C57DE1ED1804}"/>
              </a:ext>
            </a:extLst>
          </p:cNvPr>
          <p:cNvSpPr txBox="1"/>
          <p:nvPr/>
        </p:nvSpPr>
        <p:spPr>
          <a:xfrm>
            <a:off x="4019840" y="414274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D6B8CF-3BAB-A88E-4CD0-AABA83C23D44}"/>
              </a:ext>
            </a:extLst>
          </p:cNvPr>
          <p:cNvSpPr txBox="1"/>
          <p:nvPr/>
        </p:nvSpPr>
        <p:spPr>
          <a:xfrm>
            <a:off x="4019840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0FBE56-A50C-30EB-091C-2C6B82796E2B}"/>
              </a:ext>
            </a:extLst>
          </p:cNvPr>
          <p:cNvSpPr txBox="1"/>
          <p:nvPr/>
        </p:nvSpPr>
        <p:spPr>
          <a:xfrm>
            <a:off x="4019840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6194AB-E71C-2268-D0FB-F9A2EC483669}"/>
              </a:ext>
            </a:extLst>
          </p:cNvPr>
          <p:cNvSpPr txBox="1"/>
          <p:nvPr/>
        </p:nvSpPr>
        <p:spPr>
          <a:xfrm>
            <a:off x="4019840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EF01A2A-C21A-07E4-890E-599DFA1C09B8}"/>
              </a:ext>
            </a:extLst>
          </p:cNvPr>
          <p:cNvSpPr txBox="1"/>
          <p:nvPr/>
        </p:nvSpPr>
        <p:spPr>
          <a:xfrm>
            <a:off x="4019840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AE9DFA5-7ECD-9021-EDED-D32C441A057B}"/>
              </a:ext>
            </a:extLst>
          </p:cNvPr>
          <p:cNvSpPr/>
          <p:nvPr/>
        </p:nvSpPr>
        <p:spPr>
          <a:xfrm>
            <a:off x="4366414" y="4177271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771E52D-1B1A-2970-F423-07F36AF433CB}"/>
              </a:ext>
            </a:extLst>
          </p:cNvPr>
          <p:cNvSpPr/>
          <p:nvPr/>
        </p:nvSpPr>
        <p:spPr>
          <a:xfrm>
            <a:off x="4635016" y="3280017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표 141">
            <a:extLst>
              <a:ext uri="{FF2B5EF4-FFF2-40B4-BE49-F238E27FC236}">
                <a16:creationId xmlns:a16="http://schemas.microsoft.com/office/drawing/2014/main" id="{952C8E68-84DE-18FE-4897-F7E5378A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518"/>
              </p:ext>
            </p:extLst>
          </p:nvPr>
        </p:nvGraphicFramePr>
        <p:xfrm>
          <a:off x="5177070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BCA66EC-EB86-C533-048F-E5FFA4886741}"/>
              </a:ext>
            </a:extLst>
          </p:cNvPr>
          <p:cNvSpPr/>
          <p:nvPr/>
        </p:nvSpPr>
        <p:spPr>
          <a:xfrm>
            <a:off x="5259503" y="2916629"/>
            <a:ext cx="253649" cy="1648945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F5B0DB-3DDB-BF95-3ABB-F8180A3F16CB}"/>
              </a:ext>
            </a:extLst>
          </p:cNvPr>
          <p:cNvSpPr/>
          <p:nvPr/>
        </p:nvSpPr>
        <p:spPr>
          <a:xfrm>
            <a:off x="5528105" y="3722611"/>
            <a:ext cx="253649" cy="842964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F49669C-4CA1-FDC9-C716-B73DB5BD1C98}"/>
              </a:ext>
            </a:extLst>
          </p:cNvPr>
          <p:cNvGrpSpPr/>
          <p:nvPr/>
        </p:nvGrpSpPr>
        <p:grpSpPr>
          <a:xfrm>
            <a:off x="5178380" y="2918851"/>
            <a:ext cx="28739" cy="1427785"/>
            <a:chOff x="5178380" y="2757320"/>
            <a:chExt cx="28739" cy="1427785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F1C5C8-5EDE-F023-CB8E-27A3B4F99799}"/>
                </a:ext>
              </a:extLst>
            </p:cNvPr>
            <p:cNvCxnSpPr/>
            <p:nvPr/>
          </p:nvCxnSpPr>
          <p:spPr>
            <a:xfrm>
              <a:off x="5178380" y="418510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7152B3-7935-CDE6-02D5-0CBCB1146460}"/>
                </a:ext>
              </a:extLst>
            </p:cNvPr>
            <p:cNvCxnSpPr/>
            <p:nvPr/>
          </p:nvCxnSpPr>
          <p:spPr>
            <a:xfrm>
              <a:off x="5178380" y="3981134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FD951DE-37AA-5384-AFA3-57EA7B1252F2}"/>
                </a:ext>
              </a:extLst>
            </p:cNvPr>
            <p:cNvCxnSpPr/>
            <p:nvPr/>
          </p:nvCxnSpPr>
          <p:spPr>
            <a:xfrm>
              <a:off x="5178380" y="377716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D684940-6C69-81B0-437C-03F9D233D072}"/>
                </a:ext>
              </a:extLst>
            </p:cNvPr>
            <p:cNvCxnSpPr/>
            <p:nvPr/>
          </p:nvCxnSpPr>
          <p:spPr>
            <a:xfrm>
              <a:off x="5178380" y="357319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AA1417-6C44-CA2C-08A4-3364FCF86C6A}"/>
                </a:ext>
              </a:extLst>
            </p:cNvPr>
            <p:cNvCxnSpPr/>
            <p:nvPr/>
          </p:nvCxnSpPr>
          <p:spPr>
            <a:xfrm>
              <a:off x="5178380" y="3369227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AF87C0F-1030-BFD5-F28B-0B51E33458EF}"/>
                </a:ext>
              </a:extLst>
            </p:cNvPr>
            <p:cNvCxnSpPr/>
            <p:nvPr/>
          </p:nvCxnSpPr>
          <p:spPr>
            <a:xfrm>
              <a:off x="5178380" y="316525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651BF7-E71B-B947-8702-96CA8653C121}"/>
                </a:ext>
              </a:extLst>
            </p:cNvPr>
            <p:cNvCxnSpPr/>
            <p:nvPr/>
          </p:nvCxnSpPr>
          <p:spPr>
            <a:xfrm>
              <a:off x="5178380" y="2961289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88EEE39-EB72-481E-0998-15F896827419}"/>
                </a:ext>
              </a:extLst>
            </p:cNvPr>
            <p:cNvCxnSpPr/>
            <p:nvPr/>
          </p:nvCxnSpPr>
          <p:spPr>
            <a:xfrm>
              <a:off x="5178380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6675E31D-6045-AA76-AC61-10894A55609D}"/>
              </a:ext>
            </a:extLst>
          </p:cNvPr>
          <p:cNvSpPr txBox="1"/>
          <p:nvPr/>
        </p:nvSpPr>
        <p:spPr>
          <a:xfrm>
            <a:off x="3118336" y="447680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0003B-A2F8-5494-D811-638B1FFF8B99}"/>
              </a:ext>
            </a:extLst>
          </p:cNvPr>
          <p:cNvSpPr txBox="1"/>
          <p:nvPr/>
        </p:nvSpPr>
        <p:spPr>
          <a:xfrm>
            <a:off x="4019798" y="44803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1CB883-1BF0-894A-4FB7-74612755504E}"/>
              </a:ext>
            </a:extLst>
          </p:cNvPr>
          <p:cNvSpPr txBox="1"/>
          <p:nvPr/>
        </p:nvSpPr>
        <p:spPr>
          <a:xfrm>
            <a:off x="4914257" y="4467617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85A695-3CC3-3052-4478-7EA810FB7409}"/>
              </a:ext>
            </a:extLst>
          </p:cNvPr>
          <p:cNvSpPr txBox="1"/>
          <p:nvPr/>
        </p:nvSpPr>
        <p:spPr>
          <a:xfrm>
            <a:off x="4914257" y="28274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B31AE-664F-24E1-329F-87F3AF3B36CA}"/>
              </a:ext>
            </a:extLst>
          </p:cNvPr>
          <p:cNvSpPr txBox="1"/>
          <p:nvPr/>
        </p:nvSpPr>
        <p:spPr>
          <a:xfrm>
            <a:off x="4914257" y="425507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626D41C-5B1C-EE56-9BFF-F320398F86CA}"/>
              </a:ext>
            </a:extLst>
          </p:cNvPr>
          <p:cNvSpPr txBox="1"/>
          <p:nvPr/>
        </p:nvSpPr>
        <p:spPr>
          <a:xfrm>
            <a:off x="4914257" y="40476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E67D0C-9E24-A6BD-A46B-FD84AA88A302}"/>
              </a:ext>
            </a:extLst>
          </p:cNvPr>
          <p:cNvSpPr txBox="1"/>
          <p:nvPr/>
        </p:nvSpPr>
        <p:spPr>
          <a:xfrm>
            <a:off x="4914257" y="384126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FB73EC-8B7E-375E-6C05-44A5454C6676}"/>
              </a:ext>
            </a:extLst>
          </p:cNvPr>
          <p:cNvSpPr txBox="1"/>
          <p:nvPr/>
        </p:nvSpPr>
        <p:spPr>
          <a:xfrm>
            <a:off x="4914257" y="363929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0D231D-EA3E-F51C-FB06-E5C852E785F0}"/>
              </a:ext>
            </a:extLst>
          </p:cNvPr>
          <p:cNvSpPr txBox="1"/>
          <p:nvPr/>
        </p:nvSpPr>
        <p:spPr>
          <a:xfrm>
            <a:off x="4914257" y="34381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9A83FE-8F9B-2D32-9D52-2DD99208A577}"/>
              </a:ext>
            </a:extLst>
          </p:cNvPr>
          <p:cNvSpPr txBox="1"/>
          <p:nvPr/>
        </p:nvSpPr>
        <p:spPr>
          <a:xfrm>
            <a:off x="4914257" y="323109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5102F5-3969-97E2-557A-7D444A6F369A}"/>
              </a:ext>
            </a:extLst>
          </p:cNvPr>
          <p:cNvSpPr txBox="1"/>
          <p:nvPr/>
        </p:nvSpPr>
        <p:spPr>
          <a:xfrm>
            <a:off x="4914257" y="303504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AF68A-F670-9FD1-1941-740287378EC9}"/>
              </a:ext>
            </a:extLst>
          </p:cNvPr>
          <p:cNvSpPr txBox="1"/>
          <p:nvPr/>
        </p:nvSpPr>
        <p:spPr>
          <a:xfrm>
            <a:off x="339119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315A57-4174-DE4F-C415-E4020C57179B}"/>
              </a:ext>
            </a:extLst>
          </p:cNvPr>
          <p:cNvSpPr txBox="1"/>
          <p:nvPr/>
        </p:nvSpPr>
        <p:spPr>
          <a:xfrm>
            <a:off x="364386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F1C441-3BE7-D12A-0FC0-C272F7CEF7A0}"/>
              </a:ext>
            </a:extLst>
          </p:cNvPr>
          <p:cNvSpPr txBox="1"/>
          <p:nvPr/>
        </p:nvSpPr>
        <p:spPr>
          <a:xfrm>
            <a:off x="4275396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FB7B677-7804-31EB-168D-32880E2047CB}"/>
              </a:ext>
            </a:extLst>
          </p:cNvPr>
          <p:cNvSpPr txBox="1"/>
          <p:nvPr/>
        </p:nvSpPr>
        <p:spPr>
          <a:xfrm>
            <a:off x="4546697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5E1A84-3422-5B3C-ED46-21757D4AC079}"/>
              </a:ext>
            </a:extLst>
          </p:cNvPr>
          <p:cNvSpPr txBox="1"/>
          <p:nvPr/>
        </p:nvSpPr>
        <p:spPr>
          <a:xfrm>
            <a:off x="516983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65DC6E-A233-A73B-1815-FD48A4B19045}"/>
              </a:ext>
            </a:extLst>
          </p:cNvPr>
          <p:cNvSpPr txBox="1"/>
          <p:nvPr/>
        </p:nvSpPr>
        <p:spPr>
          <a:xfrm>
            <a:off x="543773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B49DE9B-804C-B05F-7B8B-C1FFCDE42435}"/>
              </a:ext>
            </a:extLst>
          </p:cNvPr>
          <p:cNvSpPr txBox="1"/>
          <p:nvPr/>
        </p:nvSpPr>
        <p:spPr>
          <a:xfrm>
            <a:off x="3375241" y="3847045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E52F1AB-D4AA-5AC5-5C7C-A7B604B6E6F9}"/>
              </a:ext>
            </a:extLst>
          </p:cNvPr>
          <p:cNvSpPr txBox="1"/>
          <p:nvPr/>
        </p:nvSpPr>
        <p:spPr>
          <a:xfrm>
            <a:off x="3588397" y="296756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B7C432-AB41-15A5-BADC-CD6D8F8F1ACA}"/>
              </a:ext>
            </a:extLst>
          </p:cNvPr>
          <p:cNvSpPr txBox="1"/>
          <p:nvPr/>
        </p:nvSpPr>
        <p:spPr>
          <a:xfrm>
            <a:off x="4281922" y="3946438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B50D98B-8216-1885-0B80-C6A5883D7BC2}"/>
              </a:ext>
            </a:extLst>
          </p:cNvPr>
          <p:cNvSpPr txBox="1"/>
          <p:nvPr/>
        </p:nvSpPr>
        <p:spPr>
          <a:xfrm>
            <a:off x="4498340" y="3052225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25371E-7693-FFBB-82D9-422C0FDEDC86}"/>
              </a:ext>
            </a:extLst>
          </p:cNvPr>
          <p:cNvSpPr txBox="1"/>
          <p:nvPr/>
        </p:nvSpPr>
        <p:spPr>
          <a:xfrm>
            <a:off x="5119055" y="2681567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7-8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64CA587-D478-147D-B414-AC5712304E4A}"/>
              </a:ext>
            </a:extLst>
          </p:cNvPr>
          <p:cNvSpPr txBox="1"/>
          <p:nvPr/>
        </p:nvSpPr>
        <p:spPr>
          <a:xfrm>
            <a:off x="5419129" y="348855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3-4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20" name="화살표: 위쪽 219">
            <a:extLst>
              <a:ext uri="{FF2B5EF4-FFF2-40B4-BE49-F238E27FC236}">
                <a16:creationId xmlns:a16="http://schemas.microsoft.com/office/drawing/2014/main" id="{C2915527-B1E8-6162-BA04-288B97AB191E}"/>
              </a:ext>
            </a:extLst>
          </p:cNvPr>
          <p:cNvSpPr/>
          <p:nvPr/>
        </p:nvSpPr>
        <p:spPr>
          <a:xfrm rot="699997">
            <a:off x="3599626" y="3210778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2335954-E8BF-6E33-1649-FAFD0A91A2E2}"/>
              </a:ext>
            </a:extLst>
          </p:cNvPr>
          <p:cNvSpPr txBox="1"/>
          <p:nvPr/>
        </p:nvSpPr>
        <p:spPr>
          <a:xfrm>
            <a:off x="3254966" y="3256295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연평균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성장률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7" name="화살표: 굽음 226">
            <a:extLst>
              <a:ext uri="{FF2B5EF4-FFF2-40B4-BE49-F238E27FC236}">
                <a16:creationId xmlns:a16="http://schemas.microsoft.com/office/drawing/2014/main" id="{1898523D-692B-FAE3-5493-13D799A7E18A}"/>
              </a:ext>
            </a:extLst>
          </p:cNvPr>
          <p:cNvSpPr/>
          <p:nvPr/>
        </p:nvSpPr>
        <p:spPr>
          <a:xfrm>
            <a:off x="4487800" y="3129484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88E4AA-7585-0D6E-1A0B-66A630D1F3DE}"/>
              </a:ext>
            </a:extLst>
          </p:cNvPr>
          <p:cNvSpPr txBox="1"/>
          <p:nvPr/>
        </p:nvSpPr>
        <p:spPr>
          <a:xfrm>
            <a:off x="4189292" y="3320192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</a:t>
            </a:r>
          </a:p>
        </p:txBody>
      </p:sp>
      <p:sp>
        <p:nvSpPr>
          <p:cNvPr id="231" name="화살표: 굽음 230">
            <a:extLst>
              <a:ext uri="{FF2B5EF4-FFF2-40B4-BE49-F238E27FC236}">
                <a16:creationId xmlns:a16="http://schemas.microsoft.com/office/drawing/2014/main" id="{41F9C0B5-FCFC-611F-26DC-8A55B9143A52}"/>
              </a:ext>
            </a:extLst>
          </p:cNvPr>
          <p:cNvSpPr/>
          <p:nvPr/>
        </p:nvSpPr>
        <p:spPr>
          <a:xfrm rot="5400000">
            <a:off x="5247562" y="3069197"/>
            <a:ext cx="739534" cy="163208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FA565-AFDD-721A-9DC6-25DF58F503FC}"/>
              </a:ext>
            </a:extLst>
          </p:cNvPr>
          <p:cNvSpPr txBox="1"/>
          <p:nvPr/>
        </p:nvSpPr>
        <p:spPr>
          <a:xfrm>
            <a:off x="5487661" y="2953542"/>
            <a:ext cx="5960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1/2</a:t>
            </a: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D81CC2-B943-8223-601B-398DE3C90C4D}"/>
              </a:ext>
            </a:extLst>
          </p:cNvPr>
          <p:cNvGrpSpPr/>
          <p:nvPr/>
        </p:nvGrpSpPr>
        <p:grpSpPr>
          <a:xfrm>
            <a:off x="6118847" y="2202648"/>
            <a:ext cx="2759136" cy="2643518"/>
            <a:chOff x="6118847" y="2041117"/>
            <a:chExt cx="2759136" cy="264351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0931475-F256-E090-951D-B1865A781AAA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A4AD86-7534-5D1E-C8DA-B29627FB0708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01C6E47-640B-15FD-C857-773484C4F7FB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21B8D3-8167-5179-3AF6-470B64C4BAFC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1E7B609-EE21-9E6E-A43F-1B9D26849631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0DA824-85E0-7D22-6E6A-DEC9ECB6949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9CDCFDC3-167C-2D7E-4351-E188A6CF3ADE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3B3C64-C5AE-713F-B29C-E807FD70F958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DDD4A5-95CE-9AB2-616A-93199AF78C76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167A699-DDC3-1378-F8BF-5E68AD9D07A4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773C61-ED4E-BFDB-88D2-8AF4D43C9A6E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550C5E5-FCB5-3C7E-6D6A-1CE1A618F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BA7FC42-1E0A-42E2-51BC-360E314AF4AD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B3EC02B-D20C-829E-EB87-8464A62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999DE7-6189-30F4-D6E9-04ECF72EEABC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13%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577261CE-BE48-213F-188D-F977D81EB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4B64F6-0CFF-301C-5362-EA82BD6CE437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17%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KPI</a:t>
            </a:r>
            <a:endParaRPr lang="ko-KR" altLang="en-US" sz="32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69" name="Table 6">
            <a:extLst>
              <a:ext uri="{FF2B5EF4-FFF2-40B4-BE49-F238E27FC236}">
                <a16:creationId xmlns:a16="http://schemas.microsoft.com/office/drawing/2014/main" id="{A4B57C80-DD15-18C0-2A6F-68200A71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9211"/>
              </p:ext>
            </p:extLst>
          </p:nvPr>
        </p:nvGraphicFramePr>
        <p:xfrm>
          <a:off x="543560" y="2301240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7066BF95-F7F7-E94A-A9A8-F8C2DAC837CC}"/>
              </a:ext>
            </a:extLst>
          </p:cNvPr>
          <p:cNvSpPr txBox="1"/>
          <p:nvPr/>
        </p:nvSpPr>
        <p:spPr>
          <a:xfrm>
            <a:off x="543560" y="3419824"/>
            <a:ext cx="19101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양품 웨이퍼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웨이퍼</a:t>
            </a: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데이터 분석 계획</a:t>
            </a:r>
          </a:p>
        </p:txBody>
      </p:sp>
      <p:graphicFrame>
        <p:nvGraphicFramePr>
          <p:cNvPr id="3" name="내용 개체 틀 12">
            <a:extLst>
              <a:ext uri="{FF2B5EF4-FFF2-40B4-BE49-F238E27FC236}">
                <a16:creationId xmlns:a16="http://schemas.microsoft.com/office/drawing/2014/main" id="{92E35FB8-A392-AA0C-58BE-436A73FD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76712"/>
              </p:ext>
            </p:extLst>
          </p:nvPr>
        </p:nvGraphicFramePr>
        <p:xfrm>
          <a:off x="317129" y="933269"/>
          <a:ext cx="85097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137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1397"/>
                  </a:ext>
                </a:extLst>
              </a:tr>
              <a:tr h="8840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주요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파라미터간의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scatter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  <a:b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파라미터 확인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Photo_softbake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Photo_lithography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Ion_Implantation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이온 주입량에 따른 분포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78943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공정별로 주요 변수들 간의 상관관계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7079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관한 파생변수와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간의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07216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공정 횟수로 과부화 여부 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6318"/>
                  </a:ext>
                </a:extLst>
              </a:tr>
              <a:tr h="213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파라미터와의 불량률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공정을 합친 데이터셋을 생성한 후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파라미터와 불량률의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5754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선정한 유의한 파라미터로  중요도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67983"/>
                  </a:ext>
                </a:extLst>
              </a:tr>
              <a:tr h="2137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설비 불량률 분류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불량에 영향을 미치는 주요 요인의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분류 모델링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지표를 종합적으로 고려하여 가장 높은 모형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2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082711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082705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C378B5-2E50-0D8A-4F9F-C4DB12F969A0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C5F3A5-96A2-EF3F-CD80-3DF720EFBC5D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oogle Shape;203;p25">
            <a:extLst>
              <a:ext uri="{FF2B5EF4-FFF2-40B4-BE49-F238E27FC236}">
                <a16:creationId xmlns:a16="http://schemas.microsoft.com/office/drawing/2014/main" id="{425EC8FE-5198-4084-CE72-D6D11F8F3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059048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982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4,151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 err="1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23,018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79,849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B94CD-B360-0267-3839-45BF67093FEE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89860-0968-F20C-B6E4-9195F469E053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9BFEB-7F5E-77AC-86D4-E8B3EDC16222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957A-D2FB-C216-2D1C-1A7330146299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29.605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A526-8A9C-4BD3-6A7C-C782F61D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" y="25119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701F71-B49A-15AC-D75F-67FE72CE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40" y="25119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3C09D-D8E7-1720-9DC4-80C4D5789CA9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 과부하에 따른 불량률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공정흐름별 생산부하에 따른 불량률 분석결과 생산부하가 높을수록 불량률이 높게 나타남에 따라 공정흐름별 부하를 고려한 생산체제 운영 필요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266014" y="2466104"/>
            <a:ext cx="5575818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266014" y="2202648"/>
            <a:ext cx="557581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Box Plot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을 통해 </a:t>
            </a: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Path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별 횟수를 확인한 결과</a:t>
            </a: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82942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32,936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7,637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613,064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136,363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10.117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0.001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D2328E-9141-0B49-7DC8-C5FAE8AB7629}"/>
              </a:ext>
            </a:extLst>
          </p:cNvPr>
          <p:cNvPicPr/>
          <p:nvPr/>
        </p:nvPicPr>
        <p:blipFill>
          <a:blip r:embed="rId2"/>
          <a:srcRect b="3567"/>
          <a:stretch/>
        </p:blipFill>
        <p:spPr>
          <a:xfrm>
            <a:off x="339118" y="2506680"/>
            <a:ext cx="1891440" cy="1596960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7D308DB9-5ABB-7051-7DAC-8F000FE41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424648"/>
              </p:ext>
            </p:extLst>
          </p:nvPr>
        </p:nvGraphicFramePr>
        <p:xfrm>
          <a:off x="339118" y="4125600"/>
          <a:ext cx="4422350" cy="652346"/>
        </p:xfrm>
        <a:graphic>
          <a:graphicData uri="http://schemas.openxmlformats.org/drawingml/2006/table">
            <a:tbl>
              <a:tblPr/>
              <a:tblGrid>
                <a:gridCol w="110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404040"/>
                          </a:solidFill>
                          <a:latin typeface="Calibri"/>
                        </a:rPr>
                        <a:t>최대값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anchor="ctr">
                    <a:lnL w="6480">
                      <a:noFill/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404040"/>
                          </a:solidFill>
                          <a:latin typeface="Calibri"/>
                        </a:rPr>
                        <a:t>최소값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404040"/>
                          </a:solidFill>
                          <a:latin typeface="Calibri"/>
                        </a:rPr>
                        <a:t>상위</a:t>
                      </a:r>
                      <a:r>
                        <a:rPr lang="en-US" sz="1200" b="1" strike="noStrike" spc="-1" dirty="0">
                          <a:solidFill>
                            <a:srgbClr val="404040"/>
                          </a:solidFill>
                          <a:latin typeface="Calibri"/>
                        </a:rPr>
                        <a:t> 8번째 값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404040"/>
                          </a:solidFill>
                          <a:latin typeface="Calibri"/>
                        </a:rPr>
                        <a:t>하위</a:t>
                      </a:r>
                      <a:r>
                        <a:rPr lang="en-US" sz="1200" b="1" strike="noStrike" spc="-1" dirty="0">
                          <a:solidFill>
                            <a:srgbClr val="404040"/>
                          </a:solidFill>
                          <a:latin typeface="Calibri"/>
                        </a:rPr>
                        <a:t> 8번째 값</a:t>
                      </a:r>
                      <a:endParaRPr lang="en-US" sz="1200" b="0" strike="noStrike" spc="-1" dirty="0">
                        <a:latin typeface="Noto Sans CJK JP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noFill/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404040"/>
                          </a:solidFill>
                          <a:latin typeface="Calibri"/>
                        </a:rPr>
                        <a:t>44</a:t>
                      </a:r>
                      <a:endParaRPr lang="en-US" sz="1400" b="0" strike="noStrike" spc="-1">
                        <a:latin typeface="Noto Sans CJK JP"/>
                      </a:endParaRPr>
                    </a:p>
                  </a:txBody>
                  <a:tcPr anchor="ctr">
                    <a:lnL w="6480">
                      <a:noFill/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404040"/>
                          </a:solidFill>
                          <a:latin typeface="Calibri"/>
                        </a:rPr>
                        <a:t>9</a:t>
                      </a:r>
                      <a:endParaRPr lang="en-US" sz="1400" b="0" strike="noStrike" spc="-1" dirty="0">
                        <a:latin typeface="Noto Sans CJK JP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Noto Sans CJK JP"/>
                        </a:rPr>
                        <a:t>9</a:t>
                      </a: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404040"/>
                          </a:solidFill>
                          <a:latin typeface="Calibri"/>
                        </a:rPr>
                        <a:t>34</a:t>
                      </a:r>
                      <a:endParaRPr lang="en-US" sz="1400" b="0" strike="noStrike" spc="-1" dirty="0">
                        <a:latin typeface="Noto Sans CJK JP"/>
                      </a:endParaRPr>
                    </a:p>
                  </a:txBody>
                  <a:tcPr anchor="ctr">
                    <a:lnL w="6480">
                      <a:solidFill>
                        <a:srgbClr val="808080"/>
                      </a:solidFill>
                    </a:lnL>
                    <a:lnR w="6480">
                      <a:noFill/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ustomShape 14">
            <a:extLst>
              <a:ext uri="{FF2B5EF4-FFF2-40B4-BE49-F238E27FC236}">
                <a16:creationId xmlns:a16="http://schemas.microsoft.com/office/drawing/2014/main" id="{F8A24D7F-B82D-886E-5A3C-F0087415EFDE}"/>
              </a:ext>
            </a:extLst>
          </p:cNvPr>
          <p:cNvSpPr/>
          <p:nvPr/>
        </p:nvSpPr>
        <p:spPr>
          <a:xfrm>
            <a:off x="2878416" y="2811346"/>
            <a:ext cx="3140971" cy="1106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총 </a:t>
            </a:r>
            <a:r>
              <a:rPr lang="en-US" sz="1400" b="0" strike="noStrik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Path별</a:t>
            </a:r>
            <a:r>
              <a:rPr 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sz="1400" b="0" strike="noStrik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횟수의</a:t>
            </a:r>
            <a:r>
              <a:rPr 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±10%의 </a:t>
            </a:r>
            <a:r>
              <a:rPr lang="en-US" sz="1400" b="0" strike="noStrik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표본을</a:t>
            </a:r>
            <a:r>
              <a:rPr 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추출한</a:t>
            </a:r>
            <a:r>
              <a:rPr 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sz="1400" b="0" strike="noStrik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</a:t>
            </a:r>
            <a:r>
              <a:rPr 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34</a:t>
            </a:r>
            <a:r>
              <a:rPr lang="ko-KR" alt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</a:t>
            </a:r>
            <a:r>
              <a:rPr 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 </a:t>
            </a:r>
            <a:r>
              <a:rPr lang="en-US" altLang="ko-KR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ko-KR" altLang="en-US" sz="1400" b="0" strike="no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번째 값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이상의 표본에서 불량률이 높아진다는 사실을 확인</a:t>
            </a:r>
            <a:endParaRPr lang="en-US" sz="1400" b="0" strike="noStrike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3C3C0A9-50B3-C388-DC39-B4EB81F90DC6}"/>
              </a:ext>
            </a:extLst>
          </p:cNvPr>
          <p:cNvSpPr/>
          <p:nvPr/>
        </p:nvSpPr>
        <p:spPr>
          <a:xfrm>
            <a:off x="2393690" y="3105270"/>
            <a:ext cx="376180" cy="3892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D14311D-17FC-7924-6525-732DBF00AAA2}"/>
              </a:ext>
            </a:extLst>
          </p:cNvPr>
          <p:cNvSpPr txBox="1"/>
          <p:nvPr/>
        </p:nvSpPr>
        <p:spPr>
          <a:xfrm>
            <a:off x="266040" y="5113839"/>
            <a:ext cx="5179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횟수를 </a:t>
            </a:r>
            <a:r>
              <a:rPr lang="en-US" altLang="ko-KR" b="1" spc="-150" dirty="0">
                <a:solidFill>
                  <a:srgbClr val="FF0000"/>
                </a:solidFill>
              </a:rPr>
              <a:t>34</a:t>
            </a:r>
            <a:r>
              <a:rPr lang="ko-KR" altLang="en-US" b="1" spc="-150" dirty="0">
                <a:solidFill>
                  <a:srgbClr val="FF0000"/>
                </a:solidFill>
              </a:rPr>
              <a:t>회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이상 진행하는 것을 </a:t>
            </a:r>
            <a:r>
              <a:rPr lang="ko-KR" altLang="en-US" b="1" spc="-150" dirty="0">
                <a:solidFill>
                  <a:srgbClr val="FF0000"/>
                </a:solidFill>
              </a:rPr>
              <a:t>지양</a:t>
            </a:r>
          </a:p>
        </p:txBody>
      </p:sp>
    </p:spTree>
    <p:extLst>
      <p:ext uri="{BB962C8B-B14F-4D97-AF65-F5344CB8AC3E}">
        <p14:creationId xmlns:p14="http://schemas.microsoft.com/office/powerpoint/2010/main" val="4009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90">
            <a:extLst>
              <a:ext uri="{FF2B5EF4-FFF2-40B4-BE49-F238E27FC236}">
                <a16:creationId xmlns:a16="http://schemas.microsoft.com/office/drawing/2014/main" id="{9B71C185-6B0C-F976-FA91-053D59834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11093"/>
              </p:ext>
            </p:extLst>
          </p:nvPr>
        </p:nvGraphicFramePr>
        <p:xfrm>
          <a:off x="5044154" y="2865149"/>
          <a:ext cx="3719288" cy="213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40">
                  <a:extLst>
                    <a:ext uri="{9D8B030D-6E8A-4147-A177-3AD203B41FA5}">
                      <a16:colId xmlns:a16="http://schemas.microsoft.com/office/drawing/2014/main" val="202749939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733513131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781935841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379817202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3584520990"/>
                    </a:ext>
                  </a:extLst>
                </a:gridCol>
              </a:tblGrid>
              <a:tr h="374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Path 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Path 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Path 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불량률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(%)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47917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12233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21311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33122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3.527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88740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12133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21211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33322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3.687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09576"/>
                  </a:ext>
                </a:extLst>
              </a:tr>
              <a:tr h="442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021491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215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13122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22333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31211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6.701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72258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12322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23133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31211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6.767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6556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5359254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투입경로에 따른 불량률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8755054-7B81-9D49-0FFE-DA2F5FF20709}"/>
              </a:ext>
            </a:extLst>
          </p:cNvPr>
          <p:cNvGrpSpPr/>
          <p:nvPr/>
        </p:nvGrpSpPr>
        <p:grpSpPr>
          <a:xfrm>
            <a:off x="11048528" y="1761925"/>
            <a:ext cx="6034513" cy="2191150"/>
            <a:chOff x="9407298" y="1761925"/>
            <a:chExt cx="6034513" cy="219115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1619F16-D3AD-89BE-476A-33BE59A72141}"/>
                </a:ext>
              </a:extLst>
            </p:cNvPr>
            <p:cNvGrpSpPr/>
            <p:nvPr/>
          </p:nvGrpSpPr>
          <p:grpSpPr>
            <a:xfrm>
              <a:off x="10046355" y="1761925"/>
              <a:ext cx="5395456" cy="2191150"/>
              <a:chOff x="450452" y="981896"/>
              <a:chExt cx="5937204" cy="2535027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B1741E6-3E0D-E1F6-9F68-E3DCC4B7F0ED}"/>
                  </a:ext>
                </a:extLst>
              </p:cNvPr>
              <p:cNvGrpSpPr/>
              <p:nvPr/>
            </p:nvGrpSpPr>
            <p:grpSpPr>
              <a:xfrm>
                <a:off x="450452" y="981896"/>
                <a:ext cx="4723334" cy="2535027"/>
                <a:chOff x="450452" y="981896"/>
                <a:chExt cx="4723334" cy="2535027"/>
              </a:xfrm>
            </p:grpSpPr>
            <p:grpSp>
              <p:nvGrpSpPr>
                <p:cNvPr id="5" name="Google Shape;72;p15">
                  <a:extLst>
                    <a:ext uri="{FF2B5EF4-FFF2-40B4-BE49-F238E27FC236}">
                      <a16:creationId xmlns:a16="http://schemas.microsoft.com/office/drawing/2014/main" id="{3D3A5DD5-F2A4-96E1-7AA4-941DB9FF791C}"/>
                    </a:ext>
                  </a:extLst>
                </p:cNvPr>
                <p:cNvGrpSpPr/>
                <p:nvPr/>
              </p:nvGrpSpPr>
              <p:grpSpPr>
                <a:xfrm>
                  <a:off x="450452" y="981896"/>
                  <a:ext cx="4723334" cy="2535027"/>
                  <a:chOff x="-40971" y="866750"/>
                  <a:chExt cx="5675214" cy="3410000"/>
                </a:xfrm>
              </p:grpSpPr>
              <p:grpSp>
                <p:nvGrpSpPr>
                  <p:cNvPr id="26" name="Google Shape;73;p15">
                    <a:extLst>
                      <a:ext uri="{FF2B5EF4-FFF2-40B4-BE49-F238E27FC236}">
                        <a16:creationId xmlns:a16="http://schemas.microsoft.com/office/drawing/2014/main" id="{D3393F56-356D-3129-70B7-5357951FBB16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8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39" name="Google Shape;74;p15">
                      <a:extLst>
                        <a:ext uri="{FF2B5EF4-FFF2-40B4-BE49-F238E27FC236}">
                          <a16:creationId xmlns:a16="http://schemas.microsoft.com/office/drawing/2014/main" id="{623E6912-7B70-82B6-CF7F-5C6A4CE1C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0" name="Google Shape;75;p15">
                      <a:extLst>
                        <a:ext uri="{FF2B5EF4-FFF2-40B4-BE49-F238E27FC236}">
                          <a16:creationId xmlns:a16="http://schemas.microsoft.com/office/drawing/2014/main" id="{5A00E972-D96B-5467-0BCB-62EABACA13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1" name="Google Shape;76;p15">
                      <a:extLst>
                        <a:ext uri="{FF2B5EF4-FFF2-40B4-BE49-F238E27FC236}">
                          <a16:creationId xmlns:a16="http://schemas.microsoft.com/office/drawing/2014/main" id="{D818787F-BAEE-A35F-ABA6-5F661ABF6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2" name="Google Shape;77;p15">
                      <a:extLst>
                        <a:ext uri="{FF2B5EF4-FFF2-40B4-BE49-F238E27FC236}">
                          <a16:creationId xmlns:a16="http://schemas.microsoft.com/office/drawing/2014/main" id="{73833789-1299-A749-FB94-FE4F322B6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3" name="Google Shape;78;p15">
                      <a:extLst>
                        <a:ext uri="{FF2B5EF4-FFF2-40B4-BE49-F238E27FC236}">
                          <a16:creationId xmlns:a16="http://schemas.microsoft.com/office/drawing/2014/main" id="{6163FB16-BFFF-4EA6-9D0D-8182562CD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7" name="Google Shape;79;p15">
                    <a:extLst>
                      <a:ext uri="{FF2B5EF4-FFF2-40B4-BE49-F238E27FC236}">
                        <a16:creationId xmlns:a16="http://schemas.microsoft.com/office/drawing/2014/main" id="{3F66C6B5-5D85-034C-9B8B-6185F2DB05DA}"/>
                      </a:ext>
                    </a:extLst>
                  </p:cNvPr>
                  <p:cNvGrpSpPr/>
                  <p:nvPr/>
                </p:nvGrpSpPr>
                <p:grpSpPr>
                  <a:xfrm>
                    <a:off x="-40971" y="2166750"/>
                    <a:ext cx="5675200" cy="810000"/>
                    <a:chOff x="-10071" y="1668350"/>
                    <a:chExt cx="5675200" cy="810000"/>
                  </a:xfrm>
                </p:grpSpPr>
                <p:sp>
                  <p:nvSpPr>
                    <p:cNvPr id="34" name="Google Shape;80;p15">
                      <a:extLst>
                        <a:ext uri="{FF2B5EF4-FFF2-40B4-BE49-F238E27FC236}">
                          <a16:creationId xmlns:a16="http://schemas.microsoft.com/office/drawing/2014/main" id="{0B10AAF1-97EC-F9F9-F1B1-D426CEA00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71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5" name="Google Shape;81;p15">
                      <a:extLst>
                        <a:ext uri="{FF2B5EF4-FFF2-40B4-BE49-F238E27FC236}">
                          <a16:creationId xmlns:a16="http://schemas.microsoft.com/office/drawing/2014/main" id="{C2AE47CE-BB80-E727-5CCF-7D066CFF0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6" name="Google Shape;82;p15">
                      <a:extLst>
                        <a:ext uri="{FF2B5EF4-FFF2-40B4-BE49-F238E27FC236}">
                          <a16:creationId xmlns:a16="http://schemas.microsoft.com/office/drawing/2014/main" id="{61A705DC-CB53-617B-82B1-91D72A7F7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17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7" name="Google Shape;83;p15">
                      <a:extLst>
                        <a:ext uri="{FF2B5EF4-FFF2-40B4-BE49-F238E27FC236}">
                          <a16:creationId xmlns:a16="http://schemas.microsoft.com/office/drawing/2014/main" id="{DB3EE1C0-B5D8-F118-71C8-144DB971C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8" name="Google Shape;84;p15">
                      <a:extLst>
                        <a:ext uri="{FF2B5EF4-FFF2-40B4-BE49-F238E27FC236}">
                          <a16:creationId xmlns:a16="http://schemas.microsoft.com/office/drawing/2014/main" id="{6150EA24-B557-BF36-24E7-E13CC3428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2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8" name="Google Shape;85;p15">
                    <a:extLst>
                      <a:ext uri="{FF2B5EF4-FFF2-40B4-BE49-F238E27FC236}">
                        <a16:creationId xmlns:a16="http://schemas.microsoft.com/office/drawing/2014/main" id="{E93EB2F5-7555-B7F8-5D1C-1578270E9B36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34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29" name="Google Shape;86;p15">
                      <a:extLst>
                        <a:ext uri="{FF2B5EF4-FFF2-40B4-BE49-F238E27FC236}">
                          <a16:creationId xmlns:a16="http://schemas.microsoft.com/office/drawing/2014/main" id="{614298AB-EE3A-DF65-3B57-B4BC399DE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0" name="Google Shape;87;p15">
                      <a:extLst>
                        <a:ext uri="{FF2B5EF4-FFF2-40B4-BE49-F238E27FC236}">
                          <a16:creationId xmlns:a16="http://schemas.microsoft.com/office/drawing/2014/main" id="{D319A3E2-14C6-1420-A87C-51CE60193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1" name="Google Shape;88;p15">
                      <a:extLst>
                        <a:ext uri="{FF2B5EF4-FFF2-40B4-BE49-F238E27FC236}">
                          <a16:creationId xmlns:a16="http://schemas.microsoft.com/office/drawing/2014/main" id="{6DCEB8FF-D258-AC57-1275-DEAA083C4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2" name="Google Shape;89;p15">
                      <a:extLst>
                        <a:ext uri="{FF2B5EF4-FFF2-40B4-BE49-F238E27FC236}">
                          <a16:creationId xmlns:a16="http://schemas.microsoft.com/office/drawing/2014/main" id="{4C3A3AEE-26C0-DA1A-AF1E-9F1A58D76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3" name="Google Shape;90;p15">
                      <a:extLst>
                        <a:ext uri="{FF2B5EF4-FFF2-40B4-BE49-F238E27FC236}">
                          <a16:creationId xmlns:a16="http://schemas.microsoft.com/office/drawing/2014/main" id="{3E601418-D285-FC24-BD6C-0D6F51BC7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</p:grpSp>
            <p:sp>
              <p:nvSpPr>
                <p:cNvPr id="68" name="화살표: 오른쪽 67">
                  <a:extLst>
                    <a:ext uri="{FF2B5EF4-FFF2-40B4-BE49-F238E27FC236}">
                      <a16:creationId xmlns:a16="http://schemas.microsoft.com/office/drawing/2014/main" id="{D1A4F025-90E8-83B0-EA0F-564B845A0CFC}"/>
                    </a:ext>
                  </a:extLst>
                </p:cNvPr>
                <p:cNvSpPr/>
                <p:nvPr/>
              </p:nvSpPr>
              <p:spPr>
                <a:xfrm>
                  <a:off x="1102441" y="1250462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화살표: 오른쪽 68">
                  <a:extLst>
                    <a:ext uri="{FF2B5EF4-FFF2-40B4-BE49-F238E27FC236}">
                      <a16:creationId xmlns:a16="http://schemas.microsoft.com/office/drawing/2014/main" id="{3971B8EB-FE28-FEA2-4687-034B315A2450}"/>
                    </a:ext>
                  </a:extLst>
                </p:cNvPr>
                <p:cNvSpPr/>
                <p:nvPr/>
              </p:nvSpPr>
              <p:spPr>
                <a:xfrm>
                  <a:off x="2106112" y="1245366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화살표: 오른쪽 69">
                  <a:extLst>
                    <a:ext uri="{FF2B5EF4-FFF2-40B4-BE49-F238E27FC236}">
                      <a16:creationId xmlns:a16="http://schemas.microsoft.com/office/drawing/2014/main" id="{AA7FC79B-0941-988A-73B9-74CB932E1864}"/>
                    </a:ext>
                  </a:extLst>
                </p:cNvPr>
                <p:cNvSpPr/>
                <p:nvPr/>
              </p:nvSpPr>
              <p:spPr>
                <a:xfrm>
                  <a:off x="3112166" y="1247747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1" name="화살표: 오른쪽 70">
                  <a:extLst>
                    <a:ext uri="{FF2B5EF4-FFF2-40B4-BE49-F238E27FC236}">
                      <a16:creationId xmlns:a16="http://schemas.microsoft.com/office/drawing/2014/main" id="{CAE9A05E-B7A6-0010-E3C4-EBB2EC04A4B9}"/>
                    </a:ext>
                  </a:extLst>
                </p:cNvPr>
                <p:cNvSpPr/>
                <p:nvPr/>
              </p:nvSpPr>
              <p:spPr>
                <a:xfrm>
                  <a:off x="4113484" y="1246620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화살표: 오른쪽 71">
                  <a:extLst>
                    <a:ext uri="{FF2B5EF4-FFF2-40B4-BE49-F238E27FC236}">
                      <a16:creationId xmlns:a16="http://schemas.microsoft.com/office/drawing/2014/main" id="{C5F31384-9397-911F-E6C5-B06D3EBC5B63}"/>
                    </a:ext>
                  </a:extLst>
                </p:cNvPr>
                <p:cNvSpPr/>
                <p:nvPr/>
              </p:nvSpPr>
              <p:spPr>
                <a:xfrm rot="3224133">
                  <a:off x="1002874" y="2641489"/>
                  <a:ext cx="59776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화살표: 오른쪽 72">
                  <a:extLst>
                    <a:ext uri="{FF2B5EF4-FFF2-40B4-BE49-F238E27FC236}">
                      <a16:creationId xmlns:a16="http://schemas.microsoft.com/office/drawing/2014/main" id="{03C45B0D-8DE7-21C7-332C-E001FCAE37AA}"/>
                    </a:ext>
                  </a:extLst>
                </p:cNvPr>
                <p:cNvSpPr/>
                <p:nvPr/>
              </p:nvSpPr>
              <p:spPr>
                <a:xfrm>
                  <a:off x="2106112" y="314550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화살표: 오른쪽 74">
                  <a:extLst>
                    <a:ext uri="{FF2B5EF4-FFF2-40B4-BE49-F238E27FC236}">
                      <a16:creationId xmlns:a16="http://schemas.microsoft.com/office/drawing/2014/main" id="{EE923041-96F7-AAD9-38CB-066365DF95D0}"/>
                    </a:ext>
                  </a:extLst>
                </p:cNvPr>
                <p:cNvSpPr/>
                <p:nvPr/>
              </p:nvSpPr>
              <p:spPr>
                <a:xfrm>
                  <a:off x="4113484" y="220711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6" name="화살표: 오른쪽 75">
                  <a:extLst>
                    <a:ext uri="{FF2B5EF4-FFF2-40B4-BE49-F238E27FC236}">
                      <a16:creationId xmlns:a16="http://schemas.microsoft.com/office/drawing/2014/main" id="{CC9AD840-91E7-38F4-3CAC-161C93A5921D}"/>
                    </a:ext>
                  </a:extLst>
                </p:cNvPr>
                <p:cNvSpPr/>
                <p:nvPr/>
              </p:nvSpPr>
              <p:spPr>
                <a:xfrm rot="18635852">
                  <a:off x="3095781" y="2660548"/>
                  <a:ext cx="454276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7" name="화살표: 오른쪽 76">
                  <a:extLst>
                    <a:ext uri="{FF2B5EF4-FFF2-40B4-BE49-F238E27FC236}">
                      <a16:creationId xmlns:a16="http://schemas.microsoft.com/office/drawing/2014/main" id="{C2CE7BB9-D1CE-45F7-0EA4-BEE54CCC4EE4}"/>
                    </a:ext>
                  </a:extLst>
                </p:cNvPr>
                <p:cNvSpPr/>
                <p:nvPr/>
              </p:nvSpPr>
              <p:spPr>
                <a:xfrm rot="18785053">
                  <a:off x="1089660" y="2671020"/>
                  <a:ext cx="446470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8" name="화살표: 오른쪽 77">
                  <a:extLst>
                    <a:ext uri="{FF2B5EF4-FFF2-40B4-BE49-F238E27FC236}">
                      <a16:creationId xmlns:a16="http://schemas.microsoft.com/office/drawing/2014/main" id="{EB36AFFC-3269-C977-11DC-55317A85EE86}"/>
                    </a:ext>
                  </a:extLst>
                </p:cNvPr>
                <p:cNvSpPr/>
                <p:nvPr/>
              </p:nvSpPr>
              <p:spPr>
                <a:xfrm>
                  <a:off x="2088332" y="2224105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9" name="화살표: 오른쪽 78">
                  <a:extLst>
                    <a:ext uri="{FF2B5EF4-FFF2-40B4-BE49-F238E27FC236}">
                      <a16:creationId xmlns:a16="http://schemas.microsoft.com/office/drawing/2014/main" id="{DD6D92AF-E506-5186-CFB8-A0729770A009}"/>
                    </a:ext>
                  </a:extLst>
                </p:cNvPr>
                <p:cNvSpPr/>
                <p:nvPr/>
              </p:nvSpPr>
              <p:spPr>
                <a:xfrm>
                  <a:off x="4094268" y="3149472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화살표: 오른쪽 79">
                  <a:extLst>
                    <a:ext uri="{FF2B5EF4-FFF2-40B4-BE49-F238E27FC236}">
                      <a16:creationId xmlns:a16="http://schemas.microsoft.com/office/drawing/2014/main" id="{FF143E9A-0643-E28A-C466-A30F46C1769F}"/>
                    </a:ext>
                  </a:extLst>
                </p:cNvPr>
                <p:cNvSpPr/>
                <p:nvPr/>
              </p:nvSpPr>
              <p:spPr>
                <a:xfrm rot="3224133">
                  <a:off x="3024038" y="2641490"/>
                  <a:ext cx="59776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82" name="화살표: 오른쪽 81">
                <a:extLst>
                  <a:ext uri="{FF2B5EF4-FFF2-40B4-BE49-F238E27FC236}">
                    <a16:creationId xmlns:a16="http://schemas.microsoft.com/office/drawing/2014/main" id="{DC167B58-64FB-B28F-958B-CF40EE266916}"/>
                  </a:ext>
                </a:extLst>
              </p:cNvPr>
              <p:cNvSpPr/>
              <p:nvPr/>
            </p:nvSpPr>
            <p:spPr>
              <a:xfrm>
                <a:off x="5215464" y="3145504"/>
                <a:ext cx="351692" cy="14067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화살표: 오른쪽 83">
                <a:extLst>
                  <a:ext uri="{FF2B5EF4-FFF2-40B4-BE49-F238E27FC236}">
                    <a16:creationId xmlns:a16="http://schemas.microsoft.com/office/drawing/2014/main" id="{25386C01-9D82-244A-8378-19F5910B4927}"/>
                  </a:ext>
                </a:extLst>
              </p:cNvPr>
              <p:cNvSpPr/>
              <p:nvPr/>
            </p:nvSpPr>
            <p:spPr>
              <a:xfrm>
                <a:off x="5215464" y="2207114"/>
                <a:ext cx="351692" cy="14067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화살표: 오른쪽 84">
                <a:extLst>
                  <a:ext uri="{FF2B5EF4-FFF2-40B4-BE49-F238E27FC236}">
                    <a16:creationId xmlns:a16="http://schemas.microsoft.com/office/drawing/2014/main" id="{82AB11C6-A4E6-FC4A-C7F6-3E4E891070E3}"/>
                  </a:ext>
                </a:extLst>
              </p:cNvPr>
              <p:cNvSpPr/>
              <p:nvPr/>
            </p:nvSpPr>
            <p:spPr>
              <a:xfrm>
                <a:off x="5215464" y="1252973"/>
                <a:ext cx="351692" cy="140676"/>
              </a:xfrm>
              <a:prstGeom prst="rightArrow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6E27E94-AA29-D066-A419-EF39AB241AF2}"/>
                  </a:ext>
                </a:extLst>
              </p:cNvPr>
              <p:cNvSpPr txBox="1"/>
              <p:nvPr/>
            </p:nvSpPr>
            <p:spPr>
              <a:xfrm>
                <a:off x="5608835" y="1129739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11111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28AC-1B63-47FF-AAA2-D5685DAEC236}"/>
                  </a:ext>
                </a:extLst>
              </p:cNvPr>
              <p:cNvSpPr txBox="1"/>
              <p:nvPr/>
            </p:nvSpPr>
            <p:spPr>
              <a:xfrm>
                <a:off x="5608834" y="2109777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23322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FA80DC1-78D7-CF1C-FCDF-D8DDC2BB0298}"/>
                  </a:ext>
                </a:extLst>
              </p:cNvPr>
              <p:cNvSpPr txBox="1"/>
              <p:nvPr/>
            </p:nvSpPr>
            <p:spPr>
              <a:xfrm>
                <a:off x="5617893" y="3031176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32233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DFBCF30-FC0C-6C81-4BA7-5017DAEF6FF9}"/>
                </a:ext>
              </a:extLst>
            </p:cNvPr>
            <p:cNvSpPr txBox="1"/>
            <p:nvPr/>
          </p:nvSpPr>
          <p:spPr>
            <a:xfrm>
              <a:off x="9416425" y="1889712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942C131-9E07-7CF7-06CB-91BEAD1CE432}"/>
                </a:ext>
              </a:extLst>
            </p:cNvPr>
            <p:cNvSpPr txBox="1"/>
            <p:nvPr/>
          </p:nvSpPr>
          <p:spPr>
            <a:xfrm>
              <a:off x="9407298" y="2776450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063255C-0403-0459-C828-688184563A36}"/>
                </a:ext>
              </a:extLst>
            </p:cNvPr>
            <p:cNvSpPr txBox="1"/>
            <p:nvPr/>
          </p:nvSpPr>
          <p:spPr>
            <a:xfrm>
              <a:off x="9413428" y="3559184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4D45A7CC-E94D-010B-7E88-4BC8FC2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2532" y="856017"/>
            <a:ext cx="5359254" cy="2034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246BAC2E-C067-54BF-0E87-71F4BCAE134B}"/>
              </a:ext>
            </a:extLst>
          </p:cNvPr>
          <p:cNvSpPr txBox="1"/>
          <p:nvPr/>
        </p:nvSpPr>
        <p:spPr>
          <a:xfrm>
            <a:off x="508000" y="1451957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조업실적을 반영하여 불량률을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최신화하여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최적의 투입경로 조합 추천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BB10F8-3716-9F06-076F-D7C8EF448E2B}"/>
              </a:ext>
            </a:extLst>
          </p:cNvPr>
          <p:cNvSpPr txBox="1"/>
          <p:nvPr/>
        </p:nvSpPr>
        <p:spPr>
          <a:xfrm>
            <a:off x="259778" y="4868020"/>
            <a:ext cx="3381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Path1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11111 path2 : 23322 path3 : 32233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불량률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= 4.474%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3A2FE21-501D-CC04-3C0D-7A0EC688BCBC}"/>
              </a:ext>
            </a:extLst>
          </p:cNvPr>
          <p:cNvGrpSpPr/>
          <p:nvPr/>
        </p:nvGrpSpPr>
        <p:grpSpPr>
          <a:xfrm>
            <a:off x="11048528" y="-1095575"/>
            <a:ext cx="6034513" cy="2191150"/>
            <a:chOff x="9407298" y="1761925"/>
            <a:chExt cx="6034513" cy="219115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DB10AAA-E11A-94E5-7A42-6752AB70A692}"/>
                </a:ext>
              </a:extLst>
            </p:cNvPr>
            <p:cNvGrpSpPr/>
            <p:nvPr/>
          </p:nvGrpSpPr>
          <p:grpSpPr>
            <a:xfrm>
              <a:off x="10046355" y="1761925"/>
              <a:ext cx="5395456" cy="2191150"/>
              <a:chOff x="450452" y="981896"/>
              <a:chExt cx="5937204" cy="2535027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9908FEED-453B-BAF9-A633-33C0EB2D474C}"/>
                  </a:ext>
                </a:extLst>
              </p:cNvPr>
              <p:cNvGrpSpPr/>
              <p:nvPr/>
            </p:nvGrpSpPr>
            <p:grpSpPr>
              <a:xfrm>
                <a:off x="450452" y="981896"/>
                <a:ext cx="4723334" cy="2535027"/>
                <a:chOff x="450452" y="981896"/>
                <a:chExt cx="4723334" cy="2535027"/>
              </a:xfrm>
            </p:grpSpPr>
            <p:grpSp>
              <p:nvGrpSpPr>
                <p:cNvPr id="99" name="Google Shape;72;p15">
                  <a:extLst>
                    <a:ext uri="{FF2B5EF4-FFF2-40B4-BE49-F238E27FC236}">
                      <a16:creationId xmlns:a16="http://schemas.microsoft.com/office/drawing/2014/main" id="{6DC9B844-0026-B33E-3CA4-F6DFB4E4E03D}"/>
                    </a:ext>
                  </a:extLst>
                </p:cNvPr>
                <p:cNvGrpSpPr/>
                <p:nvPr/>
              </p:nvGrpSpPr>
              <p:grpSpPr>
                <a:xfrm>
                  <a:off x="450452" y="981896"/>
                  <a:ext cx="4723334" cy="2535027"/>
                  <a:chOff x="-40971" y="866750"/>
                  <a:chExt cx="5675214" cy="3410000"/>
                </a:xfrm>
              </p:grpSpPr>
              <p:grpSp>
                <p:nvGrpSpPr>
                  <p:cNvPr id="112" name="Google Shape;73;p15">
                    <a:extLst>
                      <a:ext uri="{FF2B5EF4-FFF2-40B4-BE49-F238E27FC236}">
                        <a16:creationId xmlns:a16="http://schemas.microsoft.com/office/drawing/2014/main" id="{68A7C7F7-9EA7-DA8F-6398-67B9969702A0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8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125" name="Google Shape;74;p15">
                      <a:extLst>
                        <a:ext uri="{FF2B5EF4-FFF2-40B4-BE49-F238E27FC236}">
                          <a16:creationId xmlns:a16="http://schemas.microsoft.com/office/drawing/2014/main" id="{036B4C56-8CD1-A798-1CB3-F16A46ED6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6" name="Google Shape;75;p15">
                      <a:extLst>
                        <a:ext uri="{FF2B5EF4-FFF2-40B4-BE49-F238E27FC236}">
                          <a16:creationId xmlns:a16="http://schemas.microsoft.com/office/drawing/2014/main" id="{AE08034E-8C7B-902F-B80F-A77E38468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7" name="Google Shape;76;p15">
                      <a:extLst>
                        <a:ext uri="{FF2B5EF4-FFF2-40B4-BE49-F238E27FC236}">
                          <a16:creationId xmlns:a16="http://schemas.microsoft.com/office/drawing/2014/main" id="{C6918D6A-B93D-CA2B-1239-1B50FE5BB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8" name="Google Shape;77;p15">
                      <a:extLst>
                        <a:ext uri="{FF2B5EF4-FFF2-40B4-BE49-F238E27FC236}">
                          <a16:creationId xmlns:a16="http://schemas.microsoft.com/office/drawing/2014/main" id="{95546E70-A6CB-39AC-D68E-D17C80E07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9" name="Google Shape;78;p15">
                      <a:extLst>
                        <a:ext uri="{FF2B5EF4-FFF2-40B4-BE49-F238E27FC236}">
                          <a16:creationId xmlns:a16="http://schemas.microsoft.com/office/drawing/2014/main" id="{98426E0A-395B-C72A-1D44-6E98E3451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113" name="Google Shape;79;p15">
                    <a:extLst>
                      <a:ext uri="{FF2B5EF4-FFF2-40B4-BE49-F238E27FC236}">
                        <a16:creationId xmlns:a16="http://schemas.microsoft.com/office/drawing/2014/main" id="{A3FEF126-801F-1D9D-7A09-B80A132F83F9}"/>
                      </a:ext>
                    </a:extLst>
                  </p:cNvPr>
                  <p:cNvGrpSpPr/>
                  <p:nvPr/>
                </p:nvGrpSpPr>
                <p:grpSpPr>
                  <a:xfrm>
                    <a:off x="-40971" y="2166750"/>
                    <a:ext cx="5675200" cy="810000"/>
                    <a:chOff x="-10071" y="1668350"/>
                    <a:chExt cx="5675200" cy="810000"/>
                  </a:xfrm>
                </p:grpSpPr>
                <p:sp>
                  <p:nvSpPr>
                    <p:cNvPr id="120" name="Google Shape;80;p15">
                      <a:extLst>
                        <a:ext uri="{FF2B5EF4-FFF2-40B4-BE49-F238E27FC236}">
                          <a16:creationId xmlns:a16="http://schemas.microsoft.com/office/drawing/2014/main" id="{2BCED81D-166F-63A7-5280-E49CA03A6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71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1" name="Google Shape;81;p15">
                      <a:extLst>
                        <a:ext uri="{FF2B5EF4-FFF2-40B4-BE49-F238E27FC236}">
                          <a16:creationId xmlns:a16="http://schemas.microsoft.com/office/drawing/2014/main" id="{E9236711-D058-D6FE-BF2A-62F5E3096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2" name="Google Shape;82;p15">
                      <a:extLst>
                        <a:ext uri="{FF2B5EF4-FFF2-40B4-BE49-F238E27FC236}">
                          <a16:creationId xmlns:a16="http://schemas.microsoft.com/office/drawing/2014/main" id="{173C46E0-2868-2CE9-6CB2-93E28F73E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17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3" name="Google Shape;83;p15">
                      <a:extLst>
                        <a:ext uri="{FF2B5EF4-FFF2-40B4-BE49-F238E27FC236}">
                          <a16:creationId xmlns:a16="http://schemas.microsoft.com/office/drawing/2014/main" id="{2DE32B70-2898-65DF-CA1F-EFC39D83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4" name="Google Shape;84;p15">
                      <a:extLst>
                        <a:ext uri="{FF2B5EF4-FFF2-40B4-BE49-F238E27FC236}">
                          <a16:creationId xmlns:a16="http://schemas.microsoft.com/office/drawing/2014/main" id="{B95E2699-70BE-FC1A-AB5E-AD8633C7B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2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114" name="Google Shape;85;p15">
                    <a:extLst>
                      <a:ext uri="{FF2B5EF4-FFF2-40B4-BE49-F238E27FC236}">
                        <a16:creationId xmlns:a16="http://schemas.microsoft.com/office/drawing/2014/main" id="{8A652DB3-7806-653C-CB44-20958118EDA7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34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115" name="Google Shape;86;p15">
                      <a:extLst>
                        <a:ext uri="{FF2B5EF4-FFF2-40B4-BE49-F238E27FC236}">
                          <a16:creationId xmlns:a16="http://schemas.microsoft.com/office/drawing/2014/main" id="{3A9924AF-64D7-8209-2EED-45AEDE68C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6" name="Google Shape;87;p15">
                      <a:extLst>
                        <a:ext uri="{FF2B5EF4-FFF2-40B4-BE49-F238E27FC236}">
                          <a16:creationId xmlns:a16="http://schemas.microsoft.com/office/drawing/2014/main" id="{57CB9697-7213-A52D-34B8-B83539076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7" name="Google Shape;88;p15">
                      <a:extLst>
                        <a:ext uri="{FF2B5EF4-FFF2-40B4-BE49-F238E27FC236}">
                          <a16:creationId xmlns:a16="http://schemas.microsoft.com/office/drawing/2014/main" id="{905FAE24-7404-04BE-83EE-719F7C50B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8" name="Google Shape;89;p15">
                      <a:extLst>
                        <a:ext uri="{FF2B5EF4-FFF2-40B4-BE49-F238E27FC236}">
                          <a16:creationId xmlns:a16="http://schemas.microsoft.com/office/drawing/2014/main" id="{F9BDD204-F0E1-F774-81D6-AE6DF59DC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9" name="Google Shape;90;p15">
                      <a:extLst>
                        <a:ext uri="{FF2B5EF4-FFF2-40B4-BE49-F238E27FC236}">
                          <a16:creationId xmlns:a16="http://schemas.microsoft.com/office/drawing/2014/main" id="{1B28F29E-B979-9303-898D-B1ACEF008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</p:grpSp>
            <p:sp>
              <p:nvSpPr>
                <p:cNvPr id="100" name="화살표: 오른쪽 99">
                  <a:extLst>
                    <a:ext uri="{FF2B5EF4-FFF2-40B4-BE49-F238E27FC236}">
                      <a16:creationId xmlns:a16="http://schemas.microsoft.com/office/drawing/2014/main" id="{E492BF53-EAB9-5979-C2D3-D11910324A59}"/>
                    </a:ext>
                  </a:extLst>
                </p:cNvPr>
                <p:cNvSpPr/>
                <p:nvPr/>
              </p:nvSpPr>
              <p:spPr>
                <a:xfrm>
                  <a:off x="1102441" y="1250462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1" name="화살표: 오른쪽 100">
                  <a:extLst>
                    <a:ext uri="{FF2B5EF4-FFF2-40B4-BE49-F238E27FC236}">
                      <a16:creationId xmlns:a16="http://schemas.microsoft.com/office/drawing/2014/main" id="{6FD5CE5B-0372-6C72-0180-87648C02FCA4}"/>
                    </a:ext>
                  </a:extLst>
                </p:cNvPr>
                <p:cNvSpPr/>
                <p:nvPr/>
              </p:nvSpPr>
              <p:spPr>
                <a:xfrm>
                  <a:off x="2106112" y="1245366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2" name="화살표: 오른쪽 101">
                  <a:extLst>
                    <a:ext uri="{FF2B5EF4-FFF2-40B4-BE49-F238E27FC236}">
                      <a16:creationId xmlns:a16="http://schemas.microsoft.com/office/drawing/2014/main" id="{C4E60E11-6CE8-15DB-A66B-08CEDEF98FAE}"/>
                    </a:ext>
                  </a:extLst>
                </p:cNvPr>
                <p:cNvSpPr/>
                <p:nvPr/>
              </p:nvSpPr>
              <p:spPr>
                <a:xfrm>
                  <a:off x="3112166" y="1247747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3" name="화살표: 오른쪽 102">
                  <a:extLst>
                    <a:ext uri="{FF2B5EF4-FFF2-40B4-BE49-F238E27FC236}">
                      <a16:creationId xmlns:a16="http://schemas.microsoft.com/office/drawing/2014/main" id="{6604EB8A-75D8-8E7B-2289-13A9822069B8}"/>
                    </a:ext>
                  </a:extLst>
                </p:cNvPr>
                <p:cNvSpPr/>
                <p:nvPr/>
              </p:nvSpPr>
              <p:spPr>
                <a:xfrm>
                  <a:off x="4113484" y="1246620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4" name="화살표: 오른쪽 103">
                  <a:extLst>
                    <a:ext uri="{FF2B5EF4-FFF2-40B4-BE49-F238E27FC236}">
                      <a16:creationId xmlns:a16="http://schemas.microsoft.com/office/drawing/2014/main" id="{143792D1-0E9A-E2C7-1436-345BD3356093}"/>
                    </a:ext>
                  </a:extLst>
                </p:cNvPr>
                <p:cNvSpPr/>
                <p:nvPr/>
              </p:nvSpPr>
              <p:spPr>
                <a:xfrm rot="3224133">
                  <a:off x="1002874" y="2641489"/>
                  <a:ext cx="59776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5" name="화살표: 오른쪽 104">
                  <a:extLst>
                    <a:ext uri="{FF2B5EF4-FFF2-40B4-BE49-F238E27FC236}">
                      <a16:creationId xmlns:a16="http://schemas.microsoft.com/office/drawing/2014/main" id="{F224A323-3984-E806-038A-6ACC2759A801}"/>
                    </a:ext>
                  </a:extLst>
                </p:cNvPr>
                <p:cNvSpPr/>
                <p:nvPr/>
              </p:nvSpPr>
              <p:spPr>
                <a:xfrm>
                  <a:off x="2106112" y="314550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6" name="화살표: 오른쪽 105">
                  <a:extLst>
                    <a:ext uri="{FF2B5EF4-FFF2-40B4-BE49-F238E27FC236}">
                      <a16:creationId xmlns:a16="http://schemas.microsoft.com/office/drawing/2014/main" id="{BC36CF39-C62D-16E7-2775-C1D56E23C5B1}"/>
                    </a:ext>
                  </a:extLst>
                </p:cNvPr>
                <p:cNvSpPr/>
                <p:nvPr/>
              </p:nvSpPr>
              <p:spPr>
                <a:xfrm>
                  <a:off x="4113484" y="220711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7" name="화살표: 오른쪽 106">
                  <a:extLst>
                    <a:ext uri="{FF2B5EF4-FFF2-40B4-BE49-F238E27FC236}">
                      <a16:creationId xmlns:a16="http://schemas.microsoft.com/office/drawing/2014/main" id="{57567A60-4C0A-740E-99AC-5C84EAE09DCB}"/>
                    </a:ext>
                  </a:extLst>
                </p:cNvPr>
                <p:cNvSpPr/>
                <p:nvPr/>
              </p:nvSpPr>
              <p:spPr>
                <a:xfrm rot="18635852">
                  <a:off x="3095781" y="2660548"/>
                  <a:ext cx="454276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8" name="화살표: 오른쪽 107">
                  <a:extLst>
                    <a:ext uri="{FF2B5EF4-FFF2-40B4-BE49-F238E27FC236}">
                      <a16:creationId xmlns:a16="http://schemas.microsoft.com/office/drawing/2014/main" id="{6FE2207F-E99B-7347-4447-A90A48938FFF}"/>
                    </a:ext>
                  </a:extLst>
                </p:cNvPr>
                <p:cNvSpPr/>
                <p:nvPr/>
              </p:nvSpPr>
              <p:spPr>
                <a:xfrm rot="18785053">
                  <a:off x="1089660" y="2671020"/>
                  <a:ext cx="446470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9" name="화살표: 오른쪽 108">
                  <a:extLst>
                    <a:ext uri="{FF2B5EF4-FFF2-40B4-BE49-F238E27FC236}">
                      <a16:creationId xmlns:a16="http://schemas.microsoft.com/office/drawing/2014/main" id="{0B44413B-BD74-CA48-F09F-668C102816C1}"/>
                    </a:ext>
                  </a:extLst>
                </p:cNvPr>
                <p:cNvSpPr/>
                <p:nvPr/>
              </p:nvSpPr>
              <p:spPr>
                <a:xfrm>
                  <a:off x="2088332" y="2224105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0" name="화살표: 오른쪽 109">
                  <a:extLst>
                    <a:ext uri="{FF2B5EF4-FFF2-40B4-BE49-F238E27FC236}">
                      <a16:creationId xmlns:a16="http://schemas.microsoft.com/office/drawing/2014/main" id="{9008C379-DD18-7A6D-2D2E-91456593B76F}"/>
                    </a:ext>
                  </a:extLst>
                </p:cNvPr>
                <p:cNvSpPr/>
                <p:nvPr/>
              </p:nvSpPr>
              <p:spPr>
                <a:xfrm>
                  <a:off x="4094268" y="3149472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1" name="화살표: 오른쪽 110">
                  <a:extLst>
                    <a:ext uri="{FF2B5EF4-FFF2-40B4-BE49-F238E27FC236}">
                      <a16:creationId xmlns:a16="http://schemas.microsoft.com/office/drawing/2014/main" id="{BD4A911C-5958-C4B4-3F4B-DB2BF8E9A904}"/>
                    </a:ext>
                  </a:extLst>
                </p:cNvPr>
                <p:cNvSpPr/>
                <p:nvPr/>
              </p:nvSpPr>
              <p:spPr>
                <a:xfrm rot="3224133">
                  <a:off x="3024038" y="2641490"/>
                  <a:ext cx="59776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93" name="화살표: 오른쪽 92">
                <a:extLst>
                  <a:ext uri="{FF2B5EF4-FFF2-40B4-BE49-F238E27FC236}">
                    <a16:creationId xmlns:a16="http://schemas.microsoft.com/office/drawing/2014/main" id="{C5CF9E07-4BBD-0B84-384D-010EC7EA9C82}"/>
                  </a:ext>
                </a:extLst>
              </p:cNvPr>
              <p:cNvSpPr/>
              <p:nvPr/>
            </p:nvSpPr>
            <p:spPr>
              <a:xfrm>
                <a:off x="5215464" y="3145504"/>
                <a:ext cx="351692" cy="14067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화살표: 오른쪽 93">
                <a:extLst>
                  <a:ext uri="{FF2B5EF4-FFF2-40B4-BE49-F238E27FC236}">
                    <a16:creationId xmlns:a16="http://schemas.microsoft.com/office/drawing/2014/main" id="{B1538ED9-DE3C-0691-594D-8F5D280F8B30}"/>
                  </a:ext>
                </a:extLst>
              </p:cNvPr>
              <p:cNvSpPr/>
              <p:nvPr/>
            </p:nvSpPr>
            <p:spPr>
              <a:xfrm>
                <a:off x="5215464" y="2207114"/>
                <a:ext cx="351692" cy="14067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화살표: 오른쪽 94">
                <a:extLst>
                  <a:ext uri="{FF2B5EF4-FFF2-40B4-BE49-F238E27FC236}">
                    <a16:creationId xmlns:a16="http://schemas.microsoft.com/office/drawing/2014/main" id="{4CB2AF69-5F31-8CD7-0FC2-D14F3FD0B85E}"/>
                  </a:ext>
                </a:extLst>
              </p:cNvPr>
              <p:cNvSpPr/>
              <p:nvPr/>
            </p:nvSpPr>
            <p:spPr>
              <a:xfrm>
                <a:off x="5215464" y="1252973"/>
                <a:ext cx="351692" cy="140676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66C78E-25EB-6DC0-C790-78F5BB48F587}"/>
                  </a:ext>
                </a:extLst>
              </p:cNvPr>
              <p:cNvSpPr txBox="1"/>
              <p:nvPr/>
            </p:nvSpPr>
            <p:spPr>
              <a:xfrm>
                <a:off x="5608835" y="1129739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11111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C071DDB-6B9D-08C7-DB60-F4A45882EF9A}"/>
                  </a:ext>
                </a:extLst>
              </p:cNvPr>
              <p:cNvSpPr txBox="1"/>
              <p:nvPr/>
            </p:nvSpPr>
            <p:spPr>
              <a:xfrm>
                <a:off x="5608834" y="2109777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23322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E7623A-DD5E-7B29-016A-F84C3CE05DBB}"/>
                  </a:ext>
                </a:extLst>
              </p:cNvPr>
              <p:cNvSpPr txBox="1"/>
              <p:nvPr/>
            </p:nvSpPr>
            <p:spPr>
              <a:xfrm>
                <a:off x="5617893" y="3031176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32233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EA59AC-6AE0-7D2C-ED3B-A430C4C57CFB}"/>
                </a:ext>
              </a:extLst>
            </p:cNvPr>
            <p:cNvSpPr txBox="1"/>
            <p:nvPr/>
          </p:nvSpPr>
          <p:spPr>
            <a:xfrm>
              <a:off x="9416425" y="1889712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29A6E8-3079-03E6-6DCD-6ACB96029110}"/>
                </a:ext>
              </a:extLst>
            </p:cNvPr>
            <p:cNvSpPr txBox="1"/>
            <p:nvPr/>
          </p:nvSpPr>
          <p:spPr>
            <a:xfrm>
              <a:off x="9407298" y="2776450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FBFD0B-2C6A-CE80-5366-9CACE08FF253}"/>
                </a:ext>
              </a:extLst>
            </p:cNvPr>
            <p:cNvSpPr txBox="1"/>
            <p:nvPr/>
          </p:nvSpPr>
          <p:spPr>
            <a:xfrm>
              <a:off x="9413428" y="3559184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5" name="그림 134">
            <a:extLst>
              <a:ext uri="{FF2B5EF4-FFF2-40B4-BE49-F238E27FC236}">
                <a16:creationId xmlns:a16="http://schemas.microsoft.com/office/drawing/2014/main" id="{A412CEA1-DFB5-8DE1-C089-FC93B2C5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7" y="2949541"/>
            <a:ext cx="4747744" cy="1802143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EB7F0BB-670C-0DB2-3ADE-CBA824EC61AD}"/>
              </a:ext>
            </a:extLst>
          </p:cNvPr>
          <p:cNvSpPr/>
          <p:nvPr/>
        </p:nvSpPr>
        <p:spPr>
          <a:xfrm>
            <a:off x="259784" y="2776451"/>
            <a:ext cx="4682952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37" name="사각형: 둥근 위쪽 모서리 136">
            <a:extLst>
              <a:ext uri="{FF2B5EF4-FFF2-40B4-BE49-F238E27FC236}">
                <a16:creationId xmlns:a16="http://schemas.microsoft.com/office/drawing/2014/main" id="{57D8C436-B57E-9822-2B3B-D74FC831E061}"/>
              </a:ext>
            </a:extLst>
          </p:cNvPr>
          <p:cNvSpPr/>
          <p:nvPr/>
        </p:nvSpPr>
        <p:spPr>
          <a:xfrm>
            <a:off x="259778" y="2512995"/>
            <a:ext cx="468295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Chamber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투입 경로 예시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C02B8D-EF60-0D5F-D264-8FA35880CD80}"/>
              </a:ext>
            </a:extLst>
          </p:cNvPr>
          <p:cNvSpPr/>
          <p:nvPr/>
        </p:nvSpPr>
        <p:spPr>
          <a:xfrm>
            <a:off x="5015687" y="2776451"/>
            <a:ext cx="3870692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39" name="사각형: 둥근 위쪽 모서리 138">
            <a:extLst>
              <a:ext uri="{FF2B5EF4-FFF2-40B4-BE49-F238E27FC236}">
                <a16:creationId xmlns:a16="http://schemas.microsoft.com/office/drawing/2014/main" id="{BBE56A8D-E81C-E174-9E2D-CA985CF2C16D}"/>
              </a:ext>
            </a:extLst>
          </p:cNvPr>
          <p:cNvSpPr/>
          <p:nvPr/>
        </p:nvSpPr>
        <p:spPr>
          <a:xfrm>
            <a:off x="5015681" y="2512995"/>
            <a:ext cx="387069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투입 경로에 따른 불량률</a:t>
            </a:r>
          </a:p>
        </p:txBody>
      </p:sp>
    </p:spTree>
    <p:extLst>
      <p:ext uri="{BB962C8B-B14F-4D97-AF65-F5344CB8AC3E}">
        <p14:creationId xmlns:p14="http://schemas.microsoft.com/office/powerpoint/2010/main" val="22970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524</TotalTime>
  <Words>1167</Words>
  <Application>Microsoft Office PowerPoint</Application>
  <PresentationFormat>화면 슬라이드 쇼(16:10)</PresentationFormat>
  <Paragraphs>421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Microsoft GothicNeo</vt:lpstr>
      <vt:lpstr>Nanum Gothic</vt:lpstr>
      <vt:lpstr>Noto Sans CJK JP</vt:lpstr>
      <vt:lpstr>StarSymbol</vt:lpstr>
      <vt:lpstr>맑은 고딕</vt:lpstr>
      <vt:lpstr>엘리스 디지털배움체</vt:lpstr>
      <vt:lpstr>Arial</vt:lpstr>
      <vt:lpstr>Calibri</vt:lpstr>
      <vt:lpstr>Calibri Light</vt:lpstr>
      <vt:lpstr>Cambria Math</vt:lpstr>
      <vt:lpstr>Wingdings</vt:lpstr>
      <vt:lpstr>Office 테마</vt:lpstr>
      <vt:lpstr>반도체 운전 조건  최적화를 통한 수율 향상</vt:lpstr>
      <vt:lpstr>INDEX</vt:lpstr>
      <vt:lpstr>반도체 공정</vt:lpstr>
      <vt:lpstr>추진 배경</vt:lpstr>
      <vt:lpstr>KPI</vt:lpstr>
      <vt:lpstr>데이터 분석 계획</vt:lpstr>
      <vt:lpstr>프로세스의 안정성 검증 결과</vt:lpstr>
      <vt:lpstr>프로세스 과부하에 따른 불량률 검증 결과</vt:lpstr>
      <vt:lpstr>투입경로에 따른 불량률</vt:lpstr>
      <vt:lpstr>투입된 Wafer에 따른 불량률 결과</vt:lpstr>
      <vt:lpstr>운전 파라미터 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석희 윤</cp:lastModifiedBy>
  <cp:revision>271</cp:revision>
  <dcterms:created xsi:type="dcterms:W3CDTF">2023-08-15T06:05:37Z</dcterms:created>
  <dcterms:modified xsi:type="dcterms:W3CDTF">2023-08-16T00:05:43Z</dcterms:modified>
</cp:coreProperties>
</file>