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6"/>
  </p:notesMasterIdLst>
  <p:sldIdLst>
    <p:sldId id="328" r:id="rId5"/>
    <p:sldId id="333" r:id="rId6"/>
    <p:sldId id="352" r:id="rId7"/>
    <p:sldId id="351" r:id="rId8"/>
    <p:sldId id="344" r:id="rId9"/>
    <p:sldId id="334" r:id="rId10"/>
    <p:sldId id="358" r:id="rId11"/>
    <p:sldId id="335" r:id="rId12"/>
    <p:sldId id="336" r:id="rId13"/>
    <p:sldId id="337" r:id="rId14"/>
    <p:sldId id="338" r:id="rId15"/>
    <p:sldId id="339" r:id="rId16"/>
    <p:sldId id="341" r:id="rId17"/>
    <p:sldId id="340" r:id="rId18"/>
    <p:sldId id="342" r:id="rId19"/>
    <p:sldId id="356" r:id="rId20"/>
    <p:sldId id="359" r:id="rId21"/>
    <p:sldId id="360" r:id="rId22"/>
    <p:sldId id="354" r:id="rId23"/>
    <p:sldId id="357" r:id="rId24"/>
    <p:sldId id="262" r:id="rId2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203864"/>
    <a:srgbClr val="2F5597"/>
    <a:srgbClr val="0000FF"/>
    <a:srgbClr val="FFFFFF"/>
    <a:srgbClr val="548235"/>
    <a:srgbClr val="B3A2C7"/>
    <a:srgbClr val="8FAADC"/>
    <a:srgbClr val="FF99CC"/>
    <a:srgbClr val="EE1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74" y="-43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불량률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4.04%</a:t>
                    </a:r>
                  </a:p>
                  <a:p>
                    <a:endParaRPr lang="en-US" altLang="ko-KR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129034343004224"/>
                      <c:h val="0.1317232052168538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2BF4-4F41-8583-94805F6D872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dirty="0"/>
                      <a:t>4.5%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BF4-4F41-8583-94805F6D87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norm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안정</c:v>
                </c:pt>
                <c:pt idx="1">
                  <c:v>불안정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4.0379999999999999E-2</c:v>
                </c:pt>
                <c:pt idx="1">
                  <c:v>4.4580000000000002E-2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F4-4F41-8583-94805F6D87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62122464"/>
        <c:axId val="30806816"/>
      </c:barChart>
      <c:catAx>
        <c:axId val="206212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806816"/>
        <c:crosses val="autoZero"/>
        <c:auto val="1"/>
        <c:lblAlgn val="ctr"/>
        <c:lblOffset val="100"/>
        <c:noMultiLvlLbl val="0"/>
      </c:catAx>
      <c:valAx>
        <c:axId val="30806816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206212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불량률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norm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상위 8개</c:v>
                </c:pt>
                <c:pt idx="1">
                  <c:v>하위 8개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5.6000000000000001E-2</c:v>
                </c:pt>
                <c:pt idx="1">
                  <c:v>5.8000000000000003E-2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4-41B3-8D6D-B8524A51AB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62122464"/>
        <c:axId val="30806816"/>
      </c:barChart>
      <c:catAx>
        <c:axId val="206212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806816"/>
        <c:crosses val="autoZero"/>
        <c:auto val="1"/>
        <c:lblAlgn val="ctr"/>
        <c:lblOffset val="100"/>
        <c:noMultiLvlLbl val="0"/>
      </c:catAx>
      <c:valAx>
        <c:axId val="30806816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206212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16938-0E57-4EFA-9BB3-1C3D753AF78B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761FC-A99F-466A-B5A2-A8DCC27B9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3088" y="801688"/>
            <a:ext cx="6415087" cy="4010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95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99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0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9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2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92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26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6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8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2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8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87094D1B-1A8A-4A21-B74F-E235642C0547}"/>
              </a:ext>
            </a:extLst>
          </p:cNvPr>
          <p:cNvGrpSpPr/>
          <p:nvPr/>
        </p:nvGrpSpPr>
        <p:grpSpPr>
          <a:xfrm>
            <a:off x="1" y="2761519"/>
            <a:ext cx="3513818" cy="2391575"/>
            <a:chOff x="6315075" y="2101313"/>
            <a:chExt cx="1428238" cy="972087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5A1D67A-2F4F-4E98-A570-CA7368E47C61}"/>
                </a:ext>
              </a:extLst>
            </p:cNvPr>
            <p:cNvSpPr/>
            <p:nvPr/>
          </p:nvSpPr>
          <p:spPr>
            <a:xfrm>
              <a:off x="6569075" y="2117725"/>
              <a:ext cx="568325" cy="409575"/>
            </a:xfrm>
            <a:custGeom>
              <a:avLst/>
              <a:gdLst>
                <a:gd name="connsiteX0" fmla="*/ 568325 w 568325"/>
                <a:gd name="connsiteY0" fmla="*/ 0 h 409575"/>
                <a:gd name="connsiteX1" fmla="*/ 406400 w 568325"/>
                <a:gd name="connsiteY1" fmla="*/ 6350 h 409575"/>
                <a:gd name="connsiteX2" fmla="*/ 0 w 568325"/>
                <a:gd name="connsiteY2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8325" h="409575">
                  <a:moveTo>
                    <a:pt x="568325" y="0"/>
                  </a:moveTo>
                  <a:lnTo>
                    <a:pt x="406400" y="6350"/>
                  </a:lnTo>
                  <a:lnTo>
                    <a:pt x="0" y="4095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F7F98B2D-3FA8-4F27-A155-A53187C2BC1E}"/>
                </a:ext>
              </a:extLst>
            </p:cNvPr>
            <p:cNvSpPr/>
            <p:nvPr/>
          </p:nvSpPr>
          <p:spPr>
            <a:xfrm>
              <a:off x="6394450" y="2403475"/>
              <a:ext cx="300831" cy="123825"/>
            </a:xfrm>
            <a:custGeom>
              <a:avLst/>
              <a:gdLst>
                <a:gd name="connsiteX0" fmla="*/ 298450 w 298450"/>
                <a:gd name="connsiteY0" fmla="*/ 0 h 130175"/>
                <a:gd name="connsiteX1" fmla="*/ 139700 w 298450"/>
                <a:gd name="connsiteY1" fmla="*/ 6350 h 130175"/>
                <a:gd name="connsiteX2" fmla="*/ 0 w 298450"/>
                <a:gd name="connsiteY2" fmla="*/ 130175 h 130175"/>
                <a:gd name="connsiteX0" fmla="*/ 300831 w 300831"/>
                <a:gd name="connsiteY0" fmla="*/ 3175 h 123825"/>
                <a:gd name="connsiteX1" fmla="*/ 139700 w 300831"/>
                <a:gd name="connsiteY1" fmla="*/ 0 h 123825"/>
                <a:gd name="connsiteX2" fmla="*/ 0 w 300831"/>
                <a:gd name="connsiteY2" fmla="*/ 12382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831" h="123825">
                  <a:moveTo>
                    <a:pt x="300831" y="3175"/>
                  </a:moveTo>
                  <a:lnTo>
                    <a:pt x="139700" y="0"/>
                  </a:lnTo>
                  <a:lnTo>
                    <a:pt x="0" y="12382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A66E707-CDBE-4DA3-B191-BB7271D0C2C0}"/>
                </a:ext>
              </a:extLst>
            </p:cNvPr>
            <p:cNvSpPr/>
            <p:nvPr/>
          </p:nvSpPr>
          <p:spPr>
            <a:xfrm>
              <a:off x="6324600" y="2530475"/>
              <a:ext cx="958850" cy="0"/>
            </a:xfrm>
            <a:custGeom>
              <a:avLst/>
              <a:gdLst>
                <a:gd name="connsiteX0" fmla="*/ 0 w 958850"/>
                <a:gd name="connsiteY0" fmla="*/ 0 h 0"/>
                <a:gd name="connsiteX1" fmla="*/ 958850 w 958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8850">
                  <a:moveTo>
                    <a:pt x="0" y="0"/>
                  </a:moveTo>
                  <a:lnTo>
                    <a:pt x="958850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672701A-9C75-435A-952C-52C9FA3E6BFA}"/>
                </a:ext>
              </a:extLst>
            </p:cNvPr>
            <p:cNvSpPr/>
            <p:nvPr/>
          </p:nvSpPr>
          <p:spPr>
            <a:xfrm>
              <a:off x="6321425" y="2228850"/>
              <a:ext cx="88900" cy="85725"/>
            </a:xfrm>
            <a:custGeom>
              <a:avLst/>
              <a:gdLst>
                <a:gd name="connsiteX0" fmla="*/ 0 w 88900"/>
                <a:gd name="connsiteY0" fmla="*/ 85725 h 85725"/>
                <a:gd name="connsiteX1" fmla="*/ 88900 w 88900"/>
                <a:gd name="connsiteY1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900" h="85725">
                  <a:moveTo>
                    <a:pt x="0" y="85725"/>
                  </a:moveTo>
                  <a:lnTo>
                    <a:pt x="88900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FA38C0A-3CB0-4E5C-84A4-156E4E9049DE}"/>
                </a:ext>
              </a:extLst>
            </p:cNvPr>
            <p:cNvSpPr/>
            <p:nvPr/>
          </p:nvSpPr>
          <p:spPr>
            <a:xfrm>
              <a:off x="6315075" y="2593975"/>
              <a:ext cx="1187450" cy="92075"/>
            </a:xfrm>
            <a:custGeom>
              <a:avLst/>
              <a:gdLst>
                <a:gd name="connsiteX0" fmla="*/ 0 w 1187450"/>
                <a:gd name="connsiteY0" fmla="*/ 53975 h 92075"/>
                <a:gd name="connsiteX1" fmla="*/ 41275 w 1187450"/>
                <a:gd name="connsiteY1" fmla="*/ 0 h 92075"/>
                <a:gd name="connsiteX2" fmla="*/ 898525 w 1187450"/>
                <a:gd name="connsiteY2" fmla="*/ 6350 h 92075"/>
                <a:gd name="connsiteX3" fmla="*/ 996950 w 1187450"/>
                <a:gd name="connsiteY3" fmla="*/ 92075 h 92075"/>
                <a:gd name="connsiteX4" fmla="*/ 1187450 w 1187450"/>
                <a:gd name="connsiteY4" fmla="*/ 92075 h 9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450" h="92075">
                  <a:moveTo>
                    <a:pt x="0" y="53975"/>
                  </a:moveTo>
                  <a:lnTo>
                    <a:pt x="41275" y="0"/>
                  </a:lnTo>
                  <a:lnTo>
                    <a:pt x="898525" y="6350"/>
                  </a:lnTo>
                  <a:lnTo>
                    <a:pt x="996950" y="92075"/>
                  </a:lnTo>
                  <a:lnTo>
                    <a:pt x="1187450" y="920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E002BA5-9CD4-4FBA-B01C-7E908936BA7A}"/>
                </a:ext>
              </a:extLst>
            </p:cNvPr>
            <p:cNvSpPr/>
            <p:nvPr/>
          </p:nvSpPr>
          <p:spPr>
            <a:xfrm>
              <a:off x="6324600" y="2682875"/>
              <a:ext cx="688975" cy="79375"/>
            </a:xfrm>
            <a:custGeom>
              <a:avLst/>
              <a:gdLst>
                <a:gd name="connsiteX0" fmla="*/ 0 w 688975"/>
                <a:gd name="connsiteY0" fmla="*/ 79375 h 79375"/>
                <a:gd name="connsiteX1" fmla="*/ 82550 w 688975"/>
                <a:gd name="connsiteY1" fmla="*/ 3175 h 79375"/>
                <a:gd name="connsiteX2" fmla="*/ 688975 w 688975"/>
                <a:gd name="connsiteY2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8975" h="79375">
                  <a:moveTo>
                    <a:pt x="0" y="79375"/>
                  </a:moveTo>
                  <a:lnTo>
                    <a:pt x="82550" y="3175"/>
                  </a:lnTo>
                  <a:lnTo>
                    <a:pt x="688975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D1F8650-D75F-4ED8-AA57-03D5D1D95050}"/>
                </a:ext>
              </a:extLst>
            </p:cNvPr>
            <p:cNvSpPr/>
            <p:nvPr/>
          </p:nvSpPr>
          <p:spPr>
            <a:xfrm>
              <a:off x="6318250" y="2867025"/>
              <a:ext cx="1393825" cy="196850"/>
            </a:xfrm>
            <a:custGeom>
              <a:avLst/>
              <a:gdLst>
                <a:gd name="connsiteX0" fmla="*/ 0 w 1393825"/>
                <a:gd name="connsiteY0" fmla="*/ 0 h 196850"/>
                <a:gd name="connsiteX1" fmla="*/ 730250 w 1393825"/>
                <a:gd name="connsiteY1" fmla="*/ 0 h 196850"/>
                <a:gd name="connsiteX2" fmla="*/ 911225 w 1393825"/>
                <a:gd name="connsiteY2" fmla="*/ 196850 h 196850"/>
                <a:gd name="connsiteX3" fmla="*/ 1250950 w 1393825"/>
                <a:gd name="connsiteY3" fmla="*/ 193675 h 196850"/>
                <a:gd name="connsiteX4" fmla="*/ 1393825 w 1393825"/>
                <a:gd name="connsiteY4" fmla="*/ 41275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3825" h="196850">
                  <a:moveTo>
                    <a:pt x="0" y="0"/>
                  </a:moveTo>
                  <a:lnTo>
                    <a:pt x="730250" y="0"/>
                  </a:lnTo>
                  <a:lnTo>
                    <a:pt x="911225" y="196850"/>
                  </a:lnTo>
                  <a:lnTo>
                    <a:pt x="1250950" y="193675"/>
                  </a:lnTo>
                  <a:lnTo>
                    <a:pt x="1393825" y="41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AAC5925-27E4-4B78-AA3E-695AE9BF0799}"/>
                </a:ext>
              </a:extLst>
            </p:cNvPr>
            <p:cNvSpPr/>
            <p:nvPr/>
          </p:nvSpPr>
          <p:spPr>
            <a:xfrm>
              <a:off x="6330950" y="2965450"/>
              <a:ext cx="898525" cy="107950"/>
            </a:xfrm>
            <a:custGeom>
              <a:avLst/>
              <a:gdLst>
                <a:gd name="connsiteX0" fmla="*/ 0 w 898525"/>
                <a:gd name="connsiteY0" fmla="*/ 107950 h 107950"/>
                <a:gd name="connsiteX1" fmla="*/ 98425 w 898525"/>
                <a:gd name="connsiteY1" fmla="*/ 9525 h 107950"/>
                <a:gd name="connsiteX2" fmla="*/ 593725 w 898525"/>
                <a:gd name="connsiteY2" fmla="*/ 0 h 107950"/>
                <a:gd name="connsiteX3" fmla="*/ 688975 w 898525"/>
                <a:gd name="connsiteY3" fmla="*/ 95250 h 107950"/>
                <a:gd name="connsiteX4" fmla="*/ 898525 w 898525"/>
                <a:gd name="connsiteY4" fmla="*/ 984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525" h="107950">
                  <a:moveTo>
                    <a:pt x="0" y="107950"/>
                  </a:moveTo>
                  <a:lnTo>
                    <a:pt x="98425" y="9525"/>
                  </a:lnTo>
                  <a:lnTo>
                    <a:pt x="593725" y="0"/>
                  </a:lnTo>
                  <a:lnTo>
                    <a:pt x="688975" y="95250"/>
                  </a:lnTo>
                  <a:lnTo>
                    <a:pt x="898525" y="9842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055E4B3-0628-4987-91DA-60295FA06D52}"/>
                </a:ext>
              </a:extLst>
            </p:cNvPr>
            <p:cNvSpPr/>
            <p:nvPr/>
          </p:nvSpPr>
          <p:spPr>
            <a:xfrm>
              <a:off x="6407944" y="2195512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CFBD1D4-8F7B-4DA7-82A0-14034634994C}"/>
                </a:ext>
              </a:extLst>
            </p:cNvPr>
            <p:cNvSpPr/>
            <p:nvPr/>
          </p:nvSpPr>
          <p:spPr>
            <a:xfrm>
              <a:off x="7130256" y="2101313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F690A6B-D64A-4B31-97B8-F7D61C8D1605}"/>
                </a:ext>
              </a:extLst>
            </p:cNvPr>
            <p:cNvSpPr/>
            <p:nvPr/>
          </p:nvSpPr>
          <p:spPr>
            <a:xfrm>
              <a:off x="7279481" y="2510888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ACEF094-9E5C-47DD-B79F-6C2A77423FAD}"/>
                </a:ext>
              </a:extLst>
            </p:cNvPr>
            <p:cNvSpPr/>
            <p:nvPr/>
          </p:nvSpPr>
          <p:spPr>
            <a:xfrm>
              <a:off x="7498556" y="2669638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BBA0BCA-1E59-41A6-8A6F-2FC28033B989}"/>
                </a:ext>
              </a:extLst>
            </p:cNvPr>
            <p:cNvSpPr/>
            <p:nvPr/>
          </p:nvSpPr>
          <p:spPr>
            <a:xfrm>
              <a:off x="7015154" y="2669636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393F2B3-241F-40F4-85BE-E6945418A283}"/>
                </a:ext>
              </a:extLst>
            </p:cNvPr>
            <p:cNvSpPr/>
            <p:nvPr/>
          </p:nvSpPr>
          <p:spPr>
            <a:xfrm>
              <a:off x="7707313" y="287654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674C804-A62C-4C2A-B372-AA54D31CCFAC}"/>
              </a:ext>
            </a:extLst>
          </p:cNvPr>
          <p:cNvGrpSpPr/>
          <p:nvPr/>
        </p:nvGrpSpPr>
        <p:grpSpPr>
          <a:xfrm>
            <a:off x="5026558" y="3772145"/>
            <a:ext cx="4135977" cy="1657628"/>
            <a:chOff x="8815106" y="2463798"/>
            <a:chExt cx="1259169" cy="504653"/>
          </a:xfrm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0AB409F8-6552-465C-A86B-E5FAC45E40B8}"/>
                </a:ext>
              </a:extLst>
            </p:cNvPr>
            <p:cNvSpPr/>
            <p:nvPr/>
          </p:nvSpPr>
          <p:spPr>
            <a:xfrm>
              <a:off x="9039345" y="2488062"/>
              <a:ext cx="1027113" cy="116681"/>
            </a:xfrm>
            <a:custGeom>
              <a:avLst/>
              <a:gdLst>
                <a:gd name="connsiteX0" fmla="*/ 0 w 1031875"/>
                <a:gd name="connsiteY0" fmla="*/ 0 h 123825"/>
                <a:gd name="connsiteX1" fmla="*/ 228600 w 1031875"/>
                <a:gd name="connsiteY1" fmla="*/ 9525 h 123825"/>
                <a:gd name="connsiteX2" fmla="*/ 355600 w 1031875"/>
                <a:gd name="connsiteY2" fmla="*/ 123825 h 123825"/>
                <a:gd name="connsiteX3" fmla="*/ 1031875 w 1031875"/>
                <a:gd name="connsiteY3" fmla="*/ 123825 h 123825"/>
                <a:gd name="connsiteX0" fmla="*/ 0 w 1029494"/>
                <a:gd name="connsiteY0" fmla="*/ 7144 h 114300"/>
                <a:gd name="connsiteX1" fmla="*/ 226219 w 1029494"/>
                <a:gd name="connsiteY1" fmla="*/ 0 h 114300"/>
                <a:gd name="connsiteX2" fmla="*/ 353219 w 1029494"/>
                <a:gd name="connsiteY2" fmla="*/ 114300 h 114300"/>
                <a:gd name="connsiteX3" fmla="*/ 1029494 w 1029494"/>
                <a:gd name="connsiteY3" fmla="*/ 114300 h 114300"/>
                <a:gd name="connsiteX0" fmla="*/ 0 w 1027113"/>
                <a:gd name="connsiteY0" fmla="*/ 0 h 116681"/>
                <a:gd name="connsiteX1" fmla="*/ 223838 w 1027113"/>
                <a:gd name="connsiteY1" fmla="*/ 2381 h 116681"/>
                <a:gd name="connsiteX2" fmla="*/ 350838 w 1027113"/>
                <a:gd name="connsiteY2" fmla="*/ 116681 h 116681"/>
                <a:gd name="connsiteX3" fmla="*/ 1027113 w 10271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113" h="116681">
                  <a:moveTo>
                    <a:pt x="0" y="0"/>
                  </a:moveTo>
                  <a:lnTo>
                    <a:pt x="223838" y="2381"/>
                  </a:lnTo>
                  <a:lnTo>
                    <a:pt x="350838" y="116681"/>
                  </a:lnTo>
                  <a:lnTo>
                    <a:pt x="1027113" y="116681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B973BBB-341A-4261-882D-1655777C3F52}"/>
                </a:ext>
              </a:extLst>
            </p:cNvPr>
            <p:cNvSpPr/>
            <p:nvPr/>
          </p:nvSpPr>
          <p:spPr>
            <a:xfrm>
              <a:off x="8848725" y="2651125"/>
              <a:ext cx="1225550" cy="101600"/>
            </a:xfrm>
            <a:custGeom>
              <a:avLst/>
              <a:gdLst>
                <a:gd name="connsiteX0" fmla="*/ 0 w 1225550"/>
                <a:gd name="connsiteY0" fmla="*/ 3175 h 101600"/>
                <a:gd name="connsiteX1" fmla="*/ 361950 w 1225550"/>
                <a:gd name="connsiteY1" fmla="*/ 0 h 101600"/>
                <a:gd name="connsiteX2" fmla="*/ 457200 w 1225550"/>
                <a:gd name="connsiteY2" fmla="*/ 95250 h 101600"/>
                <a:gd name="connsiteX3" fmla="*/ 1225550 w 1225550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5550" h="101600">
                  <a:moveTo>
                    <a:pt x="0" y="3175"/>
                  </a:moveTo>
                  <a:lnTo>
                    <a:pt x="361950" y="0"/>
                  </a:lnTo>
                  <a:lnTo>
                    <a:pt x="457200" y="95250"/>
                  </a:lnTo>
                  <a:lnTo>
                    <a:pt x="1225550" y="1016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7457849-B2B5-43B9-83F6-7F111FB1C48E}"/>
                </a:ext>
              </a:extLst>
            </p:cNvPr>
            <p:cNvSpPr/>
            <p:nvPr/>
          </p:nvSpPr>
          <p:spPr>
            <a:xfrm>
              <a:off x="9080500" y="2794000"/>
              <a:ext cx="295229" cy="174451"/>
            </a:xfrm>
            <a:custGeom>
              <a:avLst/>
              <a:gdLst>
                <a:gd name="connsiteX0" fmla="*/ 0 w 771525"/>
                <a:gd name="connsiteY0" fmla="*/ 0 h 339725"/>
                <a:gd name="connsiteX1" fmla="*/ 161925 w 771525"/>
                <a:gd name="connsiteY1" fmla="*/ 171450 h 339725"/>
                <a:gd name="connsiteX2" fmla="*/ 606425 w 771525"/>
                <a:gd name="connsiteY2" fmla="*/ 168275 h 339725"/>
                <a:gd name="connsiteX3" fmla="*/ 771525 w 771525"/>
                <a:gd name="connsiteY3" fmla="*/ 339725 h 339725"/>
                <a:gd name="connsiteX0" fmla="*/ 0 w 771525"/>
                <a:gd name="connsiteY0" fmla="*/ 0 h 339725"/>
                <a:gd name="connsiteX1" fmla="*/ 161925 w 771525"/>
                <a:gd name="connsiteY1" fmla="*/ 171450 h 339725"/>
                <a:gd name="connsiteX2" fmla="*/ 161665 w 771525"/>
                <a:gd name="connsiteY2" fmla="*/ 172625 h 339725"/>
                <a:gd name="connsiteX3" fmla="*/ 771525 w 771525"/>
                <a:gd name="connsiteY3" fmla="*/ 339725 h 339725"/>
                <a:gd name="connsiteX0" fmla="*/ 0 w 177529"/>
                <a:gd name="connsiteY0" fmla="*/ 0 h 189206"/>
                <a:gd name="connsiteX1" fmla="*/ 161925 w 177529"/>
                <a:gd name="connsiteY1" fmla="*/ 171450 h 189206"/>
                <a:gd name="connsiteX2" fmla="*/ 161665 w 177529"/>
                <a:gd name="connsiteY2" fmla="*/ 172625 h 189206"/>
                <a:gd name="connsiteX3" fmla="*/ 161475 w 177529"/>
                <a:gd name="connsiteY3" fmla="*/ 173348 h 189206"/>
                <a:gd name="connsiteX0" fmla="*/ 0 w 295229"/>
                <a:gd name="connsiteY0" fmla="*/ 0 h 189334"/>
                <a:gd name="connsiteX1" fmla="*/ 161925 w 295229"/>
                <a:gd name="connsiteY1" fmla="*/ 171450 h 189334"/>
                <a:gd name="connsiteX2" fmla="*/ 161665 w 295229"/>
                <a:gd name="connsiteY2" fmla="*/ 172625 h 189334"/>
                <a:gd name="connsiteX3" fmla="*/ 295229 w 295229"/>
                <a:gd name="connsiteY3" fmla="*/ 174436 h 189334"/>
                <a:gd name="connsiteX0" fmla="*/ 0 w 295229"/>
                <a:gd name="connsiteY0" fmla="*/ 0 h 189334"/>
                <a:gd name="connsiteX1" fmla="*/ 161925 w 295229"/>
                <a:gd name="connsiteY1" fmla="*/ 171450 h 189334"/>
                <a:gd name="connsiteX2" fmla="*/ 214949 w 295229"/>
                <a:gd name="connsiteY2" fmla="*/ 172625 h 189334"/>
                <a:gd name="connsiteX3" fmla="*/ 295229 w 295229"/>
                <a:gd name="connsiteY3" fmla="*/ 174436 h 189334"/>
                <a:gd name="connsiteX0" fmla="*/ 0 w 295229"/>
                <a:gd name="connsiteY0" fmla="*/ 0 h 174436"/>
                <a:gd name="connsiteX1" fmla="*/ 161925 w 295229"/>
                <a:gd name="connsiteY1" fmla="*/ 171450 h 174436"/>
                <a:gd name="connsiteX2" fmla="*/ 214949 w 295229"/>
                <a:gd name="connsiteY2" fmla="*/ 172625 h 174436"/>
                <a:gd name="connsiteX3" fmla="*/ 295229 w 295229"/>
                <a:gd name="connsiteY3" fmla="*/ 174436 h 174436"/>
                <a:gd name="connsiteX0" fmla="*/ 0 w 295229"/>
                <a:gd name="connsiteY0" fmla="*/ 0 h 174436"/>
                <a:gd name="connsiteX1" fmla="*/ 161925 w 295229"/>
                <a:gd name="connsiteY1" fmla="*/ 171450 h 174436"/>
                <a:gd name="connsiteX2" fmla="*/ 214949 w 295229"/>
                <a:gd name="connsiteY2" fmla="*/ 172625 h 174436"/>
                <a:gd name="connsiteX3" fmla="*/ 295229 w 295229"/>
                <a:gd name="connsiteY3" fmla="*/ 174436 h 174436"/>
                <a:gd name="connsiteX0" fmla="*/ 0 w 295229"/>
                <a:gd name="connsiteY0" fmla="*/ 0 h 174451"/>
                <a:gd name="connsiteX1" fmla="*/ 161925 w 295229"/>
                <a:gd name="connsiteY1" fmla="*/ 171450 h 174451"/>
                <a:gd name="connsiteX2" fmla="*/ 214949 w 295229"/>
                <a:gd name="connsiteY2" fmla="*/ 172625 h 174451"/>
                <a:gd name="connsiteX3" fmla="*/ 295229 w 295229"/>
                <a:gd name="connsiteY3" fmla="*/ 174436 h 17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29" h="174451">
                  <a:moveTo>
                    <a:pt x="0" y="0"/>
                  </a:moveTo>
                  <a:lnTo>
                    <a:pt x="161925" y="171450"/>
                  </a:lnTo>
                  <a:cubicBezTo>
                    <a:pt x="161838" y="171842"/>
                    <a:pt x="215036" y="172233"/>
                    <a:pt x="214949" y="172625"/>
                  </a:cubicBezTo>
                  <a:cubicBezTo>
                    <a:pt x="246059" y="176491"/>
                    <a:pt x="219534" y="172745"/>
                    <a:pt x="295229" y="174436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33A698B-1E4E-4618-AF10-2AAFDE1C2B2D}"/>
                </a:ext>
              </a:extLst>
            </p:cNvPr>
            <p:cNvSpPr/>
            <p:nvPr/>
          </p:nvSpPr>
          <p:spPr>
            <a:xfrm>
              <a:off x="8815106" y="26352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5357023-1531-491A-A5FA-4FAC384BC9A4}"/>
                </a:ext>
              </a:extLst>
            </p:cNvPr>
            <p:cNvSpPr/>
            <p:nvPr/>
          </p:nvSpPr>
          <p:spPr>
            <a:xfrm>
              <a:off x="9054563" y="27622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CE37E30-6034-4A56-A971-872C617631E7}"/>
                </a:ext>
              </a:extLst>
            </p:cNvPr>
            <p:cNvSpPr/>
            <p:nvPr/>
          </p:nvSpPr>
          <p:spPr>
            <a:xfrm>
              <a:off x="8996082" y="2463798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32D55CF-4C73-48D0-BD5B-4F9748C8545F}"/>
              </a:ext>
            </a:extLst>
          </p:cNvPr>
          <p:cNvGrpSpPr/>
          <p:nvPr/>
        </p:nvGrpSpPr>
        <p:grpSpPr>
          <a:xfrm>
            <a:off x="4796140" y="526293"/>
            <a:ext cx="4340717" cy="3002358"/>
            <a:chOff x="8616175" y="1057275"/>
            <a:chExt cx="1461275" cy="1010725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9252CB5B-1C30-464B-A5AC-9022F7AEFDA5}"/>
                </a:ext>
              </a:extLst>
            </p:cNvPr>
            <p:cNvSpPr/>
            <p:nvPr/>
          </p:nvSpPr>
          <p:spPr>
            <a:xfrm>
              <a:off x="8645525" y="1057275"/>
              <a:ext cx="1431925" cy="190500"/>
            </a:xfrm>
            <a:custGeom>
              <a:avLst/>
              <a:gdLst>
                <a:gd name="connsiteX0" fmla="*/ 0 w 1431925"/>
                <a:gd name="connsiteY0" fmla="*/ 190500 h 190500"/>
                <a:gd name="connsiteX1" fmla="*/ 158750 w 1431925"/>
                <a:gd name="connsiteY1" fmla="*/ 44450 h 190500"/>
                <a:gd name="connsiteX2" fmla="*/ 695325 w 1431925"/>
                <a:gd name="connsiteY2" fmla="*/ 53975 h 190500"/>
                <a:gd name="connsiteX3" fmla="*/ 793750 w 1431925"/>
                <a:gd name="connsiteY3" fmla="*/ 142875 h 190500"/>
                <a:gd name="connsiteX4" fmla="*/ 1276350 w 1431925"/>
                <a:gd name="connsiteY4" fmla="*/ 146050 h 190500"/>
                <a:gd name="connsiteX5" fmla="*/ 1431925 w 1431925"/>
                <a:gd name="connsiteY5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1925" h="190500">
                  <a:moveTo>
                    <a:pt x="0" y="190500"/>
                  </a:moveTo>
                  <a:lnTo>
                    <a:pt x="158750" y="44450"/>
                  </a:lnTo>
                  <a:lnTo>
                    <a:pt x="695325" y="53975"/>
                  </a:lnTo>
                  <a:lnTo>
                    <a:pt x="793750" y="142875"/>
                  </a:lnTo>
                  <a:lnTo>
                    <a:pt x="1276350" y="146050"/>
                  </a:lnTo>
                  <a:lnTo>
                    <a:pt x="1431925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3ECE438-C863-45FC-B934-3BDFF764AD7B}"/>
                </a:ext>
              </a:extLst>
            </p:cNvPr>
            <p:cNvSpPr/>
            <p:nvPr/>
          </p:nvSpPr>
          <p:spPr>
            <a:xfrm>
              <a:off x="9128125" y="1108075"/>
              <a:ext cx="936625" cy="190500"/>
            </a:xfrm>
            <a:custGeom>
              <a:avLst/>
              <a:gdLst>
                <a:gd name="connsiteX0" fmla="*/ 0 w 936625"/>
                <a:gd name="connsiteY0" fmla="*/ 0 h 190500"/>
                <a:gd name="connsiteX1" fmla="*/ 187325 w 936625"/>
                <a:gd name="connsiteY1" fmla="*/ 187325 h 190500"/>
                <a:gd name="connsiteX2" fmla="*/ 936625 w 936625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625" h="190500">
                  <a:moveTo>
                    <a:pt x="0" y="0"/>
                  </a:moveTo>
                  <a:lnTo>
                    <a:pt x="187325" y="187325"/>
                  </a:lnTo>
                  <a:lnTo>
                    <a:pt x="936625" y="1905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5B0BB53-EB8A-4855-AC22-008C01E343EB}"/>
                </a:ext>
              </a:extLst>
            </p:cNvPr>
            <p:cNvSpPr/>
            <p:nvPr/>
          </p:nvSpPr>
          <p:spPr>
            <a:xfrm>
              <a:off x="8858250" y="1482725"/>
              <a:ext cx="1209675" cy="82550"/>
            </a:xfrm>
            <a:custGeom>
              <a:avLst/>
              <a:gdLst>
                <a:gd name="connsiteX0" fmla="*/ 0 w 1209675"/>
                <a:gd name="connsiteY0" fmla="*/ 0 h 82550"/>
                <a:gd name="connsiteX1" fmla="*/ 190500 w 1209675"/>
                <a:gd name="connsiteY1" fmla="*/ 6350 h 82550"/>
                <a:gd name="connsiteX2" fmla="*/ 276225 w 1209675"/>
                <a:gd name="connsiteY2" fmla="*/ 79375 h 82550"/>
                <a:gd name="connsiteX3" fmla="*/ 1139825 w 1209675"/>
                <a:gd name="connsiteY3" fmla="*/ 82550 h 82550"/>
                <a:gd name="connsiteX4" fmla="*/ 1209675 w 1209675"/>
                <a:gd name="connsiteY4" fmla="*/ 158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675" h="82550">
                  <a:moveTo>
                    <a:pt x="0" y="0"/>
                  </a:moveTo>
                  <a:lnTo>
                    <a:pt x="190500" y="6350"/>
                  </a:lnTo>
                  <a:lnTo>
                    <a:pt x="276225" y="79375"/>
                  </a:lnTo>
                  <a:lnTo>
                    <a:pt x="1139825" y="82550"/>
                  </a:lnTo>
                  <a:lnTo>
                    <a:pt x="1209675" y="158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A1A92582-545E-432A-80D1-8DCDDAC53827}"/>
                </a:ext>
              </a:extLst>
            </p:cNvPr>
            <p:cNvSpPr/>
            <p:nvPr/>
          </p:nvSpPr>
          <p:spPr>
            <a:xfrm>
              <a:off x="9347200" y="1374775"/>
              <a:ext cx="717550" cy="117475"/>
            </a:xfrm>
            <a:custGeom>
              <a:avLst/>
              <a:gdLst>
                <a:gd name="connsiteX0" fmla="*/ 0 w 717550"/>
                <a:gd name="connsiteY0" fmla="*/ 114300 h 117475"/>
                <a:gd name="connsiteX1" fmla="*/ 609600 w 717550"/>
                <a:gd name="connsiteY1" fmla="*/ 117475 h 117475"/>
                <a:gd name="connsiteX2" fmla="*/ 717550 w 717550"/>
                <a:gd name="connsiteY2" fmla="*/ 0 h 11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550" h="117475">
                  <a:moveTo>
                    <a:pt x="0" y="114300"/>
                  </a:moveTo>
                  <a:lnTo>
                    <a:pt x="609600" y="117475"/>
                  </a:lnTo>
                  <a:lnTo>
                    <a:pt x="717550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96C52DC1-3B3C-49D6-B77F-7D2A540BD6AC}"/>
                </a:ext>
              </a:extLst>
            </p:cNvPr>
            <p:cNvSpPr/>
            <p:nvPr/>
          </p:nvSpPr>
          <p:spPr>
            <a:xfrm>
              <a:off x="9077325" y="1609725"/>
              <a:ext cx="987425" cy="28575"/>
            </a:xfrm>
            <a:custGeom>
              <a:avLst/>
              <a:gdLst>
                <a:gd name="connsiteX0" fmla="*/ 0 w 987425"/>
                <a:gd name="connsiteY0" fmla="*/ 25400 h 28575"/>
                <a:gd name="connsiteX1" fmla="*/ 949325 w 987425"/>
                <a:gd name="connsiteY1" fmla="*/ 28575 h 28575"/>
                <a:gd name="connsiteX2" fmla="*/ 987425 w 987425"/>
                <a:gd name="connsiteY2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7425" h="28575">
                  <a:moveTo>
                    <a:pt x="0" y="25400"/>
                  </a:moveTo>
                  <a:lnTo>
                    <a:pt x="949325" y="28575"/>
                  </a:lnTo>
                  <a:lnTo>
                    <a:pt x="987425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C52BE32-7674-48B9-8286-347EA4DED012}"/>
                </a:ext>
              </a:extLst>
            </p:cNvPr>
            <p:cNvSpPr/>
            <p:nvPr/>
          </p:nvSpPr>
          <p:spPr>
            <a:xfrm>
              <a:off x="9236075" y="1638300"/>
              <a:ext cx="561975" cy="409575"/>
            </a:xfrm>
            <a:custGeom>
              <a:avLst/>
              <a:gdLst>
                <a:gd name="connsiteX0" fmla="*/ 561975 w 561975"/>
                <a:gd name="connsiteY0" fmla="*/ 0 h 409575"/>
                <a:gd name="connsiteX1" fmla="*/ 165100 w 561975"/>
                <a:gd name="connsiteY1" fmla="*/ 409575 h 409575"/>
                <a:gd name="connsiteX2" fmla="*/ 0 w 561975"/>
                <a:gd name="connsiteY2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975" h="409575">
                  <a:moveTo>
                    <a:pt x="561975" y="0"/>
                  </a:moveTo>
                  <a:lnTo>
                    <a:pt x="165100" y="409575"/>
                  </a:lnTo>
                  <a:lnTo>
                    <a:pt x="0" y="4095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8993386-3D90-4AE9-863D-5304A12D3F1C}"/>
                </a:ext>
              </a:extLst>
            </p:cNvPr>
            <p:cNvSpPr/>
            <p:nvPr/>
          </p:nvSpPr>
          <p:spPr>
            <a:xfrm>
              <a:off x="9671050" y="1641475"/>
              <a:ext cx="288925" cy="139700"/>
            </a:xfrm>
            <a:custGeom>
              <a:avLst/>
              <a:gdLst>
                <a:gd name="connsiteX0" fmla="*/ 288925 w 288925"/>
                <a:gd name="connsiteY0" fmla="*/ 0 h 139700"/>
                <a:gd name="connsiteX1" fmla="*/ 158750 w 288925"/>
                <a:gd name="connsiteY1" fmla="*/ 139700 h 139700"/>
                <a:gd name="connsiteX2" fmla="*/ 0 w 288925"/>
                <a:gd name="connsiteY2" fmla="*/ 130175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925" h="139700">
                  <a:moveTo>
                    <a:pt x="288925" y="0"/>
                  </a:moveTo>
                  <a:lnTo>
                    <a:pt x="158750" y="139700"/>
                  </a:lnTo>
                  <a:lnTo>
                    <a:pt x="0" y="1301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89116D2-9B90-48D8-AACC-81E0DC058478}"/>
                </a:ext>
              </a:extLst>
            </p:cNvPr>
            <p:cNvSpPr/>
            <p:nvPr/>
          </p:nvSpPr>
          <p:spPr>
            <a:xfrm>
              <a:off x="9944100" y="1809750"/>
              <a:ext cx="127000" cy="136525"/>
            </a:xfrm>
            <a:custGeom>
              <a:avLst/>
              <a:gdLst>
                <a:gd name="connsiteX0" fmla="*/ 127000 w 127000"/>
                <a:gd name="connsiteY0" fmla="*/ 0 h 136525"/>
                <a:gd name="connsiteX1" fmla="*/ 0 w 127000"/>
                <a:gd name="connsiteY1" fmla="*/ 136525 h 13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0" h="136525">
                  <a:moveTo>
                    <a:pt x="127000" y="0"/>
                  </a:moveTo>
                  <a:lnTo>
                    <a:pt x="0" y="13652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3A77F810-B88A-44E6-AA20-3FE68742DDBD}"/>
                </a:ext>
              </a:extLst>
            </p:cNvPr>
            <p:cNvSpPr/>
            <p:nvPr/>
          </p:nvSpPr>
          <p:spPr>
            <a:xfrm>
              <a:off x="9195851" y="203200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EBEC99B-C17B-42A3-9E8F-A592998ABB52}"/>
                </a:ext>
              </a:extLst>
            </p:cNvPr>
            <p:cNvSpPr/>
            <p:nvPr/>
          </p:nvSpPr>
          <p:spPr>
            <a:xfrm>
              <a:off x="9913400" y="1941487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FB4501E-C181-4E7C-974C-66FFD73D5B89}"/>
                </a:ext>
              </a:extLst>
            </p:cNvPr>
            <p:cNvSpPr/>
            <p:nvPr/>
          </p:nvSpPr>
          <p:spPr>
            <a:xfrm>
              <a:off x="9040277" y="1618175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ED1FF6B-CC95-4405-A14D-5A2252E69450}"/>
                </a:ext>
              </a:extLst>
            </p:cNvPr>
            <p:cNvSpPr/>
            <p:nvPr/>
          </p:nvSpPr>
          <p:spPr>
            <a:xfrm>
              <a:off x="8824376" y="1464725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4D6B489D-ABE9-4530-974E-9D2F15541F13}"/>
                </a:ext>
              </a:extLst>
            </p:cNvPr>
            <p:cNvSpPr/>
            <p:nvPr/>
          </p:nvSpPr>
          <p:spPr>
            <a:xfrm>
              <a:off x="8616175" y="1243585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53A3577-CF7D-4D30-9AD1-A081480265F5}"/>
                </a:ext>
              </a:extLst>
            </p:cNvPr>
            <p:cNvSpPr/>
            <p:nvPr/>
          </p:nvSpPr>
          <p:spPr>
            <a:xfrm>
              <a:off x="9313058" y="147186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BD055D0-D31D-4717-9FC5-691DD768848C}"/>
              </a:ext>
            </a:extLst>
          </p:cNvPr>
          <p:cNvGrpSpPr/>
          <p:nvPr/>
        </p:nvGrpSpPr>
        <p:grpSpPr>
          <a:xfrm>
            <a:off x="-17876" y="277786"/>
            <a:ext cx="3914028" cy="1744286"/>
            <a:chOff x="6322219" y="1028699"/>
            <a:chExt cx="1363124" cy="607476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C17882F-BB54-4EF6-A204-C29695510D2A}"/>
                </a:ext>
              </a:extLst>
            </p:cNvPr>
            <p:cNvSpPr/>
            <p:nvPr/>
          </p:nvSpPr>
          <p:spPr>
            <a:xfrm>
              <a:off x="6537960" y="1028699"/>
              <a:ext cx="1119664" cy="465773"/>
            </a:xfrm>
            <a:custGeom>
              <a:avLst/>
              <a:gdLst>
                <a:gd name="connsiteX0" fmla="*/ 0 w 1112520"/>
                <a:gd name="connsiteY0" fmla="*/ 0 h 480060"/>
                <a:gd name="connsiteX1" fmla="*/ 205740 w 1112520"/>
                <a:gd name="connsiteY1" fmla="*/ 198120 h 480060"/>
                <a:gd name="connsiteX2" fmla="*/ 883920 w 1112520"/>
                <a:gd name="connsiteY2" fmla="*/ 213360 h 480060"/>
                <a:gd name="connsiteX3" fmla="*/ 1112520 w 1112520"/>
                <a:gd name="connsiteY3" fmla="*/ 480060 h 480060"/>
                <a:gd name="connsiteX0" fmla="*/ 0 w 1112520"/>
                <a:gd name="connsiteY0" fmla="*/ 0 h 480060"/>
                <a:gd name="connsiteX1" fmla="*/ 212884 w 1112520"/>
                <a:gd name="connsiteY1" fmla="*/ 224314 h 480060"/>
                <a:gd name="connsiteX2" fmla="*/ 883920 w 1112520"/>
                <a:gd name="connsiteY2" fmla="*/ 213360 h 480060"/>
                <a:gd name="connsiteX3" fmla="*/ 1112520 w 1112520"/>
                <a:gd name="connsiteY3" fmla="*/ 480060 h 480060"/>
                <a:gd name="connsiteX0" fmla="*/ 0 w 1112520"/>
                <a:gd name="connsiteY0" fmla="*/ 0 h 480060"/>
                <a:gd name="connsiteX1" fmla="*/ 212884 w 1112520"/>
                <a:gd name="connsiteY1" fmla="*/ 224314 h 480060"/>
                <a:gd name="connsiteX2" fmla="*/ 869633 w 1112520"/>
                <a:gd name="connsiteY2" fmla="*/ 225266 h 480060"/>
                <a:gd name="connsiteX3" fmla="*/ 1112520 w 1112520"/>
                <a:gd name="connsiteY3" fmla="*/ 480060 h 480060"/>
                <a:gd name="connsiteX0" fmla="*/ 0 w 1119664"/>
                <a:gd name="connsiteY0" fmla="*/ 0 h 465773"/>
                <a:gd name="connsiteX1" fmla="*/ 212884 w 1119664"/>
                <a:gd name="connsiteY1" fmla="*/ 224314 h 465773"/>
                <a:gd name="connsiteX2" fmla="*/ 869633 w 1119664"/>
                <a:gd name="connsiteY2" fmla="*/ 225266 h 465773"/>
                <a:gd name="connsiteX3" fmla="*/ 1119664 w 1119664"/>
                <a:gd name="connsiteY3" fmla="*/ 46577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664" h="465773">
                  <a:moveTo>
                    <a:pt x="0" y="0"/>
                  </a:moveTo>
                  <a:lnTo>
                    <a:pt x="212884" y="224314"/>
                  </a:lnTo>
                  <a:lnTo>
                    <a:pt x="869633" y="225266"/>
                  </a:lnTo>
                  <a:lnTo>
                    <a:pt x="1119664" y="465773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696134AC-6B43-4F9B-BF49-1DDA744A94B1}"/>
                </a:ext>
              </a:extLst>
            </p:cNvPr>
            <p:cNvSpPr/>
            <p:nvPr/>
          </p:nvSpPr>
          <p:spPr>
            <a:xfrm>
              <a:off x="6322219" y="1252538"/>
              <a:ext cx="804862" cy="140493"/>
            </a:xfrm>
            <a:custGeom>
              <a:avLst/>
              <a:gdLst>
                <a:gd name="connsiteX0" fmla="*/ 0 w 804862"/>
                <a:gd name="connsiteY0" fmla="*/ 138112 h 140493"/>
                <a:gd name="connsiteX1" fmla="*/ 671512 w 804862"/>
                <a:gd name="connsiteY1" fmla="*/ 140493 h 140493"/>
                <a:gd name="connsiteX2" fmla="*/ 804862 w 804862"/>
                <a:gd name="connsiteY2" fmla="*/ 0 h 14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862" h="140493">
                  <a:moveTo>
                    <a:pt x="0" y="138112"/>
                  </a:moveTo>
                  <a:lnTo>
                    <a:pt x="671512" y="140493"/>
                  </a:lnTo>
                  <a:lnTo>
                    <a:pt x="804862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C6066BE-163C-4B12-8F98-5893B000F179}"/>
                </a:ext>
              </a:extLst>
            </p:cNvPr>
            <p:cNvSpPr/>
            <p:nvPr/>
          </p:nvSpPr>
          <p:spPr>
            <a:xfrm>
              <a:off x="6322219" y="1519238"/>
              <a:ext cx="876300" cy="88106"/>
            </a:xfrm>
            <a:custGeom>
              <a:avLst/>
              <a:gdLst>
                <a:gd name="connsiteX0" fmla="*/ 0 w 876300"/>
                <a:gd name="connsiteY0" fmla="*/ 0 h 88106"/>
                <a:gd name="connsiteX1" fmla="*/ 802481 w 876300"/>
                <a:gd name="connsiteY1" fmla="*/ 4762 h 88106"/>
                <a:gd name="connsiteX2" fmla="*/ 876300 w 876300"/>
                <a:gd name="connsiteY2" fmla="*/ 88106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88106">
                  <a:moveTo>
                    <a:pt x="0" y="0"/>
                  </a:moveTo>
                  <a:lnTo>
                    <a:pt x="802481" y="4762"/>
                  </a:lnTo>
                  <a:lnTo>
                    <a:pt x="876300" y="88106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3AFA2D8-F2C3-4D14-B53F-1DA7B6A16014}"/>
                </a:ext>
              </a:extLst>
            </p:cNvPr>
            <p:cNvSpPr/>
            <p:nvPr/>
          </p:nvSpPr>
          <p:spPr>
            <a:xfrm>
              <a:off x="7491413" y="1042988"/>
              <a:ext cx="154781" cy="150018"/>
            </a:xfrm>
            <a:custGeom>
              <a:avLst/>
              <a:gdLst>
                <a:gd name="connsiteX0" fmla="*/ 0 w 154781"/>
                <a:gd name="connsiteY0" fmla="*/ 0 h 150018"/>
                <a:gd name="connsiteX1" fmla="*/ 154781 w 154781"/>
                <a:gd name="connsiteY1" fmla="*/ 150018 h 15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781" h="150018">
                  <a:moveTo>
                    <a:pt x="0" y="0"/>
                  </a:moveTo>
                  <a:lnTo>
                    <a:pt x="154781" y="15001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2AD7B44-F7AA-4A57-9156-BB01C31B8A6E}"/>
                </a:ext>
              </a:extLst>
            </p:cNvPr>
            <p:cNvSpPr/>
            <p:nvPr/>
          </p:nvSpPr>
          <p:spPr>
            <a:xfrm>
              <a:off x="7639544" y="118738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60BBA4F-91AA-4ABB-9D78-B2C32A577B21}"/>
                </a:ext>
              </a:extLst>
            </p:cNvPr>
            <p:cNvSpPr/>
            <p:nvPr/>
          </p:nvSpPr>
          <p:spPr>
            <a:xfrm>
              <a:off x="7649343" y="148986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0F7FE24-F49B-463C-8E22-F950C7CB66A7}"/>
                </a:ext>
              </a:extLst>
            </p:cNvPr>
            <p:cNvSpPr/>
            <p:nvPr/>
          </p:nvSpPr>
          <p:spPr>
            <a:xfrm>
              <a:off x="7193475" y="1600175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726194" y="2254994"/>
            <a:ext cx="769161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반도체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Arial"/>
                <a:cs typeface="Arial"/>
                <a:sym typeface="Arial"/>
              </a:rPr>
              <a:t>실시간 모니터링을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통한 </a:t>
            </a:r>
            <a:r>
              <a:rPr kumimoji="0" lang="ko-KR" alt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수율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향상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113;p1">
            <a:extLst>
              <a:ext uri="{FF2B5EF4-FFF2-40B4-BE49-F238E27FC236}">
                <a16:creationId xmlns:a16="http://schemas.microsoft.com/office/drawing/2014/main" id="{F21988FE-CBB3-5FA0-2BC3-62CC75D97D16}"/>
              </a:ext>
            </a:extLst>
          </p:cNvPr>
          <p:cNvSpPr/>
          <p:nvPr/>
        </p:nvSpPr>
        <p:spPr>
          <a:xfrm>
            <a:off x="564352" y="3921654"/>
            <a:ext cx="6857280" cy="82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Noto Sans"/>
                <a:sym typeface="Noto Sans"/>
              </a:rPr>
              <a:t>B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Noto Sans"/>
                <a:sym typeface="Noto Sans"/>
              </a:rPr>
              <a:t>반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Noto Sans"/>
                <a:sym typeface="Noto Sans"/>
              </a:rPr>
              <a:t>3조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Noto Sans"/>
              <a:cs typeface="Noto Sans"/>
              <a:sym typeface="Noto San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Noto Sans"/>
                <a:sym typeface="Noto Sans"/>
              </a:rPr>
              <a:t>(</a:t>
            </a:r>
            <a:r>
              <a:rPr kumimoji="0" lang="en-US" sz="1400" b="0" i="0" u="none" strike="noStrike" kern="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Noto Sans"/>
                <a:sym typeface="Noto Sans"/>
              </a:rPr>
              <a:t>경수민</a:t>
            </a:r>
            <a:r>
              <a:rPr kumimoji="0" lang="en-US" sz="8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Noto Sans"/>
                <a:sym typeface="Noto Sans"/>
              </a:rPr>
              <a:t> </a:t>
            </a:r>
            <a:r>
              <a:rPr kumimoji="0" lang="en-US" sz="1400" b="0" i="0" u="none" strike="noStrike" kern="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Noto Sans"/>
                <a:sym typeface="Noto Sans"/>
              </a:rPr>
              <a:t>박정빈</a:t>
            </a:r>
            <a:r>
              <a:rPr kumimoji="0" lang="en-US" sz="8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Noto Sans"/>
                <a:sym typeface="Noto Sans"/>
              </a:rPr>
              <a:t> </a:t>
            </a:r>
            <a:r>
              <a:rPr kumimoji="0" lang="en-US" sz="1400" b="0" i="0" u="none" strike="noStrike" kern="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Noto Sans"/>
                <a:sym typeface="Noto Sans"/>
              </a:rPr>
              <a:t>우정아</a:t>
            </a:r>
            <a:r>
              <a:rPr kumimoji="0" lang="en-US" sz="7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Noto Sans"/>
                <a:sym typeface="Noto Sans"/>
              </a:rPr>
              <a:t> </a:t>
            </a:r>
            <a:r>
              <a:rPr kumimoji="0" lang="en-US" sz="1400" b="0" i="0" u="none" strike="noStrike" kern="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Noto Sans"/>
                <a:sym typeface="Noto Sans"/>
              </a:rPr>
              <a:t>윤석희</a:t>
            </a:r>
            <a:r>
              <a:rPr kumimoji="0" lang="en-US" sz="8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Noto Sans"/>
                <a:sym typeface="Noto Sans"/>
              </a:rPr>
              <a:t> </a:t>
            </a:r>
            <a:r>
              <a:rPr kumimoji="0" lang="en-US" sz="1400" b="0" i="0" u="none" strike="noStrike" kern="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Noto Sans"/>
                <a:sym typeface="Noto Sans"/>
              </a:rPr>
              <a:t>정규섭</a:t>
            </a:r>
            <a:r>
              <a:rPr kumimoji="0" lang="en-US" sz="8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Noto Sans"/>
                <a:sym typeface="Noto Sans"/>
              </a:rPr>
              <a:t> </a:t>
            </a:r>
            <a:r>
              <a:rPr kumimoji="0" lang="en-US" sz="14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Noto Sans"/>
                <a:sym typeface="Noto Sans"/>
              </a:rPr>
              <a:t>주연지)</a:t>
            </a:r>
            <a:endParaRPr kumimoji="0" sz="1400" b="0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Noto Sans"/>
              <a:cs typeface="Noto Sans"/>
              <a:sym typeface="Noto San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54CA5CC-0B4F-74B4-31E1-EB19961CDCB5}"/>
              </a:ext>
            </a:extLst>
          </p:cNvPr>
          <p:cNvSpPr txBox="1"/>
          <p:nvPr/>
        </p:nvSpPr>
        <p:spPr>
          <a:xfrm>
            <a:off x="3999552" y="2785050"/>
            <a:ext cx="107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2023.08.18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115;p1">
            <a:extLst>
              <a:ext uri="{FF2B5EF4-FFF2-40B4-BE49-F238E27FC236}">
                <a16:creationId xmlns:a16="http://schemas.microsoft.com/office/drawing/2014/main" id="{66940C5C-2C32-0D95-222E-9E9E1FC8831D}"/>
              </a:ext>
            </a:extLst>
          </p:cNvPr>
          <p:cNvSpPr/>
          <p:nvPr/>
        </p:nvSpPr>
        <p:spPr>
          <a:xfrm>
            <a:off x="4938840" y="87120"/>
            <a:ext cx="41068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/>
                <a:ea typeface="Noto Sans"/>
                <a:cs typeface="Noto Sans"/>
                <a:sym typeface="Noto Sans"/>
              </a:rPr>
              <a:t>청년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/>
                <a:ea typeface="Noto Sans"/>
                <a:cs typeface="Noto Sans"/>
                <a:sym typeface="Noto Sans"/>
              </a:rPr>
              <a:t> AI Big Data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/>
                <a:ea typeface="Noto Sans"/>
                <a:cs typeface="Noto Sans"/>
                <a:sym typeface="Noto Sans"/>
              </a:rPr>
              <a:t>아카데미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/>
                <a:ea typeface="Noto Sans"/>
                <a:cs typeface="Noto Sans"/>
                <a:sym typeface="Noto Sans"/>
              </a:rPr>
              <a:t> 23기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"/>
              <a:ea typeface="Noto Sans"/>
              <a:cs typeface="Noto Sans"/>
              <a:sym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521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B9583E-184B-4654-8BE8-3C0800E3FE54}"/>
              </a:ext>
            </a:extLst>
          </p:cNvPr>
          <p:cNvSpPr/>
          <p:nvPr/>
        </p:nvSpPr>
        <p:spPr>
          <a:xfrm>
            <a:off x="90377" y="605993"/>
            <a:ext cx="8963245" cy="50292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1DCA3-D905-52ED-E893-9EC6AD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7" y="-233056"/>
            <a:ext cx="3538498" cy="1104636"/>
          </a:xfrm>
        </p:spPr>
        <p:txBody>
          <a:bodyPr>
            <a:norm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E0D528-72ED-3481-45BE-1BBF3BCFFE05}"/>
              </a:ext>
            </a:extLst>
          </p:cNvPr>
          <p:cNvSpPr/>
          <p:nvPr/>
        </p:nvSpPr>
        <p:spPr>
          <a:xfrm>
            <a:off x="2197296" y="4603332"/>
            <a:ext cx="6659421" cy="719874"/>
          </a:xfrm>
          <a:prstGeom prst="rect">
            <a:avLst/>
          </a:prstGeom>
          <a:solidFill>
            <a:schemeClr val="bg1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039B9-7B96-A864-EBBC-94F12BFB7BDF}"/>
              </a:ext>
            </a:extLst>
          </p:cNvPr>
          <p:cNvSpPr txBox="1"/>
          <p:nvPr/>
        </p:nvSpPr>
        <p:spPr>
          <a:xfrm>
            <a:off x="266026" y="1102221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 안정 여부에 따른 불량률 분석결과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추후 공정 파라미터 조절을 통해 프로세스 안정화 후 </a:t>
            </a:r>
            <a:r>
              <a:rPr kumimoji="0" lang="ko-KR" altLang="en-US" sz="1800" b="1" i="0" u="none" strike="noStrike" kern="1200" cap="none" spc="-15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수율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향상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371DE7-E6BF-FB7C-FD09-83523F380906}"/>
              </a:ext>
            </a:extLst>
          </p:cNvPr>
          <p:cNvSpPr/>
          <p:nvPr/>
        </p:nvSpPr>
        <p:spPr>
          <a:xfrm>
            <a:off x="299329" y="2124363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DB251102-34DD-6F82-7AEB-B6F51B9E8B2F}"/>
              </a:ext>
            </a:extLst>
          </p:cNvPr>
          <p:cNvSpPr/>
          <p:nvPr/>
        </p:nvSpPr>
        <p:spPr>
          <a:xfrm>
            <a:off x="299323" y="1860907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프로세스 안정 사례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6DFE0C5-E0DB-717C-1731-EDABE9541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7" y="2186728"/>
            <a:ext cx="2259942" cy="225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B4ECB97-15AA-592C-3672-6FDDB1C5ED9B}"/>
              </a:ext>
            </a:extLst>
          </p:cNvPr>
          <p:cNvGrpSpPr/>
          <p:nvPr/>
        </p:nvGrpSpPr>
        <p:grpSpPr>
          <a:xfrm>
            <a:off x="3192437" y="1860907"/>
            <a:ext cx="2759127" cy="2643518"/>
            <a:chOff x="3101719" y="1925244"/>
            <a:chExt cx="2759127" cy="264351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D3182C-B623-1360-7335-868C2B8B90CB}"/>
                </a:ext>
              </a:extLst>
            </p:cNvPr>
            <p:cNvSpPr/>
            <p:nvPr/>
          </p:nvSpPr>
          <p:spPr>
            <a:xfrm>
              <a:off x="3101725" y="2188700"/>
              <a:ext cx="2759121" cy="2380062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52D76642-1489-1CB4-CB1F-2D4C3B1B04A0}"/>
                </a:ext>
              </a:extLst>
            </p:cNvPr>
            <p:cNvSpPr/>
            <p:nvPr/>
          </p:nvSpPr>
          <p:spPr>
            <a:xfrm>
              <a:off x="3101719" y="1925244"/>
              <a:ext cx="2759121" cy="263455"/>
            </a:xfrm>
            <a:prstGeom prst="round2SameRect">
              <a:avLst>
                <a:gd name="adj1" fmla="val 28236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프로세스 불안정 사례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8FEC290-2D1F-97B1-57A6-3DC87FFBE0B8}"/>
              </a:ext>
            </a:extLst>
          </p:cNvPr>
          <p:cNvSpPr txBox="1"/>
          <p:nvPr/>
        </p:nvSpPr>
        <p:spPr>
          <a:xfrm>
            <a:off x="2263867" y="4778599"/>
            <a:ext cx="36638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</a:t>
            </a:r>
            <a:r>
              <a:rPr kumimoji="0" lang="en-US" altLang="ko-KR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프로세스 안정화 여부에 따른 불량률 차이가 없다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</a:t>
            </a:r>
            <a:r>
              <a:rPr kumimoji="0" lang="en-US" altLang="ko-KR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프로세스 안정화 여부에 따른 불량률 차이가 있다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7A6B35A9-65EC-1111-33E3-90D026706C7C}"/>
              </a:ext>
            </a:extLst>
          </p:cNvPr>
          <p:cNvSpPr/>
          <p:nvPr/>
        </p:nvSpPr>
        <p:spPr>
          <a:xfrm>
            <a:off x="299323" y="4603332"/>
            <a:ext cx="1897973" cy="71987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-1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카이제곱</a:t>
            </a:r>
            <a:r>
              <a:rPr kumimoji="0" lang="ko-KR" altLang="en-US" sz="16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 검정 결과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C38C05F-F285-EB48-86EA-8D9EADE6FD34}"/>
              </a:ext>
            </a:extLst>
          </p:cNvPr>
          <p:cNvGrpSpPr/>
          <p:nvPr/>
        </p:nvGrpSpPr>
        <p:grpSpPr>
          <a:xfrm>
            <a:off x="6085545" y="1860907"/>
            <a:ext cx="2759121" cy="2643518"/>
            <a:chOff x="6133608" y="1925244"/>
            <a:chExt cx="2759121" cy="264351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939A61C-1C20-1194-0463-630F24F055E5}"/>
                </a:ext>
              </a:extLst>
            </p:cNvPr>
            <p:cNvSpPr/>
            <p:nvPr/>
          </p:nvSpPr>
          <p:spPr>
            <a:xfrm>
              <a:off x="6133608" y="2188700"/>
              <a:ext cx="2759121" cy="2380062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1C0EC8D7-F417-0A65-329A-8D89BF4744E3}"/>
                </a:ext>
              </a:extLst>
            </p:cNvPr>
            <p:cNvSpPr/>
            <p:nvPr/>
          </p:nvSpPr>
          <p:spPr>
            <a:xfrm>
              <a:off x="6133608" y="1925244"/>
              <a:ext cx="2759121" cy="284569"/>
            </a:xfrm>
            <a:prstGeom prst="round2SameRect">
              <a:avLst>
                <a:gd name="adj1" fmla="val 28236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안정</a:t>
              </a:r>
              <a:r>
                <a:rPr kumimoji="0" lang="en-US" altLang="ko-KR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불안정 사례 불량률 비교 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CD29799-7BD7-DF94-507F-F26DF9956DCF}"/>
              </a:ext>
            </a:extLst>
          </p:cNvPr>
          <p:cNvSpPr txBox="1"/>
          <p:nvPr/>
        </p:nvSpPr>
        <p:spPr>
          <a:xfrm>
            <a:off x="90377" y="758671"/>
            <a:ext cx="8963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 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투입 경로의 안정성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분석</a:t>
            </a:r>
            <a:endParaRPr kumimoji="0" lang="ko-KR" altLang="en-US" sz="18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BFFC8A-7FA8-AD3A-DE43-616EC1B86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212" y="2145476"/>
            <a:ext cx="2533577" cy="231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96BF74B-32DF-E89F-F183-50811B05C789}"/>
              </a:ext>
            </a:extLst>
          </p:cNvPr>
          <p:cNvGrpSpPr/>
          <p:nvPr/>
        </p:nvGrpSpPr>
        <p:grpSpPr>
          <a:xfrm>
            <a:off x="5410335" y="98660"/>
            <a:ext cx="3826813" cy="487678"/>
            <a:chOff x="5445718" y="244919"/>
            <a:chExt cx="3826813" cy="48767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D8857FF-2D10-7224-C5B1-952B56004EC8}"/>
                </a:ext>
              </a:extLst>
            </p:cNvPr>
            <p:cNvGrpSpPr/>
            <p:nvPr/>
          </p:nvGrpSpPr>
          <p:grpSpPr>
            <a:xfrm>
              <a:off x="5445718" y="244919"/>
              <a:ext cx="3826813" cy="487678"/>
              <a:chOff x="4141174" y="1395541"/>
              <a:chExt cx="3826813" cy="487678"/>
            </a:xfrm>
          </p:grpSpPr>
          <p:sp>
            <p:nvSpPr>
              <p:cNvPr id="27" name="TextBox 7">
                <a:extLst>
                  <a:ext uri="{FF2B5EF4-FFF2-40B4-BE49-F238E27FC236}">
                    <a16:creationId xmlns:a16="http://schemas.microsoft.com/office/drawing/2014/main" id="{34588096-CEB5-C914-BD78-3E5C5F1630E3}"/>
                  </a:ext>
                </a:extLst>
              </p:cNvPr>
              <p:cNvSpPr txBox="1"/>
              <p:nvPr/>
            </p:nvSpPr>
            <p:spPr>
              <a:xfrm>
                <a:off x="7352328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소감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7F5F6043-BD6B-0481-4F0B-628C6DFED0AA}"/>
                  </a:ext>
                </a:extLst>
              </p:cNvPr>
              <p:cNvGrpSpPr/>
              <p:nvPr/>
            </p:nvGrpSpPr>
            <p:grpSpPr>
              <a:xfrm>
                <a:off x="4141174" y="1395541"/>
                <a:ext cx="3570372" cy="487678"/>
                <a:chOff x="4141174" y="1395541"/>
                <a:chExt cx="3570372" cy="487678"/>
              </a:xfrm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D4A68326-1F9A-D0FD-F5C1-110E0A7C0818}"/>
                    </a:ext>
                  </a:extLst>
                </p:cNvPr>
                <p:cNvCxnSpPr>
                  <a:cxnSpLocks/>
                  <a:endCxn id="35" idx="6"/>
                </p:cNvCxnSpPr>
                <p:nvPr/>
              </p:nvCxnSpPr>
              <p:spPr>
                <a:xfrm>
                  <a:off x="4399378" y="1489053"/>
                  <a:ext cx="3312168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순서도: 연결자 29">
                  <a:extLst>
                    <a:ext uri="{FF2B5EF4-FFF2-40B4-BE49-F238E27FC236}">
                      <a16:creationId xmlns:a16="http://schemas.microsoft.com/office/drawing/2014/main" id="{B2FFC016-53AB-ED0C-3540-231DF9A12B33}"/>
                    </a:ext>
                  </a:extLst>
                </p:cNvPr>
                <p:cNvSpPr/>
                <p:nvPr/>
              </p:nvSpPr>
              <p:spPr>
                <a:xfrm>
                  <a:off x="4835858" y="141677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순서도: 연결자 30">
                  <a:extLst>
                    <a:ext uri="{FF2B5EF4-FFF2-40B4-BE49-F238E27FC236}">
                      <a16:creationId xmlns:a16="http://schemas.microsoft.com/office/drawing/2014/main" id="{1A8F9768-6A81-6CCD-3392-C6279FD3859E}"/>
                    </a:ext>
                  </a:extLst>
                </p:cNvPr>
                <p:cNvSpPr/>
                <p:nvPr/>
              </p:nvSpPr>
              <p:spPr>
                <a:xfrm>
                  <a:off x="5309586" y="14288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순서도: 연결자 31">
                  <a:extLst>
                    <a:ext uri="{FF2B5EF4-FFF2-40B4-BE49-F238E27FC236}">
                      <a16:creationId xmlns:a16="http://schemas.microsoft.com/office/drawing/2014/main" id="{F7D646E0-3E40-ADFE-8F43-1959C552B5CE}"/>
                    </a:ext>
                  </a:extLst>
                </p:cNvPr>
                <p:cNvSpPr/>
                <p:nvPr/>
              </p:nvSpPr>
              <p:spPr>
                <a:xfrm>
                  <a:off x="5729778" y="1424744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순서도: 연결자 32">
                  <a:extLst>
                    <a:ext uri="{FF2B5EF4-FFF2-40B4-BE49-F238E27FC236}">
                      <a16:creationId xmlns:a16="http://schemas.microsoft.com/office/drawing/2014/main" id="{5E069C53-4FD0-A107-2E7B-597E1AE1D29D}"/>
                    </a:ext>
                  </a:extLst>
                </p:cNvPr>
                <p:cNvSpPr/>
                <p:nvPr/>
              </p:nvSpPr>
              <p:spPr>
                <a:xfrm>
                  <a:off x="6679130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순서도: 연결자 33">
                  <a:extLst>
                    <a:ext uri="{FF2B5EF4-FFF2-40B4-BE49-F238E27FC236}">
                      <a16:creationId xmlns:a16="http://schemas.microsoft.com/office/drawing/2014/main" id="{EF594ECE-A464-FFB3-BDC5-F3D401DB770A}"/>
                    </a:ext>
                  </a:extLst>
                </p:cNvPr>
                <p:cNvSpPr/>
                <p:nvPr/>
              </p:nvSpPr>
              <p:spPr>
                <a:xfrm>
                  <a:off x="7141802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순서도: 연결자 34">
                  <a:extLst>
                    <a:ext uri="{FF2B5EF4-FFF2-40B4-BE49-F238E27FC236}">
                      <a16:creationId xmlns:a16="http://schemas.microsoft.com/office/drawing/2014/main" id="{C47A2374-ADD0-2CB8-9B88-1CC7F9B6CFD8}"/>
                    </a:ext>
                  </a:extLst>
                </p:cNvPr>
                <p:cNvSpPr/>
                <p:nvPr/>
              </p:nvSpPr>
              <p:spPr>
                <a:xfrm>
                  <a:off x="7604474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63">
                  <a:extLst>
                    <a:ext uri="{FF2B5EF4-FFF2-40B4-BE49-F238E27FC236}">
                      <a16:creationId xmlns:a16="http://schemas.microsoft.com/office/drawing/2014/main" id="{DDE0F20A-8E98-3174-BE41-ED41941162A8}"/>
                    </a:ext>
                  </a:extLst>
                </p:cNvPr>
                <p:cNvSpPr txBox="1"/>
                <p:nvPr/>
              </p:nvSpPr>
              <p:spPr>
                <a:xfrm>
                  <a:off x="5038676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현황 및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개선기회</a:t>
                  </a:r>
                </a:p>
              </p:txBody>
            </p:sp>
            <p:sp>
              <p:nvSpPr>
                <p:cNvPr id="37" name="TextBox 64">
                  <a:extLst>
                    <a:ext uri="{FF2B5EF4-FFF2-40B4-BE49-F238E27FC236}">
                      <a16:creationId xmlns:a16="http://schemas.microsoft.com/office/drawing/2014/main" id="{0DDC9740-2243-0BA3-3E92-2C06F4312E89}"/>
                    </a:ext>
                  </a:extLst>
                </p:cNvPr>
                <p:cNvSpPr txBox="1"/>
                <p:nvPr/>
              </p:nvSpPr>
              <p:spPr>
                <a:xfrm>
                  <a:off x="4580300" y="1537420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추진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배경</a:t>
                  </a:r>
                </a:p>
              </p:txBody>
            </p:sp>
            <p:sp>
              <p:nvSpPr>
                <p:cNvPr id="38" name="TextBox 65">
                  <a:extLst>
                    <a:ext uri="{FF2B5EF4-FFF2-40B4-BE49-F238E27FC236}">
                      <a16:creationId xmlns:a16="http://schemas.microsoft.com/office/drawing/2014/main" id="{69EC1BDB-01CE-9E68-8D0C-7936A1F06C04}"/>
                    </a:ext>
                  </a:extLst>
                </p:cNvPr>
                <p:cNvSpPr txBox="1"/>
                <p:nvPr/>
              </p:nvSpPr>
              <p:spPr>
                <a:xfrm>
                  <a:off x="5497344" y="154285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계획</a:t>
                  </a:r>
                </a:p>
              </p:txBody>
            </p:sp>
            <p:sp>
              <p:nvSpPr>
                <p:cNvPr id="39" name="TextBox 66">
                  <a:extLst>
                    <a:ext uri="{FF2B5EF4-FFF2-40B4-BE49-F238E27FC236}">
                      <a16:creationId xmlns:a16="http://schemas.microsoft.com/office/drawing/2014/main" id="{AC4ED917-2A1D-0C7E-1399-72BC256836CA}"/>
                    </a:ext>
                  </a:extLst>
                </p:cNvPr>
                <p:cNvSpPr txBox="1"/>
                <p:nvPr/>
              </p:nvSpPr>
              <p:spPr>
                <a:xfrm>
                  <a:off x="5956604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결과</a:t>
                  </a:r>
                </a:p>
              </p:txBody>
            </p:sp>
            <p:sp>
              <p:nvSpPr>
                <p:cNvPr id="40" name="TextBox 67">
                  <a:extLst>
                    <a:ext uri="{FF2B5EF4-FFF2-40B4-BE49-F238E27FC236}">
                      <a16:creationId xmlns:a16="http://schemas.microsoft.com/office/drawing/2014/main" id="{59DAC652-EA26-F3FD-50EC-FEDE2D5B54E8}"/>
                    </a:ext>
                  </a:extLst>
                </p:cNvPr>
                <p:cNvSpPr txBox="1"/>
                <p:nvPr/>
              </p:nvSpPr>
              <p:spPr>
                <a:xfrm>
                  <a:off x="642483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개선안</a:t>
                  </a:r>
                </a:p>
              </p:txBody>
            </p:sp>
            <p:sp>
              <p:nvSpPr>
                <p:cNvPr id="41" name="TextBox 68">
                  <a:extLst>
                    <a:ext uri="{FF2B5EF4-FFF2-40B4-BE49-F238E27FC236}">
                      <a16:creationId xmlns:a16="http://schemas.microsoft.com/office/drawing/2014/main" id="{6EEB9E53-E285-5D50-77A4-00615D453FBC}"/>
                    </a:ext>
                  </a:extLst>
                </p:cNvPr>
                <p:cNvSpPr txBox="1"/>
                <p:nvPr/>
              </p:nvSpPr>
              <p:spPr>
                <a:xfrm>
                  <a:off x="688409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시현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순서도: 연결자 41">
                  <a:extLst>
                    <a:ext uri="{FF2B5EF4-FFF2-40B4-BE49-F238E27FC236}">
                      <a16:creationId xmlns:a16="http://schemas.microsoft.com/office/drawing/2014/main" id="{4754E9D9-3AE1-208E-19B1-1356CD5845B1}"/>
                    </a:ext>
                  </a:extLst>
                </p:cNvPr>
                <p:cNvSpPr/>
                <p:nvPr/>
              </p:nvSpPr>
              <p:spPr>
                <a:xfrm>
                  <a:off x="6188422" y="1395541"/>
                  <a:ext cx="160995" cy="175995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TextBox 70">
                  <a:extLst>
                    <a:ext uri="{FF2B5EF4-FFF2-40B4-BE49-F238E27FC236}">
                      <a16:creationId xmlns:a16="http://schemas.microsoft.com/office/drawing/2014/main" id="{C0149AB2-B3C4-889F-5181-05D0D75B17EC}"/>
                    </a:ext>
                  </a:extLst>
                </p:cNvPr>
                <p:cNvSpPr txBox="1"/>
                <p:nvPr/>
              </p:nvSpPr>
              <p:spPr>
                <a:xfrm>
                  <a:off x="4141174" y="1544665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비즈니스 </a:t>
                  </a:r>
                  <a:endParaRPr lang="en-US" altLang="ko-KR" sz="8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소개</a:t>
                  </a:r>
                </a:p>
              </p:txBody>
            </p:sp>
          </p:grpSp>
        </p:grpSp>
        <p:sp>
          <p:nvSpPr>
            <p:cNvPr id="26" name="순서도: 연결자 25">
              <a:extLst>
                <a:ext uri="{FF2B5EF4-FFF2-40B4-BE49-F238E27FC236}">
                  <a16:creationId xmlns:a16="http://schemas.microsoft.com/office/drawing/2014/main" id="{AC7A11D1-D5EF-DF9D-8196-5545F2EC8DA8}"/>
                </a:ext>
              </a:extLst>
            </p:cNvPr>
            <p:cNvSpPr/>
            <p:nvPr/>
          </p:nvSpPr>
          <p:spPr>
            <a:xfrm>
              <a:off x="5680174" y="274122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1FCA9042-C9CD-DD4E-2D49-B66034F4BCED}"/>
              </a:ext>
            </a:extLst>
          </p:cNvPr>
          <p:cNvSpPr txBox="1"/>
          <p:nvPr/>
        </p:nvSpPr>
        <p:spPr>
          <a:xfrm>
            <a:off x="5893197" y="4635630"/>
            <a:ext cx="2107013" cy="6155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icrosoft GothicNeo" panose="020B0500000101010101" pitchFamily="50" charset="-127"/>
                <a:sym typeface="Nanum Gothic"/>
              </a:rPr>
              <a:t>chisq</a:t>
            </a:r>
            <a:r>
              <a:rPr kumimoji="0" lang="en-US" altLang="ko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icrosoft GothicNeo" panose="020B0500000101010101" pitchFamily="50" charset="-127"/>
                <a:sym typeface="Nanum Gothic"/>
              </a:rPr>
              <a:t> : </a:t>
            </a:r>
            <a:r>
              <a:rPr lang="en-US" altLang="ko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GothicNeo" panose="020B0500000101010101" pitchFamily="50" charset="-127"/>
                <a:sym typeface="Nanum Gothic"/>
              </a:rPr>
              <a:t>6.102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icrosoft GothicNeo" panose="020B0500000101010101" pitchFamily="50" charset="-127"/>
              <a:sym typeface="Nanum Gothic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icrosoft GothicNeo" panose="020B0500000101010101" pitchFamily="50" charset="-127"/>
                <a:sym typeface="Nanum Gothic"/>
              </a:rPr>
              <a:t>p : 0.013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icrosoft GothicNeo" panose="020B0500000101010101" pitchFamily="50" charset="-127"/>
              <a:sym typeface="Nanum Gothic"/>
            </a:endParaRPr>
          </a:p>
        </p:txBody>
      </p:sp>
      <p:pic>
        <p:nvPicPr>
          <p:cNvPr id="23" name="table">
            <a:extLst>
              <a:ext uri="{FF2B5EF4-FFF2-40B4-BE49-F238E27FC236}">
                <a16:creationId xmlns:a16="http://schemas.microsoft.com/office/drawing/2014/main" id="{00602C1C-46BC-B4CB-5645-59A43150C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991" y="3502345"/>
            <a:ext cx="2630228" cy="1005750"/>
          </a:xfrm>
          <a:prstGeom prst="rect">
            <a:avLst/>
          </a:prstGeom>
        </p:spPr>
      </p:pic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2928C73D-E3C2-3311-35F8-7F0A8CC136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505015"/>
              </p:ext>
            </p:extLst>
          </p:nvPr>
        </p:nvGraphicFramePr>
        <p:xfrm>
          <a:off x="6149989" y="2143414"/>
          <a:ext cx="2630230" cy="1443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7526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B9583E-184B-4654-8BE8-3C0800E3FE54}"/>
              </a:ext>
            </a:extLst>
          </p:cNvPr>
          <p:cNvSpPr/>
          <p:nvPr/>
        </p:nvSpPr>
        <p:spPr>
          <a:xfrm>
            <a:off x="90378" y="605993"/>
            <a:ext cx="8963245" cy="502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1DCA3-D905-52ED-E893-9EC6AD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7" y="-233056"/>
            <a:ext cx="3538498" cy="1104636"/>
          </a:xfrm>
        </p:spPr>
        <p:txBody>
          <a:bodyPr>
            <a:norm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88DD0B5-90A8-05F9-1092-2A49E5139EDC}"/>
              </a:ext>
            </a:extLst>
          </p:cNvPr>
          <p:cNvGrpSpPr/>
          <p:nvPr/>
        </p:nvGrpSpPr>
        <p:grpSpPr>
          <a:xfrm>
            <a:off x="1086425" y="1942514"/>
            <a:ext cx="3319219" cy="3414114"/>
            <a:chOff x="1017361" y="1942514"/>
            <a:chExt cx="3319219" cy="3414114"/>
          </a:xfrm>
        </p:grpSpPr>
        <p:graphicFrame>
          <p:nvGraphicFramePr>
            <p:cNvPr id="4" name="Google Shape;203;p25">
              <a:extLst>
                <a:ext uri="{FF2B5EF4-FFF2-40B4-BE49-F238E27FC236}">
                  <a16:creationId xmlns:a16="http://schemas.microsoft.com/office/drawing/2014/main" id="{F4883BBA-CAD8-ADB9-DEE1-D5633294A69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86637376"/>
                </p:ext>
              </p:extLst>
            </p:nvPr>
          </p:nvGraphicFramePr>
          <p:xfrm>
            <a:off x="1340553" y="4153442"/>
            <a:ext cx="2672835" cy="117339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8813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9576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89576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96632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900" b="1" dirty="0">
                            <a:solidFill>
                              <a:srgbClr val="434343"/>
                            </a:solidFill>
                            <a:latin typeface="Nanum Gothic"/>
                            <a:ea typeface="Nanum Gothic"/>
                            <a:cs typeface="Nanum Gothic"/>
                            <a:sym typeface="Nanum Gothic"/>
                          </a:rPr>
                          <a:t>구 분</a:t>
                        </a:r>
                        <a:endParaRPr sz="9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endParaRPr>
                      </a:p>
                    </a:txBody>
                    <a:tcPr marL="91425" marR="91425" marT="91425" marB="91425" anchor="ctr">
                      <a:lnL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900" b="1" dirty="0">
                            <a:solidFill>
                              <a:srgbClr val="434343"/>
                            </a:solidFill>
                            <a:latin typeface="Nanum Gothic"/>
                            <a:ea typeface="Nanum Gothic"/>
                            <a:cs typeface="Nanum Gothic"/>
                            <a:sym typeface="Nanum Gothic"/>
                          </a:rPr>
                          <a:t>상위 </a:t>
                        </a:r>
                        <a:r>
                          <a:rPr lang="en-US" altLang="ko-KR" sz="900" b="1" dirty="0">
                            <a:solidFill>
                              <a:srgbClr val="434343"/>
                            </a:solidFill>
                            <a:latin typeface="Nanum Gothic"/>
                            <a:ea typeface="Nanum Gothic"/>
                            <a:cs typeface="Nanum Gothic"/>
                            <a:sym typeface="Nanum Gothic"/>
                          </a:rPr>
                          <a:t>8</a:t>
                        </a:r>
                        <a:r>
                          <a:rPr lang="ko-KR" altLang="en-US" sz="900" b="1" dirty="0">
                            <a:solidFill>
                              <a:srgbClr val="434343"/>
                            </a:solidFill>
                            <a:latin typeface="Nanum Gothic"/>
                            <a:ea typeface="Nanum Gothic"/>
                            <a:cs typeface="Nanum Gothic"/>
                            <a:sym typeface="Nanum Gothic"/>
                          </a:rPr>
                          <a:t>개</a:t>
                        </a:r>
                        <a:endParaRPr sz="9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endParaRPr>
                      </a:p>
                    </a:txBody>
                    <a:tcPr marL="91425" marR="91425" marT="91425" marB="91425" anchor="ctr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900" b="1" dirty="0">
                            <a:solidFill>
                              <a:srgbClr val="434343"/>
                            </a:solidFill>
                            <a:latin typeface="Nanum Gothic"/>
                            <a:ea typeface="Nanum Gothic"/>
                            <a:cs typeface="Nanum Gothic"/>
                            <a:sym typeface="Nanum Gothic"/>
                          </a:rPr>
                          <a:t>하위 </a:t>
                        </a:r>
                        <a:r>
                          <a:rPr lang="en-US" altLang="ko-KR" sz="900" b="1" dirty="0">
                            <a:solidFill>
                              <a:srgbClr val="434343"/>
                            </a:solidFill>
                            <a:latin typeface="Nanum Gothic"/>
                            <a:ea typeface="Nanum Gothic"/>
                            <a:cs typeface="Nanum Gothic"/>
                            <a:sym typeface="Nanum Gothic"/>
                          </a:rPr>
                          <a:t>8</a:t>
                        </a:r>
                        <a:r>
                          <a:rPr lang="ko-KR" altLang="en-US" sz="900" b="1" dirty="0">
                            <a:solidFill>
                              <a:srgbClr val="434343"/>
                            </a:solidFill>
                            <a:latin typeface="Nanum Gothic"/>
                            <a:ea typeface="Nanum Gothic"/>
                            <a:cs typeface="Nanum Gothic"/>
                            <a:sym typeface="Nanum Gothic"/>
                          </a:rPr>
                          <a:t>개</a:t>
                        </a:r>
                        <a:endParaRPr sz="9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endParaRPr>
                      </a:p>
                    </a:txBody>
                    <a:tcPr marL="91425" marR="91425" marT="91425" marB="91425" anchor="ctr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7266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800" b="1" dirty="0">
                            <a:solidFill>
                              <a:srgbClr val="434343"/>
                            </a:solidFill>
                            <a:latin typeface="Nanum Gothic"/>
                            <a:ea typeface="Nanum Gothic"/>
                            <a:cs typeface="Nanum Gothic"/>
                            <a:sym typeface="Nanum Gothic"/>
                          </a:rPr>
                          <a:t>불량</a:t>
                        </a:r>
                        <a:r>
                          <a:rPr lang="ko-KR" altLang="en-US" sz="800" b="1" dirty="0">
                            <a:solidFill>
                              <a:srgbClr val="434343"/>
                            </a:solidFill>
                            <a:latin typeface="Nanum Gothic"/>
                            <a:ea typeface="Nanum Gothic"/>
                            <a:cs typeface="Nanum Gothic"/>
                            <a:sym typeface="Nanum Gothic"/>
                          </a:rPr>
                          <a:t>칩 </a:t>
                        </a:r>
                        <a:endParaRPr lang="en-US" altLang="ko-KR" sz="8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endParaRPr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800" b="1" dirty="0">
                            <a:solidFill>
                              <a:srgbClr val="434343"/>
                            </a:solidFill>
                            <a:latin typeface="Nanum Gothic"/>
                            <a:ea typeface="Nanum Gothic"/>
                            <a:cs typeface="Nanum Gothic"/>
                            <a:sym typeface="Nanum Gothic"/>
                          </a:rPr>
                          <a:t>개수의 합</a:t>
                        </a:r>
                        <a:endParaRPr sz="8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endParaRPr>
                      </a:p>
                    </a:txBody>
                    <a:tcPr marL="91425" marR="91425" marT="91425" marB="91425" anchor="ctr">
                      <a:lnL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50" dirty="0">
                            <a:solidFill>
                              <a:srgbClr val="434343"/>
                            </a:solidFill>
                            <a:latin typeface="Nanum Gothic"/>
                            <a:ea typeface="Nanum Gothic"/>
                            <a:cs typeface="Nanum Gothic"/>
                            <a:sym typeface="Nanum Gothic"/>
                          </a:rPr>
                          <a:t>32,936</a:t>
                        </a:r>
                        <a:endParaRPr sz="10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endParaRPr>
                      </a:p>
                    </a:txBody>
                    <a:tcPr marL="91425" marR="91425" marT="91425" marB="91425" anchor="ctr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" sz="1050" dirty="0">
                            <a:solidFill>
                              <a:srgbClr val="434343"/>
                            </a:solidFill>
                            <a:latin typeface="Nanum Gothic"/>
                            <a:ea typeface="Nanum Gothic"/>
                            <a:cs typeface="Nanum Gothic"/>
                            <a:sym typeface="Nanum Gothic"/>
                          </a:rPr>
                          <a:t>7,637</a:t>
                        </a:r>
                        <a:endParaRPr sz="10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endParaRPr>
                      </a:p>
                    </a:txBody>
                    <a:tcPr marL="91425" marR="91425" marT="91425" marB="91425" anchor="ctr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7266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800" b="1" dirty="0" err="1">
                            <a:solidFill>
                              <a:srgbClr val="434343"/>
                            </a:solidFill>
                            <a:latin typeface="Nanum Gothic"/>
                            <a:ea typeface="Nanum Gothic"/>
                            <a:cs typeface="Nanum Gothic"/>
                            <a:sym typeface="Nanum Gothic"/>
                          </a:rPr>
                          <a:t>양품칩</a:t>
                        </a:r>
                        <a:r>
                          <a:rPr lang="ko-KR" altLang="en-US" sz="800" b="1" dirty="0">
                            <a:solidFill>
                              <a:srgbClr val="434343"/>
                            </a:solidFill>
                            <a:latin typeface="Nanum Gothic"/>
                            <a:ea typeface="Nanum Gothic"/>
                            <a:cs typeface="Nanum Gothic"/>
                            <a:sym typeface="Nanum Gothic"/>
                          </a:rPr>
                          <a:t> </a:t>
                        </a:r>
                        <a:endParaRPr lang="en-US" altLang="ko-KR" sz="8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endParaRPr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800" b="1" dirty="0">
                            <a:solidFill>
                              <a:srgbClr val="434343"/>
                            </a:solidFill>
                            <a:latin typeface="Nanum Gothic"/>
                            <a:ea typeface="Nanum Gothic"/>
                            <a:cs typeface="Nanum Gothic"/>
                            <a:sym typeface="Nanum Gothic"/>
                          </a:rPr>
                          <a:t>개수의 합</a:t>
                        </a:r>
                        <a:endParaRPr sz="8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endParaRPr>
                      </a:p>
                    </a:txBody>
                    <a:tcPr marL="91425" marR="91425" marT="91425" marB="91425" anchor="ctr">
                      <a:lnL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" sz="1050" dirty="0">
                            <a:solidFill>
                              <a:srgbClr val="434343"/>
                            </a:solidFill>
                            <a:latin typeface="Nanum Gothic"/>
                            <a:ea typeface="Nanum Gothic"/>
                            <a:cs typeface="Nanum Gothic"/>
                            <a:sym typeface="Nanum Gothic"/>
                          </a:rPr>
                          <a:t>613,064</a:t>
                        </a:r>
                        <a:endParaRPr sz="105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endParaRPr>
                      </a:p>
                    </a:txBody>
                    <a:tcPr marL="91425" marR="91425" marT="91425" marB="91425" anchor="ctr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" sz="1050" dirty="0">
                            <a:solidFill>
                              <a:srgbClr val="434343"/>
                            </a:solidFill>
                            <a:latin typeface="Nanum Gothic"/>
                            <a:ea typeface="Nanum Gothic"/>
                            <a:cs typeface="Nanum Gothic"/>
                            <a:sym typeface="Nanum Gothic"/>
                          </a:rPr>
                          <a:t>136,363</a:t>
                        </a:r>
                        <a:endParaRPr sz="105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endParaRPr>
                      </a:p>
                    </a:txBody>
                    <a:tcPr marL="91425" marR="91425" marT="91425" marB="91425" anchor="ctr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07DB1937-6DE3-1AFF-8C0B-A12AC6C43AF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82890568"/>
                </p:ext>
              </p:extLst>
            </p:nvPr>
          </p:nvGraphicFramePr>
          <p:xfrm>
            <a:off x="1195955" y="2350108"/>
            <a:ext cx="2962030" cy="17125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A492781-10FC-804C-C9A7-1C68918AC8B1}"/>
                </a:ext>
              </a:extLst>
            </p:cNvPr>
            <p:cNvGrpSpPr/>
            <p:nvPr/>
          </p:nvGrpSpPr>
          <p:grpSpPr>
            <a:xfrm>
              <a:off x="1017361" y="1942514"/>
              <a:ext cx="3319219" cy="3414114"/>
              <a:chOff x="6133607" y="1925245"/>
              <a:chExt cx="2759123" cy="2643517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FB4F405-A117-61E6-5D9C-2901F05E330D}"/>
                  </a:ext>
                </a:extLst>
              </p:cNvPr>
              <p:cNvSpPr/>
              <p:nvPr/>
            </p:nvSpPr>
            <p:spPr>
              <a:xfrm>
                <a:off x="6133609" y="2188700"/>
                <a:ext cx="2759121" cy="2380062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F02D51CF-1ACF-87E6-AE30-0CA1B3153052}"/>
                  </a:ext>
                </a:extLst>
              </p:cNvPr>
              <p:cNvSpPr/>
              <p:nvPr/>
            </p:nvSpPr>
            <p:spPr>
              <a:xfrm>
                <a:off x="6133607" y="1925245"/>
                <a:ext cx="2759121" cy="284569"/>
              </a:xfrm>
              <a:prstGeom prst="round2SameRect">
                <a:avLst>
                  <a:gd name="adj1" fmla="val 28236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1" i="0" u="none" strike="noStrike" kern="0" cap="none" spc="-15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GothicNeo"/>
                    <a:ea typeface="맑은 고딕" panose="020B0503020000020004" pitchFamily="50" charset="-127"/>
                    <a:cs typeface="+mn-cs"/>
                  </a:rPr>
                  <a:t>상위 </a:t>
                </a:r>
                <a:r>
                  <a:rPr kumimoji="0" lang="en-US" altLang="ko-KR" sz="1400" b="1" i="0" u="none" strike="noStrike" kern="0" cap="none" spc="-15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GothicNeo"/>
                    <a:ea typeface="맑은 고딕" panose="020B0503020000020004" pitchFamily="50" charset="-127"/>
                    <a:cs typeface="+mn-cs"/>
                  </a:rPr>
                  <a:t>8</a:t>
                </a:r>
                <a:r>
                  <a:rPr kumimoji="0" lang="ko-KR" altLang="en-US" sz="1400" b="1" i="0" u="none" strike="noStrike" kern="0" cap="none" spc="-15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GothicNeo"/>
                    <a:ea typeface="맑은 고딕" panose="020B0503020000020004" pitchFamily="50" charset="-127"/>
                    <a:cs typeface="+mn-cs"/>
                  </a:rPr>
                  <a:t>개와 하위</a:t>
                </a:r>
                <a:r>
                  <a:rPr kumimoji="0" lang="en-US" altLang="ko-KR" sz="1400" b="1" i="0" u="none" strike="noStrike" kern="0" cap="none" spc="-15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GothicNeo"/>
                    <a:ea typeface="맑은 고딕" panose="020B0503020000020004" pitchFamily="50" charset="-127"/>
                    <a:cs typeface="+mn-cs"/>
                  </a:rPr>
                  <a:t> 8</a:t>
                </a:r>
                <a:r>
                  <a:rPr kumimoji="0" lang="ko-KR" altLang="en-US" sz="1400" b="1" i="0" u="none" strike="noStrike" kern="0" cap="none" spc="-15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GothicNeo"/>
                    <a:ea typeface="맑은 고딕" panose="020B0503020000020004" pitchFamily="50" charset="-127"/>
                    <a:cs typeface="+mn-cs"/>
                  </a:rPr>
                  <a:t>개의 불량률 비교</a:t>
                </a:r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F99E8A7-23B5-3AAC-0871-727AACD46621}"/>
              </a:ext>
            </a:extLst>
          </p:cNvPr>
          <p:cNvGrpSpPr/>
          <p:nvPr/>
        </p:nvGrpSpPr>
        <p:grpSpPr>
          <a:xfrm>
            <a:off x="4652476" y="1942514"/>
            <a:ext cx="3405099" cy="3414116"/>
            <a:chOff x="4652476" y="1942514"/>
            <a:chExt cx="3405099" cy="34141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8B4BFC-C383-E4F8-57DB-4250C360EDF2}"/>
                </a:ext>
              </a:extLst>
            </p:cNvPr>
            <p:cNvSpPr txBox="1"/>
            <p:nvPr/>
          </p:nvSpPr>
          <p:spPr>
            <a:xfrm>
              <a:off x="4652476" y="3035632"/>
              <a:ext cx="3405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H</a:t>
              </a:r>
              <a:r>
                <a:rPr kumimoji="0" lang="en-US" altLang="ko-KR" sz="1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: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프로세스 과부하 여부에 따른 불량률에 차이가 없다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H</a:t>
              </a:r>
              <a:r>
                <a:rPr kumimoji="0" lang="en-US" altLang="ko-KR" sz="1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: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프로세스 과부하 여부에 따른 불량률에 차이가 있다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9CDCCF-0167-E6FF-DD75-8CD25F48C2F7}"/>
                </a:ext>
              </a:extLst>
            </p:cNvPr>
            <p:cNvSpPr txBox="1"/>
            <p:nvPr/>
          </p:nvSpPr>
          <p:spPr>
            <a:xfrm>
              <a:off x="5091565" y="3953209"/>
              <a:ext cx="2526922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icrosoft GothicNeo" panose="020B0500000101010101" pitchFamily="50" charset="-127"/>
                  <a:sym typeface="Nanum Gothic"/>
                </a:rPr>
                <a:t>chisq</a:t>
              </a:r>
              <a:r>
                <a:rPr kumimoji="0" lang="en-US" altLang="ko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icrosoft GothicNeo" panose="020B0500000101010101" pitchFamily="50" charset="-127"/>
                  <a:sym typeface="Nanum Gothic"/>
                </a:rPr>
                <a:t> : 10.117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icrosoft GothicNeo" panose="020B0500000101010101" pitchFamily="50" charset="-127"/>
                <a:sym typeface="Nanum Gothic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icrosoft GothicNeo" panose="020B0500000101010101" pitchFamily="50" charset="-127"/>
                  <a:sym typeface="Nanum Gothic"/>
                </a:rPr>
                <a:t>p : 0.001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icrosoft GothicNeo" panose="020B0500000101010101" pitchFamily="50" charset="-127"/>
                <a:sym typeface="Nanum Gothic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782E365-AE75-FAF0-F630-0D4C63E297F5}"/>
                </a:ext>
              </a:extLst>
            </p:cNvPr>
            <p:cNvGrpSpPr/>
            <p:nvPr/>
          </p:nvGrpSpPr>
          <p:grpSpPr>
            <a:xfrm>
              <a:off x="4674238" y="1942514"/>
              <a:ext cx="3319218" cy="3414116"/>
              <a:chOff x="6133608" y="1925244"/>
              <a:chExt cx="2759122" cy="264351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A83D47C-DB70-D448-1A97-BCFA31AD0A5D}"/>
                  </a:ext>
                </a:extLst>
              </p:cNvPr>
              <p:cNvSpPr/>
              <p:nvPr/>
            </p:nvSpPr>
            <p:spPr>
              <a:xfrm>
                <a:off x="6133608" y="2188700"/>
                <a:ext cx="2759121" cy="2380062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사각형: 둥근 위쪽 모서리 13">
                <a:extLst>
                  <a:ext uri="{FF2B5EF4-FFF2-40B4-BE49-F238E27FC236}">
                    <a16:creationId xmlns:a16="http://schemas.microsoft.com/office/drawing/2014/main" id="{B59FD117-F2E2-E294-B0A7-E9CFA9C4BB1F}"/>
                  </a:ext>
                </a:extLst>
              </p:cNvPr>
              <p:cNvSpPr/>
              <p:nvPr/>
            </p:nvSpPr>
            <p:spPr>
              <a:xfrm>
                <a:off x="6133609" y="1925244"/>
                <a:ext cx="2759121" cy="284569"/>
              </a:xfrm>
              <a:prstGeom prst="round2SameRect">
                <a:avLst>
                  <a:gd name="adj1" fmla="val 28236"/>
                  <a:gd name="adj2" fmla="val 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1" i="0" u="none" strike="noStrike" kern="0" cap="none" spc="-15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GothicNeo"/>
                    <a:ea typeface="맑은 고딕" panose="020B0503020000020004" pitchFamily="50" charset="-127"/>
                    <a:cs typeface="+mn-cs"/>
                  </a:rPr>
                  <a:t>카이제곱</a:t>
                </a:r>
                <a:r>
                  <a:rPr kumimoji="0" lang="ko-KR" altLang="en-US" sz="1400" b="1" i="0" u="none" strike="noStrike" kern="0" cap="none" spc="-15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GothicNeo"/>
                    <a:ea typeface="맑은 고딕" panose="020B0503020000020004" pitchFamily="50" charset="-127"/>
                    <a:cs typeface="+mn-cs"/>
                  </a:rPr>
                  <a:t> 검정결과</a:t>
                </a: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8BE9A8F-5948-577F-33D3-9C10744BBF3F}"/>
              </a:ext>
            </a:extLst>
          </p:cNvPr>
          <p:cNvSpPr txBox="1"/>
          <p:nvPr/>
        </p:nvSpPr>
        <p:spPr>
          <a:xfrm>
            <a:off x="90377" y="753491"/>
            <a:ext cx="8963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 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프로세스 과부하에 따른 불량률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분석</a:t>
            </a:r>
            <a:endParaRPr kumimoji="0" lang="ko-KR" altLang="en-US" sz="18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45625-5251-F221-8848-CAE01062AEAC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공정흐름별 생산부하에 따른 불량률 분석결과 생산부하가 높을수록 불량률이 높게 나타남에 따라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공정흐름별 부하를 고려한 생산체제 운영 필요 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C6AA18F-CE15-AFB8-1E3C-AD0B89DFFBD6}"/>
              </a:ext>
            </a:extLst>
          </p:cNvPr>
          <p:cNvGrpSpPr/>
          <p:nvPr/>
        </p:nvGrpSpPr>
        <p:grpSpPr>
          <a:xfrm>
            <a:off x="5410335" y="98660"/>
            <a:ext cx="3826813" cy="487678"/>
            <a:chOff x="5445718" y="244919"/>
            <a:chExt cx="3826813" cy="48767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E0FF80D-2A97-4AD1-65DF-C194F3477093}"/>
                </a:ext>
              </a:extLst>
            </p:cNvPr>
            <p:cNvGrpSpPr/>
            <p:nvPr/>
          </p:nvGrpSpPr>
          <p:grpSpPr>
            <a:xfrm>
              <a:off x="5445718" y="244919"/>
              <a:ext cx="3826813" cy="487678"/>
              <a:chOff x="4141174" y="1395541"/>
              <a:chExt cx="3826813" cy="487678"/>
            </a:xfrm>
          </p:grpSpPr>
          <p:sp>
            <p:nvSpPr>
              <p:cNvPr id="20" name="TextBox 7">
                <a:extLst>
                  <a:ext uri="{FF2B5EF4-FFF2-40B4-BE49-F238E27FC236}">
                    <a16:creationId xmlns:a16="http://schemas.microsoft.com/office/drawing/2014/main" id="{30E3B0B0-F2B1-4F50-EE25-09FC53E04C1C}"/>
                  </a:ext>
                </a:extLst>
              </p:cNvPr>
              <p:cNvSpPr txBox="1"/>
              <p:nvPr/>
            </p:nvSpPr>
            <p:spPr>
              <a:xfrm>
                <a:off x="7352328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소감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1A893D1-FDB8-3E72-6D4E-D391D68137D8}"/>
                  </a:ext>
                </a:extLst>
              </p:cNvPr>
              <p:cNvGrpSpPr/>
              <p:nvPr/>
            </p:nvGrpSpPr>
            <p:grpSpPr>
              <a:xfrm>
                <a:off x="4141174" y="1395541"/>
                <a:ext cx="3570372" cy="487678"/>
                <a:chOff x="4141174" y="1395541"/>
                <a:chExt cx="3570372" cy="487678"/>
              </a:xfrm>
            </p:grpSpPr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2686F809-AD42-10E5-6E11-62CE95E54E92}"/>
                    </a:ext>
                  </a:extLst>
                </p:cNvPr>
                <p:cNvCxnSpPr>
                  <a:cxnSpLocks/>
                  <a:endCxn id="28" idx="6"/>
                </p:cNvCxnSpPr>
                <p:nvPr/>
              </p:nvCxnSpPr>
              <p:spPr>
                <a:xfrm>
                  <a:off x="4399378" y="1489053"/>
                  <a:ext cx="3312168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순서도: 연결자 22">
                  <a:extLst>
                    <a:ext uri="{FF2B5EF4-FFF2-40B4-BE49-F238E27FC236}">
                      <a16:creationId xmlns:a16="http://schemas.microsoft.com/office/drawing/2014/main" id="{8B9B335D-9566-709F-B1DE-5E82B9E47E53}"/>
                    </a:ext>
                  </a:extLst>
                </p:cNvPr>
                <p:cNvSpPr/>
                <p:nvPr/>
              </p:nvSpPr>
              <p:spPr>
                <a:xfrm>
                  <a:off x="4835858" y="141677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순서도: 연결자 23">
                  <a:extLst>
                    <a:ext uri="{FF2B5EF4-FFF2-40B4-BE49-F238E27FC236}">
                      <a16:creationId xmlns:a16="http://schemas.microsoft.com/office/drawing/2014/main" id="{B0E858C7-FEAE-C38F-04E9-032E7DE68C73}"/>
                    </a:ext>
                  </a:extLst>
                </p:cNvPr>
                <p:cNvSpPr/>
                <p:nvPr/>
              </p:nvSpPr>
              <p:spPr>
                <a:xfrm>
                  <a:off x="5309586" y="14288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순서도: 연결자 24">
                  <a:extLst>
                    <a:ext uri="{FF2B5EF4-FFF2-40B4-BE49-F238E27FC236}">
                      <a16:creationId xmlns:a16="http://schemas.microsoft.com/office/drawing/2014/main" id="{9B98732A-682E-E6ED-8E91-E49A50CA696B}"/>
                    </a:ext>
                  </a:extLst>
                </p:cNvPr>
                <p:cNvSpPr/>
                <p:nvPr/>
              </p:nvSpPr>
              <p:spPr>
                <a:xfrm>
                  <a:off x="5729778" y="1424744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순서도: 연결자 25">
                  <a:extLst>
                    <a:ext uri="{FF2B5EF4-FFF2-40B4-BE49-F238E27FC236}">
                      <a16:creationId xmlns:a16="http://schemas.microsoft.com/office/drawing/2014/main" id="{36C8B6BE-8094-3EBE-F2AE-50CD1BC11A44}"/>
                    </a:ext>
                  </a:extLst>
                </p:cNvPr>
                <p:cNvSpPr/>
                <p:nvPr/>
              </p:nvSpPr>
              <p:spPr>
                <a:xfrm>
                  <a:off x="6679130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순서도: 연결자 26">
                  <a:extLst>
                    <a:ext uri="{FF2B5EF4-FFF2-40B4-BE49-F238E27FC236}">
                      <a16:creationId xmlns:a16="http://schemas.microsoft.com/office/drawing/2014/main" id="{6D51BDE5-F739-B488-9C17-0FE513663826}"/>
                    </a:ext>
                  </a:extLst>
                </p:cNvPr>
                <p:cNvSpPr/>
                <p:nvPr/>
              </p:nvSpPr>
              <p:spPr>
                <a:xfrm>
                  <a:off x="7141802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순서도: 연결자 27">
                  <a:extLst>
                    <a:ext uri="{FF2B5EF4-FFF2-40B4-BE49-F238E27FC236}">
                      <a16:creationId xmlns:a16="http://schemas.microsoft.com/office/drawing/2014/main" id="{464BB651-44AA-C8A1-BFAB-0AF96106537D}"/>
                    </a:ext>
                  </a:extLst>
                </p:cNvPr>
                <p:cNvSpPr/>
                <p:nvPr/>
              </p:nvSpPr>
              <p:spPr>
                <a:xfrm>
                  <a:off x="7604474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TextBox 63">
                  <a:extLst>
                    <a:ext uri="{FF2B5EF4-FFF2-40B4-BE49-F238E27FC236}">
                      <a16:creationId xmlns:a16="http://schemas.microsoft.com/office/drawing/2014/main" id="{FBE93CFC-288E-F0C0-E2E8-55EC8C116FCC}"/>
                    </a:ext>
                  </a:extLst>
                </p:cNvPr>
                <p:cNvSpPr txBox="1"/>
                <p:nvPr/>
              </p:nvSpPr>
              <p:spPr>
                <a:xfrm>
                  <a:off x="5038676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현황 및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개선기회</a:t>
                  </a:r>
                </a:p>
              </p:txBody>
            </p:sp>
            <p:sp>
              <p:nvSpPr>
                <p:cNvPr id="30" name="TextBox 64">
                  <a:extLst>
                    <a:ext uri="{FF2B5EF4-FFF2-40B4-BE49-F238E27FC236}">
                      <a16:creationId xmlns:a16="http://schemas.microsoft.com/office/drawing/2014/main" id="{90000B56-C942-F010-2323-222C0B0DA55D}"/>
                    </a:ext>
                  </a:extLst>
                </p:cNvPr>
                <p:cNvSpPr txBox="1"/>
                <p:nvPr/>
              </p:nvSpPr>
              <p:spPr>
                <a:xfrm>
                  <a:off x="4580300" y="1537420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추진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배경</a:t>
                  </a:r>
                </a:p>
              </p:txBody>
            </p:sp>
            <p:sp>
              <p:nvSpPr>
                <p:cNvPr id="31" name="TextBox 65">
                  <a:extLst>
                    <a:ext uri="{FF2B5EF4-FFF2-40B4-BE49-F238E27FC236}">
                      <a16:creationId xmlns:a16="http://schemas.microsoft.com/office/drawing/2014/main" id="{7266C560-18B4-9972-EB3D-3B96FEBD482B}"/>
                    </a:ext>
                  </a:extLst>
                </p:cNvPr>
                <p:cNvSpPr txBox="1"/>
                <p:nvPr/>
              </p:nvSpPr>
              <p:spPr>
                <a:xfrm>
                  <a:off x="5497344" y="154285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계획</a:t>
                  </a:r>
                </a:p>
              </p:txBody>
            </p:sp>
            <p:sp>
              <p:nvSpPr>
                <p:cNvPr id="32" name="TextBox 66">
                  <a:extLst>
                    <a:ext uri="{FF2B5EF4-FFF2-40B4-BE49-F238E27FC236}">
                      <a16:creationId xmlns:a16="http://schemas.microsoft.com/office/drawing/2014/main" id="{C5EAE4D4-14A6-70FD-7046-675919239FBA}"/>
                    </a:ext>
                  </a:extLst>
                </p:cNvPr>
                <p:cNvSpPr txBox="1"/>
                <p:nvPr/>
              </p:nvSpPr>
              <p:spPr>
                <a:xfrm>
                  <a:off x="5956604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결과</a:t>
                  </a:r>
                </a:p>
              </p:txBody>
            </p:sp>
            <p:sp>
              <p:nvSpPr>
                <p:cNvPr id="33" name="TextBox 67">
                  <a:extLst>
                    <a:ext uri="{FF2B5EF4-FFF2-40B4-BE49-F238E27FC236}">
                      <a16:creationId xmlns:a16="http://schemas.microsoft.com/office/drawing/2014/main" id="{996D7F66-CD1A-AB46-9379-5D50D387DEFF}"/>
                    </a:ext>
                  </a:extLst>
                </p:cNvPr>
                <p:cNvSpPr txBox="1"/>
                <p:nvPr/>
              </p:nvSpPr>
              <p:spPr>
                <a:xfrm>
                  <a:off x="642483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개선안</a:t>
                  </a:r>
                </a:p>
              </p:txBody>
            </p:sp>
            <p:sp>
              <p:nvSpPr>
                <p:cNvPr id="34" name="TextBox 68">
                  <a:extLst>
                    <a:ext uri="{FF2B5EF4-FFF2-40B4-BE49-F238E27FC236}">
                      <a16:creationId xmlns:a16="http://schemas.microsoft.com/office/drawing/2014/main" id="{CA5CEF03-D79F-7897-3FD6-737487FE60A6}"/>
                    </a:ext>
                  </a:extLst>
                </p:cNvPr>
                <p:cNvSpPr txBox="1"/>
                <p:nvPr/>
              </p:nvSpPr>
              <p:spPr>
                <a:xfrm>
                  <a:off x="688409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시현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순서도: 연결자 34">
                  <a:extLst>
                    <a:ext uri="{FF2B5EF4-FFF2-40B4-BE49-F238E27FC236}">
                      <a16:creationId xmlns:a16="http://schemas.microsoft.com/office/drawing/2014/main" id="{155533A9-A3B6-517A-8A84-573E45F058A7}"/>
                    </a:ext>
                  </a:extLst>
                </p:cNvPr>
                <p:cNvSpPr/>
                <p:nvPr/>
              </p:nvSpPr>
              <p:spPr>
                <a:xfrm>
                  <a:off x="6188422" y="1395541"/>
                  <a:ext cx="160995" cy="175995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70">
                  <a:extLst>
                    <a:ext uri="{FF2B5EF4-FFF2-40B4-BE49-F238E27FC236}">
                      <a16:creationId xmlns:a16="http://schemas.microsoft.com/office/drawing/2014/main" id="{8C3215BF-084F-8F13-510B-B4BE700E44A9}"/>
                    </a:ext>
                  </a:extLst>
                </p:cNvPr>
                <p:cNvSpPr txBox="1"/>
                <p:nvPr/>
              </p:nvSpPr>
              <p:spPr>
                <a:xfrm>
                  <a:off x="4141174" y="1544665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비즈니스 </a:t>
                  </a:r>
                  <a:endParaRPr lang="en-US" altLang="ko-KR" sz="8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소개</a:t>
                  </a:r>
                </a:p>
              </p:txBody>
            </p:sp>
          </p:grpSp>
        </p:grpSp>
        <p:sp>
          <p:nvSpPr>
            <p:cNvPr id="19" name="순서도: 연결자 18">
              <a:extLst>
                <a:ext uri="{FF2B5EF4-FFF2-40B4-BE49-F238E27FC236}">
                  <a16:creationId xmlns:a16="http://schemas.microsoft.com/office/drawing/2014/main" id="{3919375A-5595-6536-7BA6-0BABAD0279B2}"/>
                </a:ext>
              </a:extLst>
            </p:cNvPr>
            <p:cNvSpPr/>
            <p:nvPr/>
          </p:nvSpPr>
          <p:spPr>
            <a:xfrm>
              <a:off x="5680174" y="274122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31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B9583E-184B-4654-8BE8-3C0800E3FE54}"/>
              </a:ext>
            </a:extLst>
          </p:cNvPr>
          <p:cNvSpPr/>
          <p:nvPr/>
        </p:nvSpPr>
        <p:spPr>
          <a:xfrm>
            <a:off x="90377" y="605993"/>
            <a:ext cx="8963245" cy="502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1DCA3-D905-52ED-E893-9EC6AD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7" y="-233056"/>
            <a:ext cx="3538498" cy="1104636"/>
          </a:xfrm>
        </p:spPr>
        <p:txBody>
          <a:bodyPr>
            <a:norm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00D28-617A-35F7-10A6-0683813D1E53}"/>
              </a:ext>
            </a:extLst>
          </p:cNvPr>
          <p:cNvSpPr txBox="1"/>
          <p:nvPr/>
        </p:nvSpPr>
        <p:spPr>
          <a:xfrm>
            <a:off x="90377" y="750305"/>
            <a:ext cx="8963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 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투입 경로 조합에 따른 </a:t>
            </a:r>
            <a:r>
              <a:rPr kumimoji="0" lang="ko-KR" altLang="en-US" sz="1800" b="1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수율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분석</a:t>
            </a:r>
            <a:endParaRPr kumimoji="0" lang="ko-KR" altLang="en-US" sz="18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63B77-D918-E0D1-4970-886C86A76DE0}"/>
              </a:ext>
            </a:extLst>
          </p:cNvPr>
          <p:cNvSpPr txBox="1"/>
          <p:nvPr/>
        </p:nvSpPr>
        <p:spPr>
          <a:xfrm>
            <a:off x="266025" y="1158587"/>
            <a:ext cx="86119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조업 실적으로 </a:t>
            </a:r>
            <a:r>
              <a:rPr kumimoji="0" lang="ko-KR" altLang="en-US" sz="1800" b="0" i="0" u="none" strike="noStrike" kern="1200" cap="none" spc="-15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수율이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 높은 투입경로 조합을 분석하</a:t>
            </a:r>
            <a:r>
              <a:rPr lang="ko-KR" altLang="en-US" spc="-150" dirty="0">
                <a:solidFill>
                  <a:srgbClr val="404040"/>
                </a:solidFill>
                <a:latin typeface="맑은 고딕"/>
                <a:ea typeface="맑은 고딕" panose="020B0503020000020004" pitchFamily="50" charset="-127"/>
                <a:cs typeface="맑은 고딕"/>
              </a:rPr>
              <a:t>여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최적의 투입경로 조합 추천 및 운영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B17BC400-A53A-CA50-3D5C-4106CE2A4777}"/>
              </a:ext>
            </a:extLst>
          </p:cNvPr>
          <p:cNvSpPr/>
          <p:nvPr/>
        </p:nvSpPr>
        <p:spPr>
          <a:xfrm>
            <a:off x="391353" y="2285041"/>
            <a:ext cx="4379341" cy="248094"/>
          </a:xfrm>
          <a:custGeom>
            <a:avLst/>
            <a:gdLst/>
            <a:ahLst/>
            <a:cxnLst/>
            <a:rect l="l" t="t" r="r" b="b"/>
            <a:pathLst>
              <a:path w="4683760" h="264160">
                <a:moveTo>
                  <a:pt x="4608830" y="0"/>
                </a:moveTo>
                <a:lnTo>
                  <a:pt x="74447" y="0"/>
                </a:lnTo>
                <a:lnTo>
                  <a:pt x="45466" y="5842"/>
                </a:lnTo>
                <a:lnTo>
                  <a:pt x="21802" y="21780"/>
                </a:lnTo>
                <a:lnTo>
                  <a:pt x="5849" y="45434"/>
                </a:lnTo>
                <a:lnTo>
                  <a:pt x="0" y="74422"/>
                </a:lnTo>
                <a:lnTo>
                  <a:pt x="0" y="263651"/>
                </a:lnTo>
                <a:lnTo>
                  <a:pt x="4683252" y="263651"/>
                </a:lnTo>
                <a:lnTo>
                  <a:pt x="4683252" y="74422"/>
                </a:lnTo>
                <a:lnTo>
                  <a:pt x="4677410" y="45434"/>
                </a:lnTo>
                <a:lnTo>
                  <a:pt x="4661471" y="21780"/>
                </a:lnTo>
                <a:lnTo>
                  <a:pt x="4637817" y="5842"/>
                </a:lnTo>
                <a:lnTo>
                  <a:pt x="460883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CF195AA4-F7EE-F7E5-B8C7-2676C7CFF349}"/>
              </a:ext>
            </a:extLst>
          </p:cNvPr>
          <p:cNvSpPr/>
          <p:nvPr/>
        </p:nvSpPr>
        <p:spPr>
          <a:xfrm>
            <a:off x="4852711" y="2547021"/>
            <a:ext cx="3870960" cy="2576723"/>
          </a:xfrm>
          <a:custGeom>
            <a:avLst/>
            <a:gdLst/>
            <a:ahLst/>
            <a:cxnLst/>
            <a:rect l="l" t="t" r="r" b="b"/>
            <a:pathLst>
              <a:path w="3870959" h="2380615">
                <a:moveTo>
                  <a:pt x="0" y="2380488"/>
                </a:moveTo>
                <a:lnTo>
                  <a:pt x="3870960" y="2380488"/>
                </a:lnTo>
                <a:lnTo>
                  <a:pt x="3870960" y="0"/>
                </a:lnTo>
                <a:lnTo>
                  <a:pt x="0" y="0"/>
                </a:lnTo>
                <a:lnTo>
                  <a:pt x="0" y="2380488"/>
                </a:lnTo>
                <a:close/>
              </a:path>
            </a:pathLst>
          </a:custGeom>
          <a:ln w="12700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64D8550B-B559-EF35-9F89-9395DA46BCBB}"/>
              </a:ext>
            </a:extLst>
          </p:cNvPr>
          <p:cNvSpPr/>
          <p:nvPr/>
        </p:nvSpPr>
        <p:spPr>
          <a:xfrm>
            <a:off x="4852710" y="2292577"/>
            <a:ext cx="3870962" cy="254444"/>
          </a:xfrm>
          <a:custGeom>
            <a:avLst/>
            <a:gdLst/>
            <a:ahLst/>
            <a:cxnLst/>
            <a:rect l="l" t="t" r="r" b="b"/>
            <a:pathLst>
              <a:path w="3870959" h="264160">
                <a:moveTo>
                  <a:pt x="3796538" y="0"/>
                </a:moveTo>
                <a:lnTo>
                  <a:pt x="74421" y="0"/>
                </a:lnTo>
                <a:lnTo>
                  <a:pt x="45434" y="5842"/>
                </a:lnTo>
                <a:lnTo>
                  <a:pt x="21780" y="21780"/>
                </a:lnTo>
                <a:lnTo>
                  <a:pt x="5841" y="45434"/>
                </a:lnTo>
                <a:lnTo>
                  <a:pt x="0" y="74422"/>
                </a:lnTo>
                <a:lnTo>
                  <a:pt x="0" y="263651"/>
                </a:lnTo>
                <a:lnTo>
                  <a:pt x="3870960" y="263651"/>
                </a:lnTo>
                <a:lnTo>
                  <a:pt x="3870960" y="74422"/>
                </a:lnTo>
                <a:lnTo>
                  <a:pt x="3865117" y="45434"/>
                </a:lnTo>
                <a:lnTo>
                  <a:pt x="3849179" y="21780"/>
                </a:lnTo>
                <a:lnTo>
                  <a:pt x="3825525" y="5842"/>
                </a:lnTo>
                <a:lnTo>
                  <a:pt x="379653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DC365584-1675-FC94-8860-DD82CC5AC543}"/>
              </a:ext>
            </a:extLst>
          </p:cNvPr>
          <p:cNvSpPr txBox="1"/>
          <p:nvPr/>
        </p:nvSpPr>
        <p:spPr>
          <a:xfrm>
            <a:off x="5719964" y="2299538"/>
            <a:ext cx="21466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1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투입</a:t>
            </a:r>
            <a:r>
              <a:rPr kumimoji="0" sz="1400" b="1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 </a:t>
            </a:r>
            <a:r>
              <a:rPr kumimoji="0" sz="1400" b="1" i="0" u="none" strike="noStrike" kern="1200" cap="none" spc="-155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경로</a:t>
            </a:r>
            <a:r>
              <a:rPr kumimoji="0" lang="en-US" sz="1400" b="1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 </a:t>
            </a:r>
            <a:r>
              <a:rPr kumimoji="0" lang="ko-KR" altLang="en-US" sz="1400" b="1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조합</a:t>
            </a:r>
            <a:r>
              <a:rPr kumimoji="0" sz="1400" b="1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에</a:t>
            </a:r>
            <a:r>
              <a:rPr kumimoji="0" sz="1400" b="1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 </a:t>
            </a:r>
            <a:r>
              <a:rPr kumimoji="0" sz="1400" b="1" i="0" u="none" strike="noStrike" kern="1200" cap="none" spc="-1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따른</a:t>
            </a:r>
            <a:r>
              <a:rPr kumimoji="0" sz="1400" b="1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 </a:t>
            </a:r>
            <a:r>
              <a:rPr kumimoji="0" lang="ko-KR" altLang="en-US" sz="1400" b="1" i="0" u="none" strike="noStrike" kern="1200" cap="none" spc="-1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수율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맑은 고딕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A72E1128-B0D8-37C7-BE7C-82C4EB41D054}"/>
              </a:ext>
            </a:extLst>
          </p:cNvPr>
          <p:cNvSpPr/>
          <p:nvPr/>
        </p:nvSpPr>
        <p:spPr>
          <a:xfrm>
            <a:off x="391354" y="2540545"/>
            <a:ext cx="4379341" cy="2583199"/>
          </a:xfrm>
          <a:custGeom>
            <a:avLst/>
            <a:gdLst/>
            <a:ahLst/>
            <a:cxnLst/>
            <a:rect l="l" t="t" r="r" b="b"/>
            <a:pathLst>
              <a:path w="3870959" h="2380615">
                <a:moveTo>
                  <a:pt x="0" y="2380488"/>
                </a:moveTo>
                <a:lnTo>
                  <a:pt x="3870960" y="2380488"/>
                </a:lnTo>
                <a:lnTo>
                  <a:pt x="3870960" y="0"/>
                </a:lnTo>
                <a:lnTo>
                  <a:pt x="0" y="0"/>
                </a:lnTo>
                <a:lnTo>
                  <a:pt x="0" y="2380488"/>
                </a:lnTo>
                <a:close/>
              </a:path>
            </a:pathLst>
          </a:custGeom>
          <a:ln w="12700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98DED-5F60-9203-23FC-F780C30BFE66}"/>
              </a:ext>
            </a:extLst>
          </p:cNvPr>
          <p:cNvSpPr txBox="1"/>
          <p:nvPr/>
        </p:nvSpPr>
        <p:spPr>
          <a:xfrm>
            <a:off x="381653" y="4889257"/>
            <a:ext cx="41272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marR="0" lvl="0" indent="0" algn="l" defTabSz="457200" rtl="0" eaLnBrk="1" fontAlgn="auto" latinLnBrk="0" hangingPunct="1">
              <a:lnSpc>
                <a:spcPct val="100000"/>
              </a:lnSpc>
              <a:spcBef>
                <a:spcPts val="12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Path1 : 11111 path2 : 23322 path3 : 32233 ,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Calibri"/>
              </a:rPr>
              <a:t>수율</a:t>
            </a:r>
            <a:r>
              <a:rPr kumimoji="0" lang="ko-KR" altLang="en-US" sz="1100" b="0" i="0" u="none" strike="noStrike" kern="1200" cap="none" spc="-229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= 95.53%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35CF4AB-FC71-06BD-E9FD-8733B38D53B6}"/>
              </a:ext>
            </a:extLst>
          </p:cNvPr>
          <p:cNvSpPr txBox="1"/>
          <p:nvPr/>
        </p:nvSpPr>
        <p:spPr>
          <a:xfrm>
            <a:off x="1797691" y="2291305"/>
            <a:ext cx="17005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1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투입</a:t>
            </a:r>
            <a:r>
              <a:rPr kumimoji="0" sz="1400" b="1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 </a:t>
            </a:r>
            <a:r>
              <a:rPr kumimoji="0" sz="1400" b="1" i="0" u="none" strike="noStrike" kern="1200" cap="none" spc="-155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경로</a:t>
            </a:r>
            <a:r>
              <a:rPr kumimoji="0" lang="en-US" sz="1400" b="1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 </a:t>
            </a:r>
            <a:r>
              <a:rPr kumimoji="0" lang="ko-KR" altLang="en-US" sz="1400" b="1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조합</a:t>
            </a:r>
            <a:r>
              <a:rPr kumimoji="0" lang="en-US" sz="1400" b="1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 </a:t>
            </a:r>
            <a:r>
              <a:rPr kumimoji="0" lang="ko-KR" altLang="en-US" sz="1400" b="1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예시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맑은 고딕"/>
            </a:endParaRPr>
          </a:p>
        </p:txBody>
      </p:sp>
      <p:pic>
        <p:nvPicPr>
          <p:cNvPr id="15" name="그림 14" descr="텍스트, 스크린샷, 리모컨이(가) 표시된 사진&#10;&#10;자동 생성된 설명">
            <a:extLst>
              <a:ext uri="{FF2B5EF4-FFF2-40B4-BE49-F238E27FC236}">
                <a16:creationId xmlns:a16="http://schemas.microsoft.com/office/drawing/2014/main" id="{644DA760-3629-B88D-B99F-F43DA9FF1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9" y="2696881"/>
            <a:ext cx="3849825" cy="2046075"/>
          </a:xfrm>
          <a:prstGeom prst="rect">
            <a:avLst/>
          </a:prstGeom>
        </p:spPr>
      </p:pic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D7501DEE-FAB9-A8C6-8FC7-53CD5D643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75502"/>
              </p:ext>
            </p:extLst>
          </p:nvPr>
        </p:nvGraphicFramePr>
        <p:xfrm>
          <a:off x="4902644" y="2738510"/>
          <a:ext cx="3757232" cy="219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732">
                  <a:extLst>
                    <a:ext uri="{9D8B030D-6E8A-4147-A177-3AD203B41FA5}">
                      <a16:colId xmlns:a16="http://schemas.microsoft.com/office/drawing/2014/main" val="2294383634"/>
                    </a:ext>
                  </a:extLst>
                </a:gridCol>
                <a:gridCol w="810125">
                  <a:extLst>
                    <a:ext uri="{9D8B030D-6E8A-4147-A177-3AD203B41FA5}">
                      <a16:colId xmlns:a16="http://schemas.microsoft.com/office/drawing/2014/main" val="1254712547"/>
                    </a:ext>
                  </a:extLst>
                </a:gridCol>
                <a:gridCol w="810125">
                  <a:extLst>
                    <a:ext uri="{9D8B030D-6E8A-4147-A177-3AD203B41FA5}">
                      <a16:colId xmlns:a16="http://schemas.microsoft.com/office/drawing/2014/main" val="3831201062"/>
                    </a:ext>
                  </a:extLst>
                </a:gridCol>
                <a:gridCol w="810125">
                  <a:extLst>
                    <a:ext uri="{9D8B030D-6E8A-4147-A177-3AD203B41FA5}">
                      <a16:colId xmlns:a16="http://schemas.microsoft.com/office/drawing/2014/main" val="3336708996"/>
                    </a:ext>
                  </a:extLst>
                </a:gridCol>
                <a:gridCol w="810125">
                  <a:extLst>
                    <a:ext uri="{9D8B030D-6E8A-4147-A177-3AD203B41FA5}">
                      <a16:colId xmlns:a16="http://schemas.microsoft.com/office/drawing/2014/main" val="2037369805"/>
                    </a:ext>
                  </a:extLst>
                </a:gridCol>
              </a:tblGrid>
              <a:tr h="3657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2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Path 3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수율</a:t>
                      </a:r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627581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50" spc="-5" dirty="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12233</a:t>
                      </a:r>
                      <a:endParaRPr sz="1350" dirty="0">
                        <a:latin typeface="맑은 고딕"/>
                        <a:cs typeface="맑은 고딕"/>
                      </a:endParaRPr>
                    </a:p>
                  </a:txBody>
                  <a:tcPr marL="0" marR="0" marT="42545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50" spc="-5" dirty="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21311</a:t>
                      </a:r>
                      <a:endParaRPr sz="1350" dirty="0">
                        <a:latin typeface="맑은 고딕"/>
                        <a:cs typeface="맑은 고딕"/>
                      </a:endParaRPr>
                    </a:p>
                  </a:txBody>
                  <a:tcPr marL="0" marR="0" marT="42545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50" spc="-5" dirty="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33122</a:t>
                      </a:r>
                      <a:endParaRPr sz="1350" dirty="0">
                        <a:latin typeface="맑은 고딕"/>
                        <a:cs typeface="맑은 고딕"/>
                      </a:endParaRPr>
                    </a:p>
                  </a:txBody>
                  <a:tcPr marL="0" marR="0" marT="42545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350" dirty="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96.47</a:t>
                      </a:r>
                      <a:endParaRPr sz="1350" dirty="0">
                        <a:latin typeface="맑은 고딕"/>
                        <a:cs typeface="맑은 고딕"/>
                      </a:endParaRPr>
                    </a:p>
                  </a:txBody>
                  <a:tcPr marL="0" marR="0" marT="42545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664693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50" spc="-5" dirty="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12133</a:t>
                      </a:r>
                      <a:endParaRPr sz="1350" dirty="0">
                        <a:latin typeface="맑은 고딕"/>
                        <a:cs typeface="맑은 고딕"/>
                      </a:endParaRPr>
                    </a:p>
                  </a:txBody>
                  <a:tcPr marL="0" marR="0" marT="4318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50" spc="-5" dirty="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21211</a:t>
                      </a:r>
                      <a:endParaRPr sz="1350" dirty="0">
                        <a:latin typeface="맑은 고딕"/>
                        <a:cs typeface="맑은 고딕"/>
                      </a:endParaRPr>
                    </a:p>
                  </a:txBody>
                  <a:tcPr marL="0" marR="0" marT="4318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50" spc="-5" dirty="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33322</a:t>
                      </a:r>
                      <a:endParaRPr sz="1350" dirty="0">
                        <a:latin typeface="맑은 고딕"/>
                        <a:cs typeface="맑은 고딕"/>
                      </a:endParaRPr>
                    </a:p>
                  </a:txBody>
                  <a:tcPr marL="0" marR="0" marT="4318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350" dirty="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96.31</a:t>
                      </a:r>
                      <a:endParaRPr sz="1350" dirty="0">
                        <a:latin typeface="맑은 고딕"/>
                        <a:cs typeface="맑은 고딕"/>
                      </a:endParaRPr>
                    </a:p>
                  </a:txBody>
                  <a:tcPr marL="0" marR="0" marT="4318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01003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50" dirty="0">
                          <a:solidFill>
                            <a:srgbClr val="404040"/>
                          </a:solidFill>
                          <a:latin typeface="MS Gothic"/>
                          <a:cs typeface="MS Gothic"/>
                        </a:rPr>
                        <a:t>⋮</a:t>
                      </a:r>
                      <a:endParaRPr lang="ko-KR" altLang="en-US" sz="1350" dirty="0">
                        <a:latin typeface="MS Gothic"/>
                        <a:cs typeface="MS Gothic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350" dirty="0">
                          <a:solidFill>
                            <a:srgbClr val="404040"/>
                          </a:solidFill>
                          <a:latin typeface="MS Gothic"/>
                          <a:cs typeface="MS Gothic"/>
                        </a:rPr>
                        <a:t>⋮</a:t>
                      </a:r>
                      <a:endParaRPr sz="1350">
                        <a:latin typeface="MS Gothic"/>
                        <a:cs typeface="MS Gothic"/>
                      </a:endParaRPr>
                    </a:p>
                  </a:txBody>
                  <a:tcPr marL="0" marR="0" marT="116839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350" dirty="0">
                          <a:solidFill>
                            <a:srgbClr val="404040"/>
                          </a:solidFill>
                          <a:latin typeface="MS Gothic"/>
                          <a:cs typeface="MS Gothic"/>
                        </a:rPr>
                        <a:t>⋮</a:t>
                      </a:r>
                      <a:endParaRPr sz="1350" dirty="0">
                        <a:latin typeface="MS Gothic"/>
                        <a:cs typeface="MS Gothic"/>
                      </a:endParaRPr>
                    </a:p>
                  </a:txBody>
                  <a:tcPr marL="0" marR="0" marT="116839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350" dirty="0">
                          <a:solidFill>
                            <a:srgbClr val="404040"/>
                          </a:solidFill>
                          <a:latin typeface="MS Gothic"/>
                          <a:cs typeface="MS Gothic"/>
                        </a:rPr>
                        <a:t>⋮</a:t>
                      </a:r>
                      <a:endParaRPr sz="1350" dirty="0">
                        <a:latin typeface="MS Gothic"/>
                        <a:cs typeface="MS Gothic"/>
                      </a:endParaRPr>
                    </a:p>
                  </a:txBody>
                  <a:tcPr marL="0" marR="0" marT="116839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350" dirty="0">
                          <a:solidFill>
                            <a:srgbClr val="404040"/>
                          </a:solidFill>
                          <a:latin typeface="MS Gothic"/>
                          <a:cs typeface="MS Gothic"/>
                        </a:rPr>
                        <a:t>⋮</a:t>
                      </a:r>
                      <a:endParaRPr sz="1350" dirty="0">
                        <a:latin typeface="MS Gothic"/>
                        <a:cs typeface="MS Gothic"/>
                      </a:endParaRPr>
                    </a:p>
                  </a:txBody>
                  <a:tcPr marL="0" marR="0" marT="116839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92730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215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50" spc="-5" dirty="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13122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4318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50" spc="-5" dirty="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22333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4318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50" spc="-5" dirty="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31211</a:t>
                      </a:r>
                      <a:endParaRPr sz="1350" dirty="0">
                        <a:latin typeface="맑은 고딕"/>
                        <a:cs typeface="맑은 고딕"/>
                      </a:endParaRPr>
                    </a:p>
                  </a:txBody>
                  <a:tcPr marL="0" marR="0" marT="4318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350" dirty="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93.30</a:t>
                      </a:r>
                      <a:endParaRPr sz="1350" dirty="0">
                        <a:latin typeface="맑은 고딕"/>
                        <a:cs typeface="맑은 고딕"/>
                      </a:endParaRPr>
                    </a:p>
                  </a:txBody>
                  <a:tcPr marL="0" marR="0" marT="4318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83390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216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50" spc="-5" dirty="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12322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4318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50" spc="-5" dirty="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23133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4318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50" spc="-5" dirty="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31211</a:t>
                      </a:r>
                      <a:endParaRPr sz="1350" dirty="0">
                        <a:latin typeface="맑은 고딕"/>
                        <a:cs typeface="맑은 고딕"/>
                      </a:endParaRPr>
                    </a:p>
                  </a:txBody>
                  <a:tcPr marL="0" marR="0" marT="4318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350" dirty="0">
                          <a:solidFill>
                            <a:srgbClr val="404040"/>
                          </a:solidFill>
                          <a:latin typeface="맑은 고딕"/>
                          <a:cs typeface="맑은 고딕"/>
                        </a:rPr>
                        <a:t>93.23</a:t>
                      </a:r>
                      <a:endParaRPr sz="1350" dirty="0">
                        <a:latin typeface="맑은 고딕"/>
                        <a:cs typeface="맑은 고딕"/>
                      </a:endParaRPr>
                    </a:p>
                  </a:txBody>
                  <a:tcPr marL="0" marR="0" marT="4318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91820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6750858E-4221-5AC5-2357-275F6A1F4824}"/>
              </a:ext>
            </a:extLst>
          </p:cNvPr>
          <p:cNvGrpSpPr/>
          <p:nvPr/>
        </p:nvGrpSpPr>
        <p:grpSpPr>
          <a:xfrm>
            <a:off x="5410335" y="98660"/>
            <a:ext cx="3826813" cy="487678"/>
            <a:chOff x="5445718" y="244919"/>
            <a:chExt cx="3826813" cy="48767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0E864A0-C8C3-FBAE-5424-987C4471FC89}"/>
                </a:ext>
              </a:extLst>
            </p:cNvPr>
            <p:cNvGrpSpPr/>
            <p:nvPr/>
          </p:nvGrpSpPr>
          <p:grpSpPr>
            <a:xfrm>
              <a:off x="5445718" y="244919"/>
              <a:ext cx="3826813" cy="487678"/>
              <a:chOff x="4141174" y="1395541"/>
              <a:chExt cx="3826813" cy="487678"/>
            </a:xfrm>
          </p:grpSpPr>
          <p:sp>
            <p:nvSpPr>
              <p:cNvPr id="19" name="TextBox 7">
                <a:extLst>
                  <a:ext uri="{FF2B5EF4-FFF2-40B4-BE49-F238E27FC236}">
                    <a16:creationId xmlns:a16="http://schemas.microsoft.com/office/drawing/2014/main" id="{20FF6BF7-14EC-F3F1-3DE4-3ED4CF2D38DE}"/>
                  </a:ext>
                </a:extLst>
              </p:cNvPr>
              <p:cNvSpPr txBox="1"/>
              <p:nvPr/>
            </p:nvSpPr>
            <p:spPr>
              <a:xfrm>
                <a:off x="7352328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소감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1466F20-7030-CAF2-E49F-364A176CA440}"/>
                  </a:ext>
                </a:extLst>
              </p:cNvPr>
              <p:cNvGrpSpPr/>
              <p:nvPr/>
            </p:nvGrpSpPr>
            <p:grpSpPr>
              <a:xfrm>
                <a:off x="4141174" y="1395541"/>
                <a:ext cx="3570372" cy="487678"/>
                <a:chOff x="4141174" y="1395541"/>
                <a:chExt cx="3570372" cy="487678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1E25CFE2-0161-9DF6-7CEA-09BF54ED40B0}"/>
                    </a:ext>
                  </a:extLst>
                </p:cNvPr>
                <p:cNvCxnSpPr>
                  <a:cxnSpLocks/>
                  <a:endCxn id="27" idx="6"/>
                </p:cNvCxnSpPr>
                <p:nvPr/>
              </p:nvCxnSpPr>
              <p:spPr>
                <a:xfrm>
                  <a:off x="4399378" y="1489053"/>
                  <a:ext cx="3312168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순서도: 연결자 21">
                  <a:extLst>
                    <a:ext uri="{FF2B5EF4-FFF2-40B4-BE49-F238E27FC236}">
                      <a16:creationId xmlns:a16="http://schemas.microsoft.com/office/drawing/2014/main" id="{89CBFF31-5C83-0E1E-B84B-D406DB7D0C19}"/>
                    </a:ext>
                  </a:extLst>
                </p:cNvPr>
                <p:cNvSpPr/>
                <p:nvPr/>
              </p:nvSpPr>
              <p:spPr>
                <a:xfrm>
                  <a:off x="4835858" y="141677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순서도: 연결자 22">
                  <a:extLst>
                    <a:ext uri="{FF2B5EF4-FFF2-40B4-BE49-F238E27FC236}">
                      <a16:creationId xmlns:a16="http://schemas.microsoft.com/office/drawing/2014/main" id="{6579EAA3-51C0-23A7-481B-4F0E1DB1ECB1}"/>
                    </a:ext>
                  </a:extLst>
                </p:cNvPr>
                <p:cNvSpPr/>
                <p:nvPr/>
              </p:nvSpPr>
              <p:spPr>
                <a:xfrm>
                  <a:off x="5309586" y="14288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순서도: 연결자 23">
                  <a:extLst>
                    <a:ext uri="{FF2B5EF4-FFF2-40B4-BE49-F238E27FC236}">
                      <a16:creationId xmlns:a16="http://schemas.microsoft.com/office/drawing/2014/main" id="{46F4DEC6-2892-FDD5-B492-A4F508ACAB9A}"/>
                    </a:ext>
                  </a:extLst>
                </p:cNvPr>
                <p:cNvSpPr/>
                <p:nvPr/>
              </p:nvSpPr>
              <p:spPr>
                <a:xfrm>
                  <a:off x="5729778" y="1424744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순서도: 연결자 24">
                  <a:extLst>
                    <a:ext uri="{FF2B5EF4-FFF2-40B4-BE49-F238E27FC236}">
                      <a16:creationId xmlns:a16="http://schemas.microsoft.com/office/drawing/2014/main" id="{77975334-0C3D-C34F-2760-184A89243278}"/>
                    </a:ext>
                  </a:extLst>
                </p:cNvPr>
                <p:cNvSpPr/>
                <p:nvPr/>
              </p:nvSpPr>
              <p:spPr>
                <a:xfrm>
                  <a:off x="6679130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순서도: 연결자 25">
                  <a:extLst>
                    <a:ext uri="{FF2B5EF4-FFF2-40B4-BE49-F238E27FC236}">
                      <a16:creationId xmlns:a16="http://schemas.microsoft.com/office/drawing/2014/main" id="{8FEDF69B-5B1F-D9C0-B37A-B037FA8B3AEE}"/>
                    </a:ext>
                  </a:extLst>
                </p:cNvPr>
                <p:cNvSpPr/>
                <p:nvPr/>
              </p:nvSpPr>
              <p:spPr>
                <a:xfrm>
                  <a:off x="7141802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순서도: 연결자 26">
                  <a:extLst>
                    <a:ext uri="{FF2B5EF4-FFF2-40B4-BE49-F238E27FC236}">
                      <a16:creationId xmlns:a16="http://schemas.microsoft.com/office/drawing/2014/main" id="{1657351C-F017-306F-F0B4-9E15C6764E5E}"/>
                    </a:ext>
                  </a:extLst>
                </p:cNvPr>
                <p:cNvSpPr/>
                <p:nvPr/>
              </p:nvSpPr>
              <p:spPr>
                <a:xfrm>
                  <a:off x="7604474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TextBox 63">
                  <a:extLst>
                    <a:ext uri="{FF2B5EF4-FFF2-40B4-BE49-F238E27FC236}">
                      <a16:creationId xmlns:a16="http://schemas.microsoft.com/office/drawing/2014/main" id="{F320EC43-8768-3567-0285-DD9585E97A63}"/>
                    </a:ext>
                  </a:extLst>
                </p:cNvPr>
                <p:cNvSpPr txBox="1"/>
                <p:nvPr/>
              </p:nvSpPr>
              <p:spPr>
                <a:xfrm>
                  <a:off x="5038676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현황 및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개선기회</a:t>
                  </a:r>
                </a:p>
              </p:txBody>
            </p:sp>
            <p:sp>
              <p:nvSpPr>
                <p:cNvPr id="29" name="TextBox 64">
                  <a:extLst>
                    <a:ext uri="{FF2B5EF4-FFF2-40B4-BE49-F238E27FC236}">
                      <a16:creationId xmlns:a16="http://schemas.microsoft.com/office/drawing/2014/main" id="{188C9122-E0ED-0C9A-DDE0-8D123F13AE94}"/>
                    </a:ext>
                  </a:extLst>
                </p:cNvPr>
                <p:cNvSpPr txBox="1"/>
                <p:nvPr/>
              </p:nvSpPr>
              <p:spPr>
                <a:xfrm>
                  <a:off x="4580300" y="1537420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추진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배경</a:t>
                  </a:r>
                </a:p>
              </p:txBody>
            </p:sp>
            <p:sp>
              <p:nvSpPr>
                <p:cNvPr id="30" name="TextBox 65">
                  <a:extLst>
                    <a:ext uri="{FF2B5EF4-FFF2-40B4-BE49-F238E27FC236}">
                      <a16:creationId xmlns:a16="http://schemas.microsoft.com/office/drawing/2014/main" id="{459A3117-0137-86D7-7AB3-6184ADDA889C}"/>
                    </a:ext>
                  </a:extLst>
                </p:cNvPr>
                <p:cNvSpPr txBox="1"/>
                <p:nvPr/>
              </p:nvSpPr>
              <p:spPr>
                <a:xfrm>
                  <a:off x="5497344" y="154285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계획</a:t>
                  </a:r>
                </a:p>
              </p:txBody>
            </p:sp>
            <p:sp>
              <p:nvSpPr>
                <p:cNvPr id="31" name="TextBox 66">
                  <a:extLst>
                    <a:ext uri="{FF2B5EF4-FFF2-40B4-BE49-F238E27FC236}">
                      <a16:creationId xmlns:a16="http://schemas.microsoft.com/office/drawing/2014/main" id="{D9E15472-1E9C-3C65-98EA-8EF5279D88A3}"/>
                    </a:ext>
                  </a:extLst>
                </p:cNvPr>
                <p:cNvSpPr txBox="1"/>
                <p:nvPr/>
              </p:nvSpPr>
              <p:spPr>
                <a:xfrm>
                  <a:off x="5956604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결과</a:t>
                  </a:r>
                </a:p>
              </p:txBody>
            </p:sp>
            <p:sp>
              <p:nvSpPr>
                <p:cNvPr id="32" name="TextBox 67">
                  <a:extLst>
                    <a:ext uri="{FF2B5EF4-FFF2-40B4-BE49-F238E27FC236}">
                      <a16:creationId xmlns:a16="http://schemas.microsoft.com/office/drawing/2014/main" id="{264257BC-BD8C-787B-2511-9B546A971ACD}"/>
                    </a:ext>
                  </a:extLst>
                </p:cNvPr>
                <p:cNvSpPr txBox="1"/>
                <p:nvPr/>
              </p:nvSpPr>
              <p:spPr>
                <a:xfrm>
                  <a:off x="642483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개선안</a:t>
                  </a:r>
                </a:p>
              </p:txBody>
            </p:sp>
            <p:sp>
              <p:nvSpPr>
                <p:cNvPr id="33" name="TextBox 68">
                  <a:extLst>
                    <a:ext uri="{FF2B5EF4-FFF2-40B4-BE49-F238E27FC236}">
                      <a16:creationId xmlns:a16="http://schemas.microsoft.com/office/drawing/2014/main" id="{DFEE68E6-78A8-7092-8BDF-DD738A70E8F2}"/>
                    </a:ext>
                  </a:extLst>
                </p:cNvPr>
                <p:cNvSpPr txBox="1"/>
                <p:nvPr/>
              </p:nvSpPr>
              <p:spPr>
                <a:xfrm>
                  <a:off x="688409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시현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순서도: 연결자 33">
                  <a:extLst>
                    <a:ext uri="{FF2B5EF4-FFF2-40B4-BE49-F238E27FC236}">
                      <a16:creationId xmlns:a16="http://schemas.microsoft.com/office/drawing/2014/main" id="{0CA3B496-24CB-A3BE-1F50-A6D34070FEB1}"/>
                    </a:ext>
                  </a:extLst>
                </p:cNvPr>
                <p:cNvSpPr/>
                <p:nvPr/>
              </p:nvSpPr>
              <p:spPr>
                <a:xfrm>
                  <a:off x="6188422" y="1395541"/>
                  <a:ext cx="160995" cy="175995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TextBox 70">
                  <a:extLst>
                    <a:ext uri="{FF2B5EF4-FFF2-40B4-BE49-F238E27FC236}">
                      <a16:creationId xmlns:a16="http://schemas.microsoft.com/office/drawing/2014/main" id="{5E60CC43-C536-A614-40D2-F06AB3603357}"/>
                    </a:ext>
                  </a:extLst>
                </p:cNvPr>
                <p:cNvSpPr txBox="1"/>
                <p:nvPr/>
              </p:nvSpPr>
              <p:spPr>
                <a:xfrm>
                  <a:off x="4141174" y="1544665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비즈니스 </a:t>
                  </a:r>
                  <a:endParaRPr lang="en-US" altLang="ko-KR" sz="8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소개</a:t>
                  </a:r>
                </a:p>
              </p:txBody>
            </p:sp>
          </p:grpSp>
        </p:grpSp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2E0D5F7B-6072-4469-A89F-44A70459FA3A}"/>
                </a:ext>
              </a:extLst>
            </p:cNvPr>
            <p:cNvSpPr/>
            <p:nvPr/>
          </p:nvSpPr>
          <p:spPr>
            <a:xfrm>
              <a:off x="5680174" y="274122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7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B9583E-184B-4654-8BE8-3C0800E3FE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377" y="605993"/>
            <a:ext cx="8963245" cy="502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1DCA3-D905-52ED-E893-9EC6AD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7" y="-233056"/>
            <a:ext cx="3538498" cy="1104636"/>
          </a:xfrm>
        </p:spPr>
        <p:txBody>
          <a:bodyPr>
            <a:norm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E7FD0-49C1-5A6B-4F32-0DEFB5287885}"/>
              </a:ext>
            </a:extLst>
          </p:cNvPr>
          <p:cNvSpPr txBox="1"/>
          <p:nvPr/>
        </p:nvSpPr>
        <p:spPr>
          <a:xfrm>
            <a:off x="90377" y="752845"/>
            <a:ext cx="8963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 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투입된 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Wafer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수에 따른 불량률 분석</a:t>
            </a:r>
            <a:endParaRPr kumimoji="0" lang="ko-KR" altLang="en-US" sz="18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721286-2993-BA7B-336B-FE9F8B076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88" y="1335096"/>
            <a:ext cx="2579770" cy="21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F9E6DA2C-5715-CE4A-D249-45BCA81B1A03}"/>
              </a:ext>
            </a:extLst>
          </p:cNvPr>
          <p:cNvSpPr/>
          <p:nvPr/>
        </p:nvSpPr>
        <p:spPr>
          <a:xfrm>
            <a:off x="164800" y="3484159"/>
            <a:ext cx="2533909" cy="383929"/>
          </a:xfrm>
          <a:prstGeom prst="round2SameRect">
            <a:avLst>
              <a:gd name="adj1" fmla="val 44233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8DAF00A1-6A52-0AF9-1818-F5BA8DA279A3}"/>
              </a:ext>
            </a:extLst>
          </p:cNvPr>
          <p:cNvSpPr txBox="1"/>
          <p:nvPr/>
        </p:nvSpPr>
        <p:spPr>
          <a:xfrm>
            <a:off x="244359" y="1255193"/>
            <a:ext cx="5549034" cy="1606209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-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현장의 공정 </a:t>
            </a:r>
            <a:r>
              <a:rPr kumimoji="0" sz="1700" b="0" i="0" u="none" strike="noStrike" kern="1200" cap="none" spc="-15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상황을</a:t>
            </a:r>
            <a:r>
              <a:rPr kumimoji="0" sz="1700" b="0" i="0" u="none" strike="noStrike" kern="1200" cap="none" spc="-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 </a:t>
            </a:r>
            <a:r>
              <a:rPr kumimoji="0" sz="1700" b="0" i="0" u="none" strike="noStrike" kern="1200" cap="none" spc="-15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고려해</a:t>
            </a:r>
            <a:endParaRPr kumimoji="0" lang="en-US" sz="1700" b="0" i="0" u="none" strike="noStrike" kern="1200" cap="none" spc="-15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/>
              <a:ea typeface="+mn-ea"/>
              <a:cs typeface="맑은 고딕"/>
            </a:endParaRPr>
          </a:p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-15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공정</a:t>
            </a:r>
            <a:r>
              <a:rPr kumimoji="0" sz="1700" b="0" i="0" u="none" strike="noStrike" kern="1200" cap="none" spc="-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 중 다음 단계 공정 진행 시 </a:t>
            </a:r>
            <a:r>
              <a:rPr kumimoji="0" sz="1700" b="0" i="0" u="none" strike="noStrike" kern="1200" cap="none" spc="-15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Wafer를</a:t>
            </a:r>
            <a:r>
              <a:rPr kumimoji="0" sz="1700" b="0" i="0" u="none" strike="noStrike" kern="1200" cap="none" spc="-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 </a:t>
            </a:r>
            <a:r>
              <a:rPr kumimoji="0" lang="ko-KR" altLang="en-US" sz="1700" b="0" i="0" u="none" strike="noStrike" kern="1200" cap="none" spc="-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나누어</a:t>
            </a:r>
            <a:r>
              <a:rPr kumimoji="0" sz="1700" b="0" i="0" u="none" strike="noStrike" kern="1200" cap="none" spc="-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 </a:t>
            </a:r>
            <a:r>
              <a:rPr kumimoji="0" sz="1700" b="0" i="0" u="none" strike="noStrike" kern="1200" cap="none" spc="-15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넣는</a:t>
            </a:r>
            <a:r>
              <a:rPr kumimoji="0" sz="1700" b="0" i="0" u="none" strike="noStrike" kern="1200" cap="none" spc="-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 </a:t>
            </a:r>
            <a:r>
              <a:rPr kumimoji="0" sz="1700" b="0" i="0" u="none" strike="noStrike" kern="1200" cap="none" spc="-15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경우</a:t>
            </a:r>
            <a:r>
              <a:rPr kumimoji="0" lang="en-US" sz="1700" b="0" i="0" u="none" strike="noStrike" kern="1200" cap="none" spc="-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,</a:t>
            </a:r>
          </a:p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-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표에서 제시하는 </a:t>
            </a:r>
            <a:r>
              <a:rPr kumimoji="0" lang="en-US" altLang="ko-KR" sz="1700" b="1" i="0" u="none" strike="noStrike" kern="1200" cap="none" spc="-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Wafer</a:t>
            </a:r>
            <a:r>
              <a:rPr kumimoji="0" lang="ko-KR" altLang="en-US" sz="1700" b="1" i="0" u="none" strike="noStrike" kern="1200" cap="none" spc="-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개수를 각 챔버에 투입할 것을</a:t>
            </a:r>
            <a:endParaRPr kumimoji="0" lang="en-US" altLang="ko-KR" sz="1700" b="1" i="0" u="none" strike="noStrike" kern="1200" cap="none" spc="-15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맑은 고딕"/>
            </a:endParaRPr>
          </a:p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추천하여 </a:t>
            </a:r>
            <a:r>
              <a:rPr kumimoji="0" lang="ko-KR" altLang="en-US" sz="1700" b="1" i="0" u="none" strike="noStrike" kern="1200" cap="none" spc="-15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수율</a:t>
            </a:r>
            <a:r>
              <a:rPr kumimoji="0" lang="ko-KR" altLang="en-US" sz="1700" b="1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 증가</a:t>
            </a:r>
            <a:r>
              <a:rPr kumimoji="0" sz="1700" b="1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맑은 고딕"/>
              </a:rPr>
              <a:t> </a:t>
            </a:r>
            <a:endParaRPr kumimoji="0" lang="en-US" sz="1700" b="1" i="0" u="none" strike="noStrike" kern="1200" cap="none" spc="-1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+mn-ea"/>
              <a:cs typeface="맑은 고딕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B1578B42-156B-8902-3F2B-41ADEEE88F42}"/>
              </a:ext>
            </a:extLst>
          </p:cNvPr>
          <p:cNvSpPr/>
          <p:nvPr/>
        </p:nvSpPr>
        <p:spPr>
          <a:xfrm>
            <a:off x="5644792" y="1246222"/>
            <a:ext cx="3359738" cy="2323170"/>
          </a:xfrm>
          <a:custGeom>
            <a:avLst/>
            <a:gdLst/>
            <a:ahLst/>
            <a:cxnLst/>
            <a:rect l="l" t="t" r="r" b="b"/>
            <a:pathLst>
              <a:path w="3870959" h="2380615">
                <a:moveTo>
                  <a:pt x="0" y="2380488"/>
                </a:moveTo>
                <a:lnTo>
                  <a:pt x="3870960" y="2380488"/>
                </a:lnTo>
                <a:lnTo>
                  <a:pt x="3870960" y="0"/>
                </a:lnTo>
                <a:lnTo>
                  <a:pt x="0" y="0"/>
                </a:lnTo>
                <a:lnTo>
                  <a:pt x="0" y="2380488"/>
                </a:lnTo>
                <a:close/>
              </a:path>
            </a:pathLst>
          </a:custGeom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E6D2255B-1C6E-059F-E78A-F1FF2E4471CA}"/>
              </a:ext>
            </a:extLst>
          </p:cNvPr>
          <p:cNvSpPr/>
          <p:nvPr/>
        </p:nvSpPr>
        <p:spPr>
          <a:xfrm>
            <a:off x="5642563" y="982062"/>
            <a:ext cx="3362236" cy="264160"/>
          </a:xfrm>
          <a:custGeom>
            <a:avLst/>
            <a:gdLst/>
            <a:ahLst/>
            <a:cxnLst/>
            <a:rect l="l" t="t" r="r" b="b"/>
            <a:pathLst>
              <a:path w="3870959" h="264160">
                <a:moveTo>
                  <a:pt x="3796538" y="0"/>
                </a:moveTo>
                <a:lnTo>
                  <a:pt x="74421" y="0"/>
                </a:lnTo>
                <a:lnTo>
                  <a:pt x="45434" y="5842"/>
                </a:lnTo>
                <a:lnTo>
                  <a:pt x="21780" y="21780"/>
                </a:lnTo>
                <a:lnTo>
                  <a:pt x="5841" y="45434"/>
                </a:lnTo>
                <a:lnTo>
                  <a:pt x="0" y="74422"/>
                </a:lnTo>
                <a:lnTo>
                  <a:pt x="0" y="263651"/>
                </a:lnTo>
                <a:lnTo>
                  <a:pt x="3870960" y="263651"/>
                </a:lnTo>
                <a:lnTo>
                  <a:pt x="3870960" y="74422"/>
                </a:lnTo>
                <a:lnTo>
                  <a:pt x="3865117" y="45434"/>
                </a:lnTo>
                <a:lnTo>
                  <a:pt x="3849179" y="21780"/>
                </a:lnTo>
                <a:lnTo>
                  <a:pt x="3825525" y="5842"/>
                </a:lnTo>
                <a:lnTo>
                  <a:pt x="379653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rgbClr val="20386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09A2A9-7110-7F36-B69B-2AE46C27BCC8}"/>
              </a:ext>
            </a:extLst>
          </p:cNvPr>
          <p:cNvSpPr/>
          <p:nvPr/>
        </p:nvSpPr>
        <p:spPr>
          <a:xfrm>
            <a:off x="6196135" y="2504290"/>
            <a:ext cx="1761776" cy="697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B722869A-E460-1ACD-024C-97577890EFF9}"/>
              </a:ext>
            </a:extLst>
          </p:cNvPr>
          <p:cNvSpPr txBox="1"/>
          <p:nvPr/>
        </p:nvSpPr>
        <p:spPr>
          <a:xfrm>
            <a:off x="48772" y="3561989"/>
            <a:ext cx="2765963" cy="22826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0" lvl="0" indent="0" algn="ctr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각 챔버 별 추천 </a:t>
            </a:r>
            <a:r>
              <a:rPr kumimoji="0" lang="en-US" altLang="ko-KR" sz="1400" b="1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Wafer </a:t>
            </a:r>
            <a:r>
              <a:rPr kumimoji="0" lang="ko-KR" altLang="en-US" sz="1400" b="1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투입 개수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맑은 고딕"/>
            </a:endParaRPr>
          </a:p>
        </p:txBody>
      </p: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6A6D8D92-B814-6397-7AB4-CDA1CB040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44225"/>
              </p:ext>
            </p:extLst>
          </p:nvPr>
        </p:nvGraphicFramePr>
        <p:xfrm>
          <a:off x="165330" y="3849097"/>
          <a:ext cx="8839200" cy="163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930">
                  <a:extLst>
                    <a:ext uri="{9D8B030D-6E8A-4147-A177-3AD203B41FA5}">
                      <a16:colId xmlns:a16="http://schemas.microsoft.com/office/drawing/2014/main" val="865389441"/>
                    </a:ext>
                  </a:extLst>
                </a:gridCol>
                <a:gridCol w="1576854">
                  <a:extLst>
                    <a:ext uri="{9D8B030D-6E8A-4147-A177-3AD203B41FA5}">
                      <a16:colId xmlns:a16="http://schemas.microsoft.com/office/drawing/2014/main" val="211920044"/>
                    </a:ext>
                  </a:extLst>
                </a:gridCol>
                <a:gridCol w="1576854">
                  <a:extLst>
                    <a:ext uri="{9D8B030D-6E8A-4147-A177-3AD203B41FA5}">
                      <a16:colId xmlns:a16="http://schemas.microsoft.com/office/drawing/2014/main" val="3516118041"/>
                    </a:ext>
                  </a:extLst>
                </a:gridCol>
                <a:gridCol w="1576854">
                  <a:extLst>
                    <a:ext uri="{9D8B030D-6E8A-4147-A177-3AD203B41FA5}">
                      <a16:colId xmlns:a16="http://schemas.microsoft.com/office/drawing/2014/main" val="2222099654"/>
                    </a:ext>
                  </a:extLst>
                </a:gridCol>
                <a:gridCol w="1576854">
                  <a:extLst>
                    <a:ext uri="{9D8B030D-6E8A-4147-A177-3AD203B41FA5}">
                      <a16:colId xmlns:a16="http://schemas.microsoft.com/office/drawing/2014/main" val="3633307156"/>
                    </a:ext>
                  </a:extLst>
                </a:gridCol>
                <a:gridCol w="1576854">
                  <a:extLst>
                    <a:ext uri="{9D8B030D-6E8A-4147-A177-3AD203B41FA5}">
                      <a16:colId xmlns:a16="http://schemas.microsoft.com/office/drawing/2014/main" val="529947069"/>
                    </a:ext>
                  </a:extLst>
                </a:gridCol>
              </a:tblGrid>
              <a:tr h="523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chamber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Oxidation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Photo_softbake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Photo_lithography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Etching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Ion implantation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23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26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19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93180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A4A3DE-3F85-6684-F529-B220E0AA198C}"/>
              </a:ext>
            </a:extLst>
          </p:cNvPr>
          <p:cNvCxnSpPr>
            <a:cxnSpLocks/>
          </p:cNvCxnSpPr>
          <p:nvPr/>
        </p:nvCxnSpPr>
        <p:spPr>
          <a:xfrm flipH="1">
            <a:off x="3767015" y="3201417"/>
            <a:ext cx="2429120" cy="134713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4">
            <a:extLst>
              <a:ext uri="{FF2B5EF4-FFF2-40B4-BE49-F238E27FC236}">
                <a16:creationId xmlns:a16="http://schemas.microsoft.com/office/drawing/2014/main" id="{C8313125-707C-F420-5CF7-54B3989F85B8}"/>
              </a:ext>
            </a:extLst>
          </p:cNvPr>
          <p:cNvSpPr txBox="1"/>
          <p:nvPr/>
        </p:nvSpPr>
        <p:spPr>
          <a:xfrm>
            <a:off x="5668539" y="1004295"/>
            <a:ext cx="331216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Photo_softbacke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챔버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1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의 </a:t>
            </a:r>
            <a:r>
              <a:rPr kumimoji="0" lang="en-US" altLang="ko-KR" sz="1200" b="1" i="0" u="none" strike="noStrike" kern="12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wafer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/>
              </a:rPr>
              <a:t>개수에 따른 불량률</a:t>
            </a:r>
            <a:endParaRPr kumimoji="0" sz="12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맑은 고딕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46B091-94D7-CABB-0910-401911C3B587}"/>
              </a:ext>
            </a:extLst>
          </p:cNvPr>
          <p:cNvGrpSpPr/>
          <p:nvPr/>
        </p:nvGrpSpPr>
        <p:grpSpPr>
          <a:xfrm>
            <a:off x="5410335" y="98660"/>
            <a:ext cx="3826813" cy="487678"/>
            <a:chOff x="5445718" y="244919"/>
            <a:chExt cx="3826813" cy="48767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EF2DFF1-E1C2-A9CE-FD14-AC49240A2E17}"/>
                </a:ext>
              </a:extLst>
            </p:cNvPr>
            <p:cNvGrpSpPr/>
            <p:nvPr/>
          </p:nvGrpSpPr>
          <p:grpSpPr>
            <a:xfrm>
              <a:off x="5445718" y="244919"/>
              <a:ext cx="3826813" cy="487678"/>
              <a:chOff x="4141174" y="1395541"/>
              <a:chExt cx="3826813" cy="487678"/>
            </a:xfrm>
          </p:grpSpPr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DE609DDB-1ADE-1DFA-2A7F-8AB40F054FD6}"/>
                  </a:ext>
                </a:extLst>
              </p:cNvPr>
              <p:cNvSpPr txBox="1"/>
              <p:nvPr/>
            </p:nvSpPr>
            <p:spPr>
              <a:xfrm>
                <a:off x="7352328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소감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B14FAFAF-0481-4ED0-924D-BB7DF0661DCB}"/>
                  </a:ext>
                </a:extLst>
              </p:cNvPr>
              <p:cNvGrpSpPr/>
              <p:nvPr/>
            </p:nvGrpSpPr>
            <p:grpSpPr>
              <a:xfrm>
                <a:off x="4141174" y="1395541"/>
                <a:ext cx="3570372" cy="487678"/>
                <a:chOff x="4141174" y="1395541"/>
                <a:chExt cx="3570372" cy="487678"/>
              </a:xfrm>
            </p:grpSpPr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83C4FEB6-8DDE-D24C-503A-D53552789094}"/>
                    </a:ext>
                  </a:extLst>
                </p:cNvPr>
                <p:cNvCxnSpPr>
                  <a:cxnSpLocks/>
                  <a:endCxn id="26" idx="6"/>
                </p:cNvCxnSpPr>
                <p:nvPr/>
              </p:nvCxnSpPr>
              <p:spPr>
                <a:xfrm>
                  <a:off x="4399378" y="1489053"/>
                  <a:ext cx="3312168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순서도: 연결자 19">
                  <a:extLst>
                    <a:ext uri="{FF2B5EF4-FFF2-40B4-BE49-F238E27FC236}">
                      <a16:creationId xmlns:a16="http://schemas.microsoft.com/office/drawing/2014/main" id="{11ED73DA-8205-6946-FF11-A237CF931E6D}"/>
                    </a:ext>
                  </a:extLst>
                </p:cNvPr>
                <p:cNvSpPr/>
                <p:nvPr/>
              </p:nvSpPr>
              <p:spPr>
                <a:xfrm>
                  <a:off x="4835858" y="141677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순서도: 연결자 20">
                  <a:extLst>
                    <a:ext uri="{FF2B5EF4-FFF2-40B4-BE49-F238E27FC236}">
                      <a16:creationId xmlns:a16="http://schemas.microsoft.com/office/drawing/2014/main" id="{5C418271-F003-E197-0960-DBC6DEB460A8}"/>
                    </a:ext>
                  </a:extLst>
                </p:cNvPr>
                <p:cNvSpPr/>
                <p:nvPr/>
              </p:nvSpPr>
              <p:spPr>
                <a:xfrm>
                  <a:off x="5309586" y="14288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순서도: 연결자 21">
                  <a:extLst>
                    <a:ext uri="{FF2B5EF4-FFF2-40B4-BE49-F238E27FC236}">
                      <a16:creationId xmlns:a16="http://schemas.microsoft.com/office/drawing/2014/main" id="{BADD17D8-2A04-8451-9097-6492AA161415}"/>
                    </a:ext>
                  </a:extLst>
                </p:cNvPr>
                <p:cNvSpPr/>
                <p:nvPr/>
              </p:nvSpPr>
              <p:spPr>
                <a:xfrm>
                  <a:off x="5729778" y="1424744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순서도: 연결자 23">
                  <a:extLst>
                    <a:ext uri="{FF2B5EF4-FFF2-40B4-BE49-F238E27FC236}">
                      <a16:creationId xmlns:a16="http://schemas.microsoft.com/office/drawing/2014/main" id="{8FEB317A-FC58-5AA6-73AA-D9C5FDB8A298}"/>
                    </a:ext>
                  </a:extLst>
                </p:cNvPr>
                <p:cNvSpPr/>
                <p:nvPr/>
              </p:nvSpPr>
              <p:spPr>
                <a:xfrm>
                  <a:off x="6679130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순서도: 연결자 24">
                  <a:extLst>
                    <a:ext uri="{FF2B5EF4-FFF2-40B4-BE49-F238E27FC236}">
                      <a16:creationId xmlns:a16="http://schemas.microsoft.com/office/drawing/2014/main" id="{B88CEFB6-8B26-5AC8-ADE6-C536048E408A}"/>
                    </a:ext>
                  </a:extLst>
                </p:cNvPr>
                <p:cNvSpPr/>
                <p:nvPr/>
              </p:nvSpPr>
              <p:spPr>
                <a:xfrm>
                  <a:off x="7141802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순서도: 연결자 25">
                  <a:extLst>
                    <a:ext uri="{FF2B5EF4-FFF2-40B4-BE49-F238E27FC236}">
                      <a16:creationId xmlns:a16="http://schemas.microsoft.com/office/drawing/2014/main" id="{1C39C949-ED3D-4D04-D413-18787594F771}"/>
                    </a:ext>
                  </a:extLst>
                </p:cNvPr>
                <p:cNvSpPr/>
                <p:nvPr/>
              </p:nvSpPr>
              <p:spPr>
                <a:xfrm>
                  <a:off x="7604474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TextBox 63">
                  <a:extLst>
                    <a:ext uri="{FF2B5EF4-FFF2-40B4-BE49-F238E27FC236}">
                      <a16:creationId xmlns:a16="http://schemas.microsoft.com/office/drawing/2014/main" id="{80CE7C59-D3D0-E53A-03CA-10328E0D2859}"/>
                    </a:ext>
                  </a:extLst>
                </p:cNvPr>
                <p:cNvSpPr txBox="1"/>
                <p:nvPr/>
              </p:nvSpPr>
              <p:spPr>
                <a:xfrm>
                  <a:off x="5038676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현황 및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개선기회</a:t>
                  </a:r>
                </a:p>
              </p:txBody>
            </p:sp>
            <p:sp>
              <p:nvSpPr>
                <p:cNvPr id="28" name="TextBox 64">
                  <a:extLst>
                    <a:ext uri="{FF2B5EF4-FFF2-40B4-BE49-F238E27FC236}">
                      <a16:creationId xmlns:a16="http://schemas.microsoft.com/office/drawing/2014/main" id="{97F0E6BF-D10F-29C6-1ECF-3208C67B4CE2}"/>
                    </a:ext>
                  </a:extLst>
                </p:cNvPr>
                <p:cNvSpPr txBox="1"/>
                <p:nvPr/>
              </p:nvSpPr>
              <p:spPr>
                <a:xfrm>
                  <a:off x="4580300" y="1537420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추진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배경</a:t>
                  </a:r>
                </a:p>
              </p:txBody>
            </p:sp>
            <p:sp>
              <p:nvSpPr>
                <p:cNvPr id="29" name="TextBox 65">
                  <a:extLst>
                    <a:ext uri="{FF2B5EF4-FFF2-40B4-BE49-F238E27FC236}">
                      <a16:creationId xmlns:a16="http://schemas.microsoft.com/office/drawing/2014/main" id="{3867F8F4-DD93-4FF2-61A6-BA5704F1AED0}"/>
                    </a:ext>
                  </a:extLst>
                </p:cNvPr>
                <p:cNvSpPr txBox="1"/>
                <p:nvPr/>
              </p:nvSpPr>
              <p:spPr>
                <a:xfrm>
                  <a:off x="5497344" y="154285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계획</a:t>
                  </a:r>
                </a:p>
              </p:txBody>
            </p:sp>
            <p:sp>
              <p:nvSpPr>
                <p:cNvPr id="30" name="TextBox 66">
                  <a:extLst>
                    <a:ext uri="{FF2B5EF4-FFF2-40B4-BE49-F238E27FC236}">
                      <a16:creationId xmlns:a16="http://schemas.microsoft.com/office/drawing/2014/main" id="{6A17EB19-8F56-AB13-74BC-2F777FE3673B}"/>
                    </a:ext>
                  </a:extLst>
                </p:cNvPr>
                <p:cNvSpPr txBox="1"/>
                <p:nvPr/>
              </p:nvSpPr>
              <p:spPr>
                <a:xfrm>
                  <a:off x="5956604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결과</a:t>
                  </a:r>
                </a:p>
              </p:txBody>
            </p:sp>
            <p:sp>
              <p:nvSpPr>
                <p:cNvPr id="32" name="TextBox 67">
                  <a:extLst>
                    <a:ext uri="{FF2B5EF4-FFF2-40B4-BE49-F238E27FC236}">
                      <a16:creationId xmlns:a16="http://schemas.microsoft.com/office/drawing/2014/main" id="{3293C1E4-E8A9-E9E7-94E5-00318B646249}"/>
                    </a:ext>
                  </a:extLst>
                </p:cNvPr>
                <p:cNvSpPr txBox="1"/>
                <p:nvPr/>
              </p:nvSpPr>
              <p:spPr>
                <a:xfrm>
                  <a:off x="642483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개선안</a:t>
                  </a:r>
                </a:p>
              </p:txBody>
            </p:sp>
            <p:sp>
              <p:nvSpPr>
                <p:cNvPr id="33" name="TextBox 68">
                  <a:extLst>
                    <a:ext uri="{FF2B5EF4-FFF2-40B4-BE49-F238E27FC236}">
                      <a16:creationId xmlns:a16="http://schemas.microsoft.com/office/drawing/2014/main" id="{35619D64-7850-A7D9-CC88-732A4AAB38BD}"/>
                    </a:ext>
                  </a:extLst>
                </p:cNvPr>
                <p:cNvSpPr txBox="1"/>
                <p:nvPr/>
              </p:nvSpPr>
              <p:spPr>
                <a:xfrm>
                  <a:off x="688409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시현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순서도: 연결자 33">
                  <a:extLst>
                    <a:ext uri="{FF2B5EF4-FFF2-40B4-BE49-F238E27FC236}">
                      <a16:creationId xmlns:a16="http://schemas.microsoft.com/office/drawing/2014/main" id="{E071E7E0-6E17-8C8E-1FB5-E74F03BDD49D}"/>
                    </a:ext>
                  </a:extLst>
                </p:cNvPr>
                <p:cNvSpPr/>
                <p:nvPr/>
              </p:nvSpPr>
              <p:spPr>
                <a:xfrm>
                  <a:off x="6188422" y="1395541"/>
                  <a:ext cx="160995" cy="175995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TextBox 70">
                  <a:extLst>
                    <a:ext uri="{FF2B5EF4-FFF2-40B4-BE49-F238E27FC236}">
                      <a16:creationId xmlns:a16="http://schemas.microsoft.com/office/drawing/2014/main" id="{2DB788DA-F1DF-D82A-BD44-6D337E5DC326}"/>
                    </a:ext>
                  </a:extLst>
                </p:cNvPr>
                <p:cNvSpPr txBox="1"/>
                <p:nvPr/>
              </p:nvSpPr>
              <p:spPr>
                <a:xfrm>
                  <a:off x="4141174" y="1544665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비즈니스 </a:t>
                  </a:r>
                  <a:endParaRPr lang="en-US" altLang="ko-KR" sz="8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소개</a:t>
                  </a:r>
                </a:p>
              </p:txBody>
            </p:sp>
          </p:grpSp>
        </p:grpSp>
        <p:sp>
          <p:nvSpPr>
            <p:cNvPr id="16" name="순서도: 연결자 15">
              <a:extLst>
                <a:ext uri="{FF2B5EF4-FFF2-40B4-BE49-F238E27FC236}">
                  <a16:creationId xmlns:a16="http://schemas.microsoft.com/office/drawing/2014/main" id="{0460ED0D-1E89-D2B7-9F98-B033CD9FFBF0}"/>
                </a:ext>
              </a:extLst>
            </p:cNvPr>
            <p:cNvSpPr/>
            <p:nvPr/>
          </p:nvSpPr>
          <p:spPr>
            <a:xfrm>
              <a:off x="5680174" y="274122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7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B9583E-184B-4654-8BE8-3C0800E3FE54}"/>
              </a:ext>
            </a:extLst>
          </p:cNvPr>
          <p:cNvSpPr/>
          <p:nvPr/>
        </p:nvSpPr>
        <p:spPr>
          <a:xfrm>
            <a:off x="90377" y="605993"/>
            <a:ext cx="8963245" cy="502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1DCA3-D905-52ED-E893-9EC6AD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7" y="-233056"/>
            <a:ext cx="3538498" cy="1104636"/>
          </a:xfrm>
        </p:spPr>
        <p:txBody>
          <a:bodyPr>
            <a:norm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93732750-A6AD-3E7D-D010-84645C364E9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583" y="1119357"/>
              <a:ext cx="4429576" cy="42196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3146">
                      <a:extLst>
                        <a:ext uri="{9D8B030D-6E8A-4147-A177-3AD203B41FA5}">
                          <a16:colId xmlns:a16="http://schemas.microsoft.com/office/drawing/2014/main" val="570097594"/>
                        </a:ext>
                      </a:extLst>
                    </a:gridCol>
                    <a:gridCol w="1124534">
                      <a:extLst>
                        <a:ext uri="{9D8B030D-6E8A-4147-A177-3AD203B41FA5}">
                          <a16:colId xmlns:a16="http://schemas.microsoft.com/office/drawing/2014/main" val="2390239974"/>
                        </a:ext>
                      </a:extLst>
                    </a:gridCol>
                    <a:gridCol w="1175948">
                      <a:extLst>
                        <a:ext uri="{9D8B030D-6E8A-4147-A177-3AD203B41FA5}">
                          <a16:colId xmlns:a16="http://schemas.microsoft.com/office/drawing/2014/main" val="157674858"/>
                        </a:ext>
                      </a:extLst>
                    </a:gridCol>
                    <a:gridCol w="1175948">
                      <a:extLst>
                        <a:ext uri="{9D8B030D-6E8A-4147-A177-3AD203B41FA5}">
                          <a16:colId xmlns:a16="http://schemas.microsoft.com/office/drawing/2014/main" val="2499064253"/>
                        </a:ext>
                      </a:extLst>
                    </a:gridCol>
                  </a:tblGrid>
                  <a:tr h="196199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pc="-150" dirty="0"/>
                            <a:t>운전 요인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pc="-150" dirty="0"/>
                            <a:t>개선 전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pc="-150" dirty="0"/>
                            <a:t>개선 후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690099"/>
                      </a:ext>
                    </a:extLst>
                  </a:tr>
                  <a:tr h="196638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Oxidation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ppm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21.07 ~ 49.91(ppm)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45.89 ~ 49.91(ppm)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084320"/>
                      </a:ext>
                    </a:extLst>
                  </a:tr>
                  <a:tr h="196638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Pressure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0.18 ~ 0.229(Torr)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0.18 ~ 0.192(Torr)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281721"/>
                      </a:ext>
                    </a:extLst>
                  </a:tr>
                  <a:tr h="306595">
                    <a:tc rowSpan="7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Photo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N2_HMDS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9.497 ~ 23.573(ppm)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20.702 ~ 23.573(ppm)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5076580"/>
                      </a:ext>
                    </a:extLst>
                  </a:tr>
                  <a:tr h="196638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Pressure_HMDS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14.776 ~ 15.281(Torr)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15.165 ~ 15.281(Torr)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5794962"/>
                      </a:ext>
                    </a:extLst>
                  </a:tr>
                  <a:tr h="196638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Temp_HMDS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19.986 ~ 20.012(℃)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20.01 ~ 20.012(℃)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537579"/>
                      </a:ext>
                    </a:extLst>
                  </a:tr>
                  <a:tr h="31462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Temp_HMDS_bake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191.209 ~ 209.521</a:t>
                          </a:r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205.294 ~ 209.521</a:t>
                          </a:r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6334904"/>
                      </a:ext>
                    </a:extLst>
                  </a:tr>
                  <a:tr h="31462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Spin2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3864.82 ~ 4208.68(rpm)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4105.87 ~ 4208.68(rpm)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433328"/>
                      </a:ext>
                    </a:extLst>
                  </a:tr>
                  <a:tr h="196638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Photoresist_bake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4.765 ~ 5.239(ml)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5.135 ~ 5.239(ml)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664558"/>
                      </a:ext>
                    </a:extLst>
                  </a:tr>
                  <a:tr h="314621">
                    <a:tc vMerge="1"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dirty="0" err="1"/>
                            <a:t>Photo_Lithography</a:t>
                          </a:r>
                          <a:endParaRPr lang="ko-KR" altLang="en-US" sz="9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Energy_Exposure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103.407 ~ 112.069(</a:t>
                          </a:r>
                          <a:r>
                            <a:rPr lang="en-US" altLang="ko-KR" sz="800" dirty="0" err="1"/>
                            <a:t>mJ</a:t>
                          </a:r>
                          <a:r>
                            <a:rPr lang="en-US" altLang="ko-KR" sz="800" dirty="0"/>
                            <a:t>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111.486 ~ 112.069(</a:t>
                          </a:r>
                          <a:r>
                            <a:rPr lang="en-US" altLang="ko-KR" sz="800" dirty="0" err="1"/>
                            <a:t>mJ</a:t>
                          </a:r>
                          <a:r>
                            <a:rPr lang="en-US" altLang="ko-KR" sz="800" dirty="0"/>
                            <a:t>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673177"/>
                      </a:ext>
                    </a:extLst>
                  </a:tr>
                  <a:tr h="196638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Etching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Source_Power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49.342 ~ 53.272(W)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52.568 ~ 53.272(W)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7862416"/>
                      </a:ext>
                    </a:extLst>
                  </a:tr>
                  <a:tr h="196638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Temp_Etching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68.15 ~ 73.081</a:t>
                          </a:r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72.784 ~ 73.081</a:t>
                          </a:r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591384"/>
                      </a:ext>
                    </a:extLst>
                  </a:tr>
                  <a:tr h="314621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Ion_Implanation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Input_Energy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29604.262 ~ 33675.551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32773.393 ~ 33675.551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6131591"/>
                      </a:ext>
                    </a:extLst>
                  </a:tr>
                  <a:tr h="30659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Temp_Implantation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97.744 ~ 107.376</a:t>
                          </a:r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97.744 ~ 100.253</a:t>
                          </a:r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0894186"/>
                      </a:ext>
                    </a:extLst>
                  </a:tr>
                  <a:tr h="196638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Furnace_Temp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854 ~ 944</a:t>
                          </a:r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933 ~ 944</a:t>
                          </a:r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576958"/>
                      </a:ext>
                    </a:extLst>
                  </a:tr>
                  <a:tr h="31462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RTA_Temp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148 ~ 162(℃)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148 ~150, 160 ~ 162(℃)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89007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93732750-A6AD-3E7D-D010-84645C364E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825363"/>
                  </p:ext>
                </p:extLst>
              </p:nvPr>
            </p:nvGraphicFramePr>
            <p:xfrm>
              <a:off x="183583" y="1119357"/>
              <a:ext cx="4429576" cy="42196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3146">
                      <a:extLst>
                        <a:ext uri="{9D8B030D-6E8A-4147-A177-3AD203B41FA5}">
                          <a16:colId xmlns:a16="http://schemas.microsoft.com/office/drawing/2014/main" val="570097594"/>
                        </a:ext>
                      </a:extLst>
                    </a:gridCol>
                    <a:gridCol w="1124534">
                      <a:extLst>
                        <a:ext uri="{9D8B030D-6E8A-4147-A177-3AD203B41FA5}">
                          <a16:colId xmlns:a16="http://schemas.microsoft.com/office/drawing/2014/main" val="2390239974"/>
                        </a:ext>
                      </a:extLst>
                    </a:gridCol>
                    <a:gridCol w="1175948">
                      <a:extLst>
                        <a:ext uri="{9D8B030D-6E8A-4147-A177-3AD203B41FA5}">
                          <a16:colId xmlns:a16="http://schemas.microsoft.com/office/drawing/2014/main" val="157674858"/>
                        </a:ext>
                      </a:extLst>
                    </a:gridCol>
                    <a:gridCol w="1175948">
                      <a:extLst>
                        <a:ext uri="{9D8B030D-6E8A-4147-A177-3AD203B41FA5}">
                          <a16:colId xmlns:a16="http://schemas.microsoft.com/office/drawing/2014/main" val="2499064253"/>
                        </a:ext>
                      </a:extLst>
                    </a:gridCol>
                  </a:tblGrid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pc="-150" dirty="0"/>
                            <a:t>운전 요인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pc="-150" dirty="0"/>
                            <a:t>개선 전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pc="-150" dirty="0"/>
                            <a:t>개선 후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690099"/>
                      </a:ext>
                    </a:extLst>
                  </a:tr>
                  <a:tr h="2133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Oxidation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ppm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21.07 ~ 49.91(ppm)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45.89 ~ 49.91(ppm)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084320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Pressure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0.18 ~ 0.229(Torr)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0.18 ~ 0.192(Torr)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281721"/>
                      </a:ext>
                    </a:extLst>
                  </a:tr>
                  <a:tr h="306595">
                    <a:tc rowSpan="7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Photo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N2_HMDS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9.497 ~ 23.573(ppm)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20.702 ~ 23.573(ppm)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5076580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Pressure_HMDS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14.776 ~ 15.281(Torr)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15.165 ~ 15.281(Torr)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5794962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Temp_HMDS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19.986 ~ 20.012(℃)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20.01 ~ 20.012(℃)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537579"/>
                      </a:ext>
                    </a:extLst>
                  </a:tr>
                  <a:tr h="31462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Temp_HMDS_bake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191.209 ~ 209.521</a:t>
                          </a:r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205.294 ~ 209.521</a:t>
                          </a:r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6334904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Spin2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3864.82 ~ 4208.68(rpm)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4105.87 ~ 4208.68(rpm)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433328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Photoresist_bake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4.765 ~ 5.239(ml)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5.135 ~ 5.239(ml)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664558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dirty="0" err="1"/>
                            <a:t>Photo_Lithography</a:t>
                          </a:r>
                          <a:endParaRPr lang="ko-KR" altLang="en-US" sz="9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Energy_Exposure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7202" t="-676364" r="-100518" b="-48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202" t="-676364" r="-518" b="-48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673177"/>
                      </a:ext>
                    </a:extLst>
                  </a:tr>
                  <a:tr h="2133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Etching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Source_Power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49.342 ~ 53.272(W)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52.568 ~ 53.272(W)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7862416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Temp_Etching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68.15 ~ 73.081</a:t>
                          </a:r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72.784 ~ 73.081</a:t>
                          </a:r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591384"/>
                      </a:ext>
                    </a:extLst>
                  </a:tr>
                  <a:tr h="335280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Ion_Implanation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Input_Energy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29604.262 ~ 33675.551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32773.393 ~ 33675.551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6131591"/>
                      </a:ext>
                    </a:extLst>
                  </a:tr>
                  <a:tr h="30659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Temp_Implantation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97.744 ~ 107.376</a:t>
                          </a:r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97.744 ~ 100.253</a:t>
                          </a:r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0894186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Furnace_Temp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854 ~ 944</a:t>
                          </a:r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933 ~ 944</a:t>
                          </a:r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(℃)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576958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RTA_Temp</a:t>
                          </a:r>
                          <a:endParaRPr lang="ko-KR" altLang="en-US" sz="8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148 ~ 162(℃)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>
                              <a:solidFill>
                                <a:schemeClr val="tx1"/>
                              </a:solidFill>
                            </a:rPr>
                            <a:t>148 ~150, 160 ~ 162(℃)</a:t>
                          </a:r>
                          <a:endParaRPr lang="ko-KR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890078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B2CEAB58-3F34-B90E-8BFE-27BD3F83DA9D}"/>
              </a:ext>
            </a:extLst>
          </p:cNvPr>
          <p:cNvGrpSpPr/>
          <p:nvPr/>
        </p:nvGrpSpPr>
        <p:grpSpPr>
          <a:xfrm>
            <a:off x="4890726" y="2406220"/>
            <a:ext cx="3919324" cy="2083499"/>
            <a:chOff x="164945" y="1425349"/>
            <a:chExt cx="3919324" cy="208349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7D4D55A-8E38-EBEB-F14D-91BF68123CF9}"/>
                </a:ext>
              </a:extLst>
            </p:cNvPr>
            <p:cNvGrpSpPr/>
            <p:nvPr/>
          </p:nvGrpSpPr>
          <p:grpSpPr>
            <a:xfrm>
              <a:off x="1497857" y="1425349"/>
              <a:ext cx="2586412" cy="2083499"/>
              <a:chOff x="672951" y="897171"/>
              <a:chExt cx="2586412" cy="2083499"/>
            </a:xfrm>
          </p:grpSpPr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00F410D4-64A7-721A-9052-D4828BC4EB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51" y="897171"/>
                <a:ext cx="2586412" cy="2083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B45119E-6A34-E9C2-29B5-B53106D020C9}"/>
                  </a:ext>
                </a:extLst>
              </p:cNvPr>
              <p:cNvSpPr/>
              <p:nvPr/>
            </p:nvSpPr>
            <p:spPr>
              <a:xfrm>
                <a:off x="1468967" y="1098551"/>
                <a:ext cx="179917" cy="1206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EDC042-DD98-E8B4-9630-FF4CA3A338D1}"/>
                </a:ext>
              </a:extLst>
            </p:cNvPr>
            <p:cNvGrpSpPr/>
            <p:nvPr/>
          </p:nvGrpSpPr>
          <p:grpSpPr>
            <a:xfrm>
              <a:off x="164945" y="1552645"/>
              <a:ext cx="1189876" cy="1612900"/>
              <a:chOff x="164945" y="1066800"/>
              <a:chExt cx="1189876" cy="16129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78B6C3F-2B74-FE34-8B36-AEE52D8B028A}"/>
                  </a:ext>
                </a:extLst>
              </p:cNvPr>
              <p:cNvSpPr/>
              <p:nvPr/>
            </p:nvSpPr>
            <p:spPr>
              <a:xfrm>
                <a:off x="169333" y="1066800"/>
                <a:ext cx="1185488" cy="16129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15ACBEDF-AE68-AC87-E262-7417E82FCF78}"/>
                  </a:ext>
                </a:extLst>
              </p:cNvPr>
              <p:cNvGrpSpPr/>
              <p:nvPr/>
            </p:nvGrpSpPr>
            <p:grpSpPr>
              <a:xfrm>
                <a:off x="694267" y="1392767"/>
                <a:ext cx="563033" cy="867834"/>
                <a:chOff x="478367" y="1388533"/>
                <a:chExt cx="563033" cy="867834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A6750DA2-6010-0DD5-CBAB-8500B96F4F22}"/>
                    </a:ext>
                  </a:extLst>
                </p:cNvPr>
                <p:cNvCxnSpPr/>
                <p:nvPr/>
              </p:nvCxnSpPr>
              <p:spPr>
                <a:xfrm>
                  <a:off x="478367" y="1388533"/>
                  <a:ext cx="56303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EF63752D-525B-492E-9B8D-729F3ED853AC}"/>
                    </a:ext>
                  </a:extLst>
                </p:cNvPr>
                <p:cNvCxnSpPr/>
                <p:nvPr/>
              </p:nvCxnSpPr>
              <p:spPr>
                <a:xfrm>
                  <a:off x="745067" y="1388533"/>
                  <a:ext cx="0" cy="8678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623D52-29BC-6DB3-65C5-BF2356FD7DFF}"/>
                  </a:ext>
                </a:extLst>
              </p:cNvPr>
              <p:cNvSpPr txBox="1"/>
              <p:nvPr/>
            </p:nvSpPr>
            <p:spPr>
              <a:xfrm>
                <a:off x="164946" y="1277351"/>
                <a:ext cx="5547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112.069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687C0B-7F75-D4E7-8E2A-5D0E929CA390}"/>
                  </a:ext>
                </a:extLst>
              </p:cNvPr>
              <p:cNvSpPr txBox="1"/>
              <p:nvPr/>
            </p:nvSpPr>
            <p:spPr>
              <a:xfrm>
                <a:off x="164945" y="2107084"/>
                <a:ext cx="5547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111.486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A194C5-5BC4-CB78-C6A7-6139FDC55D86}"/>
              </a:ext>
            </a:extLst>
          </p:cNvPr>
          <p:cNvSpPr/>
          <p:nvPr/>
        </p:nvSpPr>
        <p:spPr>
          <a:xfrm>
            <a:off x="4805155" y="2353855"/>
            <a:ext cx="4090478" cy="2188231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F2E3277D-23CC-9EA1-587C-2046D05DF69E}"/>
              </a:ext>
            </a:extLst>
          </p:cNvPr>
          <p:cNvSpPr/>
          <p:nvPr/>
        </p:nvSpPr>
        <p:spPr>
          <a:xfrm>
            <a:off x="4805155" y="2112955"/>
            <a:ext cx="4090478" cy="242221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공정 조건 최적화 예시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CF24D1-3EB1-8667-C8A6-79CC7B6C494D}"/>
              </a:ext>
            </a:extLst>
          </p:cNvPr>
          <p:cNvCxnSpPr>
            <a:cxnSpLocks/>
          </p:cNvCxnSpPr>
          <p:nvPr/>
        </p:nvCxnSpPr>
        <p:spPr>
          <a:xfrm flipH="1">
            <a:off x="7107010" y="2728250"/>
            <a:ext cx="1108192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AC2CF38-4E6E-5A29-B7B6-24A056F04E6A}"/>
              </a:ext>
            </a:extLst>
          </p:cNvPr>
          <p:cNvCxnSpPr>
            <a:cxnSpLocks/>
          </p:cNvCxnSpPr>
          <p:nvPr/>
        </p:nvCxnSpPr>
        <p:spPr>
          <a:xfrm flipV="1">
            <a:off x="4484049" y="3229182"/>
            <a:ext cx="406677" cy="343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7625B4-900B-2FD1-9E2A-EB7303FDD7EC}"/>
              </a:ext>
            </a:extLst>
          </p:cNvPr>
          <p:cNvSpPr txBox="1"/>
          <p:nvPr/>
        </p:nvSpPr>
        <p:spPr>
          <a:xfrm>
            <a:off x="4744161" y="1059058"/>
            <a:ext cx="430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운전 요인 최적화를 진행한 결과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양품을 최대화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할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 있는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운전 요인의 조건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제시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9C409D-AB04-7E6A-AF76-B7150482B08A}"/>
              </a:ext>
            </a:extLst>
          </p:cNvPr>
          <p:cNvSpPr txBox="1"/>
          <p:nvPr/>
        </p:nvSpPr>
        <p:spPr>
          <a:xfrm>
            <a:off x="90377" y="750305"/>
            <a:ext cx="8963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 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공정 조건 최적화</a:t>
            </a:r>
            <a:endParaRPr kumimoji="0" lang="ko-KR" altLang="en-US" sz="18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F6F3B8-5AD2-55C0-1F4B-B92F1FC64FDC}"/>
              </a:ext>
            </a:extLst>
          </p:cNvPr>
          <p:cNvGrpSpPr/>
          <p:nvPr/>
        </p:nvGrpSpPr>
        <p:grpSpPr>
          <a:xfrm>
            <a:off x="5410335" y="98660"/>
            <a:ext cx="3826813" cy="487678"/>
            <a:chOff x="5445718" y="244919"/>
            <a:chExt cx="3826813" cy="48767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DD793CC-3E79-A296-772C-C72360741FB4}"/>
                </a:ext>
              </a:extLst>
            </p:cNvPr>
            <p:cNvGrpSpPr/>
            <p:nvPr/>
          </p:nvGrpSpPr>
          <p:grpSpPr>
            <a:xfrm>
              <a:off x="5445718" y="244919"/>
              <a:ext cx="3826813" cy="487678"/>
              <a:chOff x="4141174" y="1395541"/>
              <a:chExt cx="3826813" cy="487678"/>
            </a:xfrm>
          </p:grpSpPr>
          <p:sp>
            <p:nvSpPr>
              <p:cNvPr id="25" name="TextBox 7">
                <a:extLst>
                  <a:ext uri="{FF2B5EF4-FFF2-40B4-BE49-F238E27FC236}">
                    <a16:creationId xmlns:a16="http://schemas.microsoft.com/office/drawing/2014/main" id="{5CBD71F9-5E80-DACF-C097-82AB2643FFFE}"/>
                  </a:ext>
                </a:extLst>
              </p:cNvPr>
              <p:cNvSpPr txBox="1"/>
              <p:nvPr/>
            </p:nvSpPr>
            <p:spPr>
              <a:xfrm>
                <a:off x="7352328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소감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8A5E9E36-1CCE-F3E8-F0D6-3D5D11E0E7CC}"/>
                  </a:ext>
                </a:extLst>
              </p:cNvPr>
              <p:cNvGrpSpPr/>
              <p:nvPr/>
            </p:nvGrpSpPr>
            <p:grpSpPr>
              <a:xfrm>
                <a:off x="4141174" y="1395541"/>
                <a:ext cx="3570372" cy="487678"/>
                <a:chOff x="4141174" y="1395541"/>
                <a:chExt cx="3570372" cy="487678"/>
              </a:xfrm>
            </p:grpSpPr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EFC4C14C-319C-662E-F717-FCE8EFAD408A}"/>
                    </a:ext>
                  </a:extLst>
                </p:cNvPr>
                <p:cNvCxnSpPr>
                  <a:cxnSpLocks/>
                  <a:endCxn id="33" idx="6"/>
                </p:cNvCxnSpPr>
                <p:nvPr/>
              </p:nvCxnSpPr>
              <p:spPr>
                <a:xfrm>
                  <a:off x="4399378" y="1489053"/>
                  <a:ext cx="3312168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순서도: 연결자 27">
                  <a:extLst>
                    <a:ext uri="{FF2B5EF4-FFF2-40B4-BE49-F238E27FC236}">
                      <a16:creationId xmlns:a16="http://schemas.microsoft.com/office/drawing/2014/main" id="{520F813D-FE98-4571-4EEB-208FE4E0EBA4}"/>
                    </a:ext>
                  </a:extLst>
                </p:cNvPr>
                <p:cNvSpPr/>
                <p:nvPr/>
              </p:nvSpPr>
              <p:spPr>
                <a:xfrm>
                  <a:off x="4835858" y="141677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순서도: 연결자 28">
                  <a:extLst>
                    <a:ext uri="{FF2B5EF4-FFF2-40B4-BE49-F238E27FC236}">
                      <a16:creationId xmlns:a16="http://schemas.microsoft.com/office/drawing/2014/main" id="{CA512435-4335-045C-24E6-D03452C8CB26}"/>
                    </a:ext>
                  </a:extLst>
                </p:cNvPr>
                <p:cNvSpPr/>
                <p:nvPr/>
              </p:nvSpPr>
              <p:spPr>
                <a:xfrm>
                  <a:off x="5309586" y="14288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순서도: 연결자 29">
                  <a:extLst>
                    <a:ext uri="{FF2B5EF4-FFF2-40B4-BE49-F238E27FC236}">
                      <a16:creationId xmlns:a16="http://schemas.microsoft.com/office/drawing/2014/main" id="{B1AEBDB3-8C7F-36E6-3357-CFE4F45F47E8}"/>
                    </a:ext>
                  </a:extLst>
                </p:cNvPr>
                <p:cNvSpPr/>
                <p:nvPr/>
              </p:nvSpPr>
              <p:spPr>
                <a:xfrm>
                  <a:off x="5729778" y="1424744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순서도: 연결자 30">
                  <a:extLst>
                    <a:ext uri="{FF2B5EF4-FFF2-40B4-BE49-F238E27FC236}">
                      <a16:creationId xmlns:a16="http://schemas.microsoft.com/office/drawing/2014/main" id="{D32779A7-E260-2C28-061C-383E63DB11AA}"/>
                    </a:ext>
                  </a:extLst>
                </p:cNvPr>
                <p:cNvSpPr/>
                <p:nvPr/>
              </p:nvSpPr>
              <p:spPr>
                <a:xfrm>
                  <a:off x="6679130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순서도: 연결자 31">
                  <a:extLst>
                    <a:ext uri="{FF2B5EF4-FFF2-40B4-BE49-F238E27FC236}">
                      <a16:creationId xmlns:a16="http://schemas.microsoft.com/office/drawing/2014/main" id="{A0DF2491-9449-F5E2-43A5-8E1D4BE0403A}"/>
                    </a:ext>
                  </a:extLst>
                </p:cNvPr>
                <p:cNvSpPr/>
                <p:nvPr/>
              </p:nvSpPr>
              <p:spPr>
                <a:xfrm>
                  <a:off x="7141802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순서도: 연결자 32">
                  <a:extLst>
                    <a:ext uri="{FF2B5EF4-FFF2-40B4-BE49-F238E27FC236}">
                      <a16:creationId xmlns:a16="http://schemas.microsoft.com/office/drawing/2014/main" id="{61349707-CF3A-AFB6-B609-D8830D2AAA42}"/>
                    </a:ext>
                  </a:extLst>
                </p:cNvPr>
                <p:cNvSpPr/>
                <p:nvPr/>
              </p:nvSpPr>
              <p:spPr>
                <a:xfrm>
                  <a:off x="7604474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Box 63">
                  <a:extLst>
                    <a:ext uri="{FF2B5EF4-FFF2-40B4-BE49-F238E27FC236}">
                      <a16:creationId xmlns:a16="http://schemas.microsoft.com/office/drawing/2014/main" id="{2678B0B6-A72E-8295-5CB6-9AE3F9EEDA19}"/>
                    </a:ext>
                  </a:extLst>
                </p:cNvPr>
                <p:cNvSpPr txBox="1"/>
                <p:nvPr/>
              </p:nvSpPr>
              <p:spPr>
                <a:xfrm>
                  <a:off x="5038676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현황 및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개선기회</a:t>
                  </a:r>
                </a:p>
              </p:txBody>
            </p:sp>
            <p:sp>
              <p:nvSpPr>
                <p:cNvPr id="35" name="TextBox 64">
                  <a:extLst>
                    <a:ext uri="{FF2B5EF4-FFF2-40B4-BE49-F238E27FC236}">
                      <a16:creationId xmlns:a16="http://schemas.microsoft.com/office/drawing/2014/main" id="{167856D5-78F2-7208-38E8-120D5E7F8358}"/>
                    </a:ext>
                  </a:extLst>
                </p:cNvPr>
                <p:cNvSpPr txBox="1"/>
                <p:nvPr/>
              </p:nvSpPr>
              <p:spPr>
                <a:xfrm>
                  <a:off x="4580300" y="1537420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추진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배경</a:t>
                  </a:r>
                </a:p>
              </p:txBody>
            </p:sp>
            <p:sp>
              <p:nvSpPr>
                <p:cNvPr id="36" name="TextBox 65">
                  <a:extLst>
                    <a:ext uri="{FF2B5EF4-FFF2-40B4-BE49-F238E27FC236}">
                      <a16:creationId xmlns:a16="http://schemas.microsoft.com/office/drawing/2014/main" id="{83C1CABE-3CB1-1C87-314C-ED1531F50FD9}"/>
                    </a:ext>
                  </a:extLst>
                </p:cNvPr>
                <p:cNvSpPr txBox="1"/>
                <p:nvPr/>
              </p:nvSpPr>
              <p:spPr>
                <a:xfrm>
                  <a:off x="5497344" y="154285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계획</a:t>
                  </a:r>
                </a:p>
              </p:txBody>
            </p:sp>
            <p:sp>
              <p:nvSpPr>
                <p:cNvPr id="37" name="TextBox 66">
                  <a:extLst>
                    <a:ext uri="{FF2B5EF4-FFF2-40B4-BE49-F238E27FC236}">
                      <a16:creationId xmlns:a16="http://schemas.microsoft.com/office/drawing/2014/main" id="{4C11703B-D25A-0204-32A3-EA0DC2693454}"/>
                    </a:ext>
                  </a:extLst>
                </p:cNvPr>
                <p:cNvSpPr txBox="1"/>
                <p:nvPr/>
              </p:nvSpPr>
              <p:spPr>
                <a:xfrm>
                  <a:off x="5956604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결과</a:t>
                  </a:r>
                </a:p>
              </p:txBody>
            </p:sp>
            <p:sp>
              <p:nvSpPr>
                <p:cNvPr id="38" name="TextBox 67">
                  <a:extLst>
                    <a:ext uri="{FF2B5EF4-FFF2-40B4-BE49-F238E27FC236}">
                      <a16:creationId xmlns:a16="http://schemas.microsoft.com/office/drawing/2014/main" id="{DE059C67-BEC6-B7E2-E5C8-62FCB7A01C8D}"/>
                    </a:ext>
                  </a:extLst>
                </p:cNvPr>
                <p:cNvSpPr txBox="1"/>
                <p:nvPr/>
              </p:nvSpPr>
              <p:spPr>
                <a:xfrm>
                  <a:off x="642483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개선안</a:t>
                  </a:r>
                </a:p>
              </p:txBody>
            </p:sp>
            <p:sp>
              <p:nvSpPr>
                <p:cNvPr id="39" name="TextBox 68">
                  <a:extLst>
                    <a:ext uri="{FF2B5EF4-FFF2-40B4-BE49-F238E27FC236}">
                      <a16:creationId xmlns:a16="http://schemas.microsoft.com/office/drawing/2014/main" id="{C553282A-617A-68C0-0C85-285A97227E95}"/>
                    </a:ext>
                  </a:extLst>
                </p:cNvPr>
                <p:cNvSpPr txBox="1"/>
                <p:nvPr/>
              </p:nvSpPr>
              <p:spPr>
                <a:xfrm>
                  <a:off x="688409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시현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순서도: 연결자 39">
                  <a:extLst>
                    <a:ext uri="{FF2B5EF4-FFF2-40B4-BE49-F238E27FC236}">
                      <a16:creationId xmlns:a16="http://schemas.microsoft.com/office/drawing/2014/main" id="{8C3CA088-DAEC-5BFE-0336-FF8C721A890B}"/>
                    </a:ext>
                  </a:extLst>
                </p:cNvPr>
                <p:cNvSpPr/>
                <p:nvPr/>
              </p:nvSpPr>
              <p:spPr>
                <a:xfrm>
                  <a:off x="6188422" y="1395541"/>
                  <a:ext cx="160995" cy="175995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xtBox 70">
                  <a:extLst>
                    <a:ext uri="{FF2B5EF4-FFF2-40B4-BE49-F238E27FC236}">
                      <a16:creationId xmlns:a16="http://schemas.microsoft.com/office/drawing/2014/main" id="{99608407-4088-84D2-68DA-5B268CB0F479}"/>
                    </a:ext>
                  </a:extLst>
                </p:cNvPr>
                <p:cNvSpPr txBox="1"/>
                <p:nvPr/>
              </p:nvSpPr>
              <p:spPr>
                <a:xfrm>
                  <a:off x="4141174" y="1544665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비즈니스 </a:t>
                  </a:r>
                  <a:endParaRPr lang="en-US" altLang="ko-KR" sz="8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소개</a:t>
                  </a:r>
                </a:p>
              </p:txBody>
            </p:sp>
          </p:grpSp>
        </p:grpSp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0BAB8C02-3803-529B-3C3A-1050AAA29D7A}"/>
                </a:ext>
              </a:extLst>
            </p:cNvPr>
            <p:cNvSpPr/>
            <p:nvPr/>
          </p:nvSpPr>
          <p:spPr>
            <a:xfrm>
              <a:off x="5680174" y="274122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63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B9583E-184B-4654-8BE8-3C0800E3FE54}"/>
              </a:ext>
            </a:extLst>
          </p:cNvPr>
          <p:cNvSpPr/>
          <p:nvPr/>
        </p:nvSpPr>
        <p:spPr>
          <a:xfrm>
            <a:off x="90377" y="605993"/>
            <a:ext cx="8963245" cy="502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1DCA3-D905-52ED-E893-9EC6AD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7" y="-233056"/>
            <a:ext cx="3538498" cy="1104636"/>
          </a:xfrm>
        </p:spPr>
        <p:txBody>
          <a:bodyPr>
            <a:norm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 예측 모델</a:t>
            </a: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291AD533-B4A1-A86E-585B-0022FA9EC862}"/>
              </a:ext>
            </a:extLst>
          </p:cNvPr>
          <p:cNvSpPr/>
          <p:nvPr/>
        </p:nvSpPr>
        <p:spPr>
          <a:xfrm>
            <a:off x="231480" y="4680998"/>
            <a:ext cx="8681040" cy="789840"/>
          </a:xfrm>
          <a:prstGeom prst="rect">
            <a:avLst/>
          </a:prstGeom>
          <a:noFill/>
          <a:ln w="12600">
            <a:solidFill>
              <a:srgbClr val="2F549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F0C0F8B1-2A83-BA6A-6983-30B1A329F3D2}"/>
              </a:ext>
            </a:extLst>
          </p:cNvPr>
          <p:cNvSpPr/>
          <p:nvPr/>
        </p:nvSpPr>
        <p:spPr>
          <a:xfrm>
            <a:off x="231480" y="1037078"/>
            <a:ext cx="8681040" cy="3598920"/>
          </a:xfrm>
          <a:prstGeom prst="rect">
            <a:avLst/>
          </a:prstGeom>
          <a:noFill/>
          <a:ln w="12600">
            <a:solidFill>
              <a:srgbClr val="2F549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5" name="CustomShape 5">
            <a:extLst>
              <a:ext uri="{FF2B5EF4-FFF2-40B4-BE49-F238E27FC236}">
                <a16:creationId xmlns:a16="http://schemas.microsoft.com/office/drawing/2014/main" id="{3D9659C8-E934-EBD7-7A8F-A07D930EBEF6}"/>
              </a:ext>
            </a:extLst>
          </p:cNvPr>
          <p:cNvSpPr/>
          <p:nvPr/>
        </p:nvSpPr>
        <p:spPr>
          <a:xfrm>
            <a:off x="5925240" y="3631536"/>
            <a:ext cx="265068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1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설명력이</a:t>
            </a:r>
            <a:r>
              <a:rPr kumimoji="0" lang="en-US" sz="1100" b="0" i="0" u="none" strike="noStrike" kern="1200" cap="none" spc="-1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-1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가장</a:t>
            </a:r>
            <a:r>
              <a:rPr kumimoji="0" lang="en-US" sz="1100" b="0" i="0" u="none" strike="noStrike" kern="1200" cap="none" spc="-1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-1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높은</a:t>
            </a:r>
            <a:r>
              <a:rPr kumimoji="0" lang="en-US" sz="1100" b="0" i="0" u="none" strike="noStrike" kern="1200" cap="none" spc="-1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LightGBM</a:t>
            </a:r>
            <a:r>
              <a:rPr kumimoji="0" lang="en-US" sz="1100" b="0" i="0" u="none" strike="noStrike" kern="1200" cap="none" spc="-1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을</a:t>
            </a:r>
            <a:r>
              <a:rPr kumimoji="0" lang="en-US" sz="1100" b="0" i="0" u="none" strike="noStrike" kern="1200" cap="none" spc="-1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-1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선택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"/>
              <a:ea typeface="+mn-ea"/>
              <a:cs typeface="+mn-cs"/>
            </a:endParaRPr>
          </a:p>
        </p:txBody>
      </p:sp>
      <p:sp>
        <p:nvSpPr>
          <p:cNvPr id="16" name="CustomShape 6">
            <a:extLst>
              <a:ext uri="{FF2B5EF4-FFF2-40B4-BE49-F238E27FC236}">
                <a16:creationId xmlns:a16="http://schemas.microsoft.com/office/drawing/2014/main" id="{84FB1FD8-CAE6-0BB3-3847-D0CB195DA384}"/>
              </a:ext>
            </a:extLst>
          </p:cNvPr>
          <p:cNvSpPr/>
          <p:nvPr/>
        </p:nvSpPr>
        <p:spPr>
          <a:xfrm>
            <a:off x="5578200" y="3726396"/>
            <a:ext cx="322560" cy="16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2415E1F0-BC3E-631B-DB5B-BA0392916EB1}"/>
              </a:ext>
            </a:extLst>
          </p:cNvPr>
          <p:cNvSpPr/>
          <p:nvPr/>
        </p:nvSpPr>
        <p:spPr>
          <a:xfrm>
            <a:off x="568080" y="4876118"/>
            <a:ext cx="800784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분류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예측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모델을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활용하여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양품과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불량품을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-1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구별함으로써</a:t>
            </a: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-1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수율</a:t>
            </a:r>
            <a:r>
              <a:rPr kumimoji="0" 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-1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향상</a:t>
            </a:r>
            <a:r>
              <a:rPr kumimoji="0" lang="en-US" sz="1400" i="0" u="none" strike="noStrike" kern="1200" cap="none" spc="-1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을</a:t>
            </a:r>
            <a:r>
              <a:rPr kumimoji="0" lang="en-US" sz="140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-1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통해</a:t>
            </a:r>
            <a:r>
              <a:rPr kumimoji="0" lang="en-US" sz="140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-1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반도체</a:t>
            </a:r>
            <a:r>
              <a:rPr kumimoji="0" lang="en-US" sz="1400" b="1" i="0" u="none" strike="noStrike" kern="1200" cap="none" spc="-1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-1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시장</a:t>
            </a:r>
            <a:r>
              <a:rPr kumimoji="0" lang="en-US" sz="1400" b="1" i="0" u="none" strike="noStrike" kern="1200" cap="none" spc="-1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-1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경쟁력</a:t>
            </a:r>
            <a:r>
              <a:rPr kumimoji="0" lang="en-US" sz="1400" b="1" i="0" u="none" strike="noStrike" kern="1200" cap="none" spc="-1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-1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확보</a:t>
            </a:r>
            <a:endParaRPr kumimoji="0" lang="en-US" sz="1400" b="1" i="0" u="none" strike="noStrike" kern="1200" cap="none" spc="-1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CJK JP"/>
              <a:ea typeface="+mn-ea"/>
              <a:cs typeface="+mn-cs"/>
            </a:endParaRPr>
          </a:p>
        </p:txBody>
      </p:sp>
      <p:sp>
        <p:nvSpPr>
          <p:cNvPr id="18" name="CustomShape 8">
            <a:extLst>
              <a:ext uri="{FF2B5EF4-FFF2-40B4-BE49-F238E27FC236}">
                <a16:creationId xmlns:a16="http://schemas.microsoft.com/office/drawing/2014/main" id="{704642F3-4633-79A8-EF26-EB3569D28C04}"/>
              </a:ext>
            </a:extLst>
          </p:cNvPr>
          <p:cNvSpPr/>
          <p:nvPr/>
        </p:nvSpPr>
        <p:spPr>
          <a:xfrm>
            <a:off x="231480" y="773558"/>
            <a:ext cx="8681040" cy="262440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50000"/>
            </a:schemeClr>
          </a:solidFill>
          <a:ln w="25560">
            <a:solidFill>
              <a:schemeClr val="accent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모델 성능 비교 결과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"/>
              <a:ea typeface="+mn-ea"/>
              <a:cs typeface="+mn-cs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41B547E-822B-E9A7-049F-1384510C0DB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0720" y="1143278"/>
            <a:ext cx="5040000" cy="3456000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0ECBAD9-FEC1-BC2A-D716-C1129051D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25457"/>
              </p:ext>
            </p:extLst>
          </p:nvPr>
        </p:nvGraphicFramePr>
        <p:xfrm>
          <a:off x="5488051" y="1573056"/>
          <a:ext cx="3295229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7">
                  <a:extLst>
                    <a:ext uri="{9D8B030D-6E8A-4147-A177-3AD203B41FA5}">
                      <a16:colId xmlns:a16="http://schemas.microsoft.com/office/drawing/2014/main" val="2170270130"/>
                    </a:ext>
                  </a:extLst>
                </a:gridCol>
                <a:gridCol w="730702">
                  <a:extLst>
                    <a:ext uri="{9D8B030D-6E8A-4147-A177-3AD203B41FA5}">
                      <a16:colId xmlns:a16="http://schemas.microsoft.com/office/drawing/2014/main" val="1710459689"/>
                    </a:ext>
                  </a:extLst>
                </a:gridCol>
                <a:gridCol w="673975">
                  <a:extLst>
                    <a:ext uri="{9D8B030D-6E8A-4147-A177-3AD203B41FA5}">
                      <a16:colId xmlns:a16="http://schemas.microsoft.com/office/drawing/2014/main" val="3452952281"/>
                    </a:ext>
                  </a:extLst>
                </a:gridCol>
                <a:gridCol w="573362">
                  <a:extLst>
                    <a:ext uri="{9D8B030D-6E8A-4147-A177-3AD203B41FA5}">
                      <a16:colId xmlns:a16="http://schemas.microsoft.com/office/drawing/2014/main" val="2054936523"/>
                    </a:ext>
                  </a:extLst>
                </a:gridCol>
                <a:gridCol w="645673">
                  <a:extLst>
                    <a:ext uri="{9D8B030D-6E8A-4147-A177-3AD203B41FA5}">
                      <a16:colId xmlns:a16="http://schemas.microsoft.com/office/drawing/2014/main" val="4272466533"/>
                    </a:ext>
                  </a:extLst>
                </a:gridCol>
              </a:tblGrid>
              <a:tr h="30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Test Accuracy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F1-Score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153520"/>
                  </a:ext>
                </a:extLst>
              </a:tr>
              <a:tr h="279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Decision Tree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0.942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0.500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0.256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0.339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315206"/>
                  </a:ext>
                </a:extLst>
              </a:tr>
              <a:tr h="279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Random Forest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0.938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0.833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0.256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0.392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079955"/>
                  </a:ext>
                </a:extLst>
              </a:tr>
              <a:tr h="279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Gradient Boosting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0.964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0.758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0.714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0.735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285592"/>
                  </a:ext>
                </a:extLst>
              </a:tr>
              <a:tr h="19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Xgboost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0.958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0.815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0.688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0.747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794439"/>
                  </a:ext>
                </a:extLst>
              </a:tr>
              <a:tr h="19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LightGBM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0.962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0.906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0.644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0.753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376717"/>
                  </a:ext>
                </a:extLst>
              </a:tr>
              <a:tr h="19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Logistic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0.705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0.109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0.564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0.183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6100"/>
                  </a:ext>
                </a:extLst>
              </a:tr>
            </a:tbl>
          </a:graphicData>
        </a:graphic>
      </p:graphicFrame>
      <p:sp>
        <p:nvSpPr>
          <p:cNvPr id="20" name="CustomShape 9">
            <a:extLst>
              <a:ext uri="{FF2B5EF4-FFF2-40B4-BE49-F238E27FC236}">
                <a16:creationId xmlns:a16="http://schemas.microsoft.com/office/drawing/2014/main" id="{EC67FFEF-F026-0A7C-85EC-95C6C26E0372}"/>
              </a:ext>
            </a:extLst>
          </p:cNvPr>
          <p:cNvSpPr/>
          <p:nvPr/>
        </p:nvSpPr>
        <p:spPr>
          <a:xfrm>
            <a:off x="5488050" y="3170450"/>
            <a:ext cx="3295230" cy="229706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296EB4B-15A3-4BCC-246F-BE62BA620BC1}"/>
              </a:ext>
            </a:extLst>
          </p:cNvPr>
          <p:cNvGrpSpPr/>
          <p:nvPr/>
        </p:nvGrpSpPr>
        <p:grpSpPr>
          <a:xfrm>
            <a:off x="5410335" y="98660"/>
            <a:ext cx="3826813" cy="487678"/>
            <a:chOff x="5445718" y="244919"/>
            <a:chExt cx="3826813" cy="4876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FAE0A74-6A8F-C191-1A4E-9E683A3B301D}"/>
                </a:ext>
              </a:extLst>
            </p:cNvPr>
            <p:cNvGrpSpPr/>
            <p:nvPr/>
          </p:nvGrpSpPr>
          <p:grpSpPr>
            <a:xfrm>
              <a:off x="5445718" y="244919"/>
              <a:ext cx="3826813" cy="487678"/>
              <a:chOff x="4141174" y="1395541"/>
              <a:chExt cx="3826813" cy="48767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59893B-23AD-0213-9EDB-DB5FAEAB0B31}"/>
                  </a:ext>
                </a:extLst>
              </p:cNvPr>
              <p:cNvSpPr txBox="1"/>
              <p:nvPr/>
            </p:nvSpPr>
            <p:spPr>
              <a:xfrm>
                <a:off x="7352328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소감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25141187-AC68-2A04-C212-D5DF951CCA15}"/>
                  </a:ext>
                </a:extLst>
              </p:cNvPr>
              <p:cNvGrpSpPr/>
              <p:nvPr/>
            </p:nvGrpSpPr>
            <p:grpSpPr>
              <a:xfrm>
                <a:off x="4141174" y="1395541"/>
                <a:ext cx="3570372" cy="487678"/>
                <a:chOff x="4141174" y="1395541"/>
                <a:chExt cx="3570372" cy="487678"/>
              </a:xfrm>
            </p:grpSpPr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048CEB8F-142E-FE86-E0F1-645ADD5E0A88}"/>
                    </a:ext>
                  </a:extLst>
                </p:cNvPr>
                <p:cNvCxnSpPr>
                  <a:cxnSpLocks/>
                  <a:endCxn id="25" idx="6"/>
                </p:cNvCxnSpPr>
                <p:nvPr/>
              </p:nvCxnSpPr>
              <p:spPr>
                <a:xfrm>
                  <a:off x="4399378" y="1489053"/>
                  <a:ext cx="3312168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순서도: 연결자 10">
                  <a:extLst>
                    <a:ext uri="{FF2B5EF4-FFF2-40B4-BE49-F238E27FC236}">
                      <a16:creationId xmlns:a16="http://schemas.microsoft.com/office/drawing/2014/main" id="{DAE8EF05-74F3-8B63-3526-219FB9F3A034}"/>
                    </a:ext>
                  </a:extLst>
                </p:cNvPr>
                <p:cNvSpPr/>
                <p:nvPr/>
              </p:nvSpPr>
              <p:spPr>
                <a:xfrm>
                  <a:off x="4835858" y="141677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순서도: 연결자 11">
                  <a:extLst>
                    <a:ext uri="{FF2B5EF4-FFF2-40B4-BE49-F238E27FC236}">
                      <a16:creationId xmlns:a16="http://schemas.microsoft.com/office/drawing/2014/main" id="{5E1E5D10-C081-95D6-5C38-D65D27F16596}"/>
                    </a:ext>
                  </a:extLst>
                </p:cNvPr>
                <p:cNvSpPr/>
                <p:nvPr/>
              </p:nvSpPr>
              <p:spPr>
                <a:xfrm>
                  <a:off x="5309586" y="14288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순서도: 연결자 21">
                  <a:extLst>
                    <a:ext uri="{FF2B5EF4-FFF2-40B4-BE49-F238E27FC236}">
                      <a16:creationId xmlns:a16="http://schemas.microsoft.com/office/drawing/2014/main" id="{6FC1EEF9-79F5-64A1-787C-45DE92B2DDD6}"/>
                    </a:ext>
                  </a:extLst>
                </p:cNvPr>
                <p:cNvSpPr/>
                <p:nvPr/>
              </p:nvSpPr>
              <p:spPr>
                <a:xfrm>
                  <a:off x="5729778" y="1424744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순서도: 연결자 22">
                  <a:extLst>
                    <a:ext uri="{FF2B5EF4-FFF2-40B4-BE49-F238E27FC236}">
                      <a16:creationId xmlns:a16="http://schemas.microsoft.com/office/drawing/2014/main" id="{8353B547-E56B-C703-9250-13217AE29450}"/>
                    </a:ext>
                  </a:extLst>
                </p:cNvPr>
                <p:cNvSpPr/>
                <p:nvPr/>
              </p:nvSpPr>
              <p:spPr>
                <a:xfrm>
                  <a:off x="6679130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순서도: 연결자 23">
                  <a:extLst>
                    <a:ext uri="{FF2B5EF4-FFF2-40B4-BE49-F238E27FC236}">
                      <a16:creationId xmlns:a16="http://schemas.microsoft.com/office/drawing/2014/main" id="{BB25B134-C760-28B6-2CD6-49F516CE9B09}"/>
                    </a:ext>
                  </a:extLst>
                </p:cNvPr>
                <p:cNvSpPr/>
                <p:nvPr/>
              </p:nvSpPr>
              <p:spPr>
                <a:xfrm>
                  <a:off x="7141802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순서도: 연결자 24">
                  <a:extLst>
                    <a:ext uri="{FF2B5EF4-FFF2-40B4-BE49-F238E27FC236}">
                      <a16:creationId xmlns:a16="http://schemas.microsoft.com/office/drawing/2014/main" id="{461EAD86-65CE-9673-AEB5-3AC86A788276}"/>
                    </a:ext>
                  </a:extLst>
                </p:cNvPr>
                <p:cNvSpPr/>
                <p:nvPr/>
              </p:nvSpPr>
              <p:spPr>
                <a:xfrm>
                  <a:off x="7604474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TextBox 63">
                  <a:extLst>
                    <a:ext uri="{FF2B5EF4-FFF2-40B4-BE49-F238E27FC236}">
                      <a16:creationId xmlns:a16="http://schemas.microsoft.com/office/drawing/2014/main" id="{38A94DCA-3529-64EF-994D-FB67A9CF5AAA}"/>
                    </a:ext>
                  </a:extLst>
                </p:cNvPr>
                <p:cNvSpPr txBox="1"/>
                <p:nvPr/>
              </p:nvSpPr>
              <p:spPr>
                <a:xfrm>
                  <a:off x="5038676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현황 및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개선기회</a:t>
                  </a:r>
                </a:p>
              </p:txBody>
            </p:sp>
            <p:sp>
              <p:nvSpPr>
                <p:cNvPr id="27" name="TextBox 64">
                  <a:extLst>
                    <a:ext uri="{FF2B5EF4-FFF2-40B4-BE49-F238E27FC236}">
                      <a16:creationId xmlns:a16="http://schemas.microsoft.com/office/drawing/2014/main" id="{608A6C2D-A63E-50CC-85EC-56521C54AB5F}"/>
                    </a:ext>
                  </a:extLst>
                </p:cNvPr>
                <p:cNvSpPr txBox="1"/>
                <p:nvPr/>
              </p:nvSpPr>
              <p:spPr>
                <a:xfrm>
                  <a:off x="4580300" y="1537420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추진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배경</a:t>
                  </a:r>
                </a:p>
              </p:txBody>
            </p:sp>
            <p:sp>
              <p:nvSpPr>
                <p:cNvPr id="28" name="TextBox 65">
                  <a:extLst>
                    <a:ext uri="{FF2B5EF4-FFF2-40B4-BE49-F238E27FC236}">
                      <a16:creationId xmlns:a16="http://schemas.microsoft.com/office/drawing/2014/main" id="{F0AF8AFC-D925-9A9B-FA78-68E39D0B7A3C}"/>
                    </a:ext>
                  </a:extLst>
                </p:cNvPr>
                <p:cNvSpPr txBox="1"/>
                <p:nvPr/>
              </p:nvSpPr>
              <p:spPr>
                <a:xfrm>
                  <a:off x="5497344" y="154285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계획</a:t>
                  </a:r>
                </a:p>
              </p:txBody>
            </p:sp>
            <p:sp>
              <p:nvSpPr>
                <p:cNvPr id="29" name="TextBox 66">
                  <a:extLst>
                    <a:ext uri="{FF2B5EF4-FFF2-40B4-BE49-F238E27FC236}">
                      <a16:creationId xmlns:a16="http://schemas.microsoft.com/office/drawing/2014/main" id="{0A9E416F-4272-7E5F-E535-9C7FA0DACCFC}"/>
                    </a:ext>
                  </a:extLst>
                </p:cNvPr>
                <p:cNvSpPr txBox="1"/>
                <p:nvPr/>
              </p:nvSpPr>
              <p:spPr>
                <a:xfrm>
                  <a:off x="5956604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결과</a:t>
                  </a:r>
                </a:p>
              </p:txBody>
            </p:sp>
            <p:sp>
              <p:nvSpPr>
                <p:cNvPr id="30" name="TextBox 67">
                  <a:extLst>
                    <a:ext uri="{FF2B5EF4-FFF2-40B4-BE49-F238E27FC236}">
                      <a16:creationId xmlns:a16="http://schemas.microsoft.com/office/drawing/2014/main" id="{C6A3583C-2F1E-6E50-74D6-0286DBFBACDA}"/>
                    </a:ext>
                  </a:extLst>
                </p:cNvPr>
                <p:cNvSpPr txBox="1"/>
                <p:nvPr/>
              </p:nvSpPr>
              <p:spPr>
                <a:xfrm>
                  <a:off x="642483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개선안</a:t>
                  </a:r>
                </a:p>
              </p:txBody>
            </p:sp>
            <p:sp>
              <p:nvSpPr>
                <p:cNvPr id="31" name="TextBox 68">
                  <a:extLst>
                    <a:ext uri="{FF2B5EF4-FFF2-40B4-BE49-F238E27FC236}">
                      <a16:creationId xmlns:a16="http://schemas.microsoft.com/office/drawing/2014/main" id="{010AB9EA-D2AD-4AEC-84B7-261EA52AF80D}"/>
                    </a:ext>
                  </a:extLst>
                </p:cNvPr>
                <p:cNvSpPr txBox="1"/>
                <p:nvPr/>
              </p:nvSpPr>
              <p:spPr>
                <a:xfrm>
                  <a:off x="688409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시현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순서도: 연결자 31">
                  <a:extLst>
                    <a:ext uri="{FF2B5EF4-FFF2-40B4-BE49-F238E27FC236}">
                      <a16:creationId xmlns:a16="http://schemas.microsoft.com/office/drawing/2014/main" id="{A87AD705-0E91-A470-7B65-230C8EBAAD9E}"/>
                    </a:ext>
                  </a:extLst>
                </p:cNvPr>
                <p:cNvSpPr/>
                <p:nvPr/>
              </p:nvSpPr>
              <p:spPr>
                <a:xfrm>
                  <a:off x="6188422" y="1395541"/>
                  <a:ext cx="160995" cy="175995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TextBox 70">
                  <a:extLst>
                    <a:ext uri="{FF2B5EF4-FFF2-40B4-BE49-F238E27FC236}">
                      <a16:creationId xmlns:a16="http://schemas.microsoft.com/office/drawing/2014/main" id="{01571697-9131-E4F7-AF55-D12BDDB9B534}"/>
                    </a:ext>
                  </a:extLst>
                </p:cNvPr>
                <p:cNvSpPr txBox="1"/>
                <p:nvPr/>
              </p:nvSpPr>
              <p:spPr>
                <a:xfrm>
                  <a:off x="4141174" y="1544665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비즈니스 </a:t>
                  </a:r>
                  <a:endParaRPr lang="en-US" altLang="ko-KR" sz="8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소개</a:t>
                  </a:r>
                </a:p>
              </p:txBody>
            </p:sp>
          </p:grpSp>
        </p:grpSp>
        <p:sp>
          <p:nvSpPr>
            <p:cNvPr id="7" name="순서도: 연결자 6">
              <a:extLst>
                <a:ext uri="{FF2B5EF4-FFF2-40B4-BE49-F238E27FC236}">
                  <a16:creationId xmlns:a16="http://schemas.microsoft.com/office/drawing/2014/main" id="{B4BE5470-352C-2746-212B-6A975A67326B}"/>
                </a:ext>
              </a:extLst>
            </p:cNvPr>
            <p:cNvSpPr/>
            <p:nvPr/>
          </p:nvSpPr>
          <p:spPr>
            <a:xfrm>
              <a:off x="5680174" y="274122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47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B9583E-184B-4654-8BE8-3C0800E3FE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378" y="605993"/>
            <a:ext cx="8963245" cy="502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1DCA3-D905-52ED-E893-9EC6AD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7" y="-233056"/>
            <a:ext cx="2462893" cy="1104636"/>
          </a:xfrm>
        </p:spPr>
        <p:txBody>
          <a:bodyPr>
            <a:norm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21F03E0-A438-0340-5BF0-07871B415328}"/>
              </a:ext>
            </a:extLst>
          </p:cNvPr>
          <p:cNvGrpSpPr/>
          <p:nvPr/>
        </p:nvGrpSpPr>
        <p:grpSpPr>
          <a:xfrm>
            <a:off x="3148944" y="1563835"/>
            <a:ext cx="2849288" cy="2587330"/>
            <a:chOff x="809914" y="871580"/>
            <a:chExt cx="2849288" cy="2587330"/>
          </a:xfrm>
        </p:grpSpPr>
        <p:sp>
          <p:nvSpPr>
            <p:cNvPr id="4" name="object 11">
              <a:extLst>
                <a:ext uri="{FF2B5EF4-FFF2-40B4-BE49-F238E27FC236}">
                  <a16:creationId xmlns:a16="http://schemas.microsoft.com/office/drawing/2014/main" id="{2A19045F-9EBE-EEB7-871C-9E45530A4F3D}"/>
                </a:ext>
              </a:extLst>
            </p:cNvPr>
            <p:cNvSpPr/>
            <p:nvPr/>
          </p:nvSpPr>
          <p:spPr>
            <a:xfrm>
              <a:off x="812031" y="1135740"/>
              <a:ext cx="2847171" cy="2323170"/>
            </a:xfrm>
            <a:custGeom>
              <a:avLst/>
              <a:gdLst/>
              <a:ahLst/>
              <a:cxnLst/>
              <a:rect l="l" t="t" r="r" b="b"/>
              <a:pathLst>
                <a:path w="3870959" h="2380615">
                  <a:moveTo>
                    <a:pt x="0" y="2380488"/>
                  </a:moveTo>
                  <a:lnTo>
                    <a:pt x="3870960" y="2380488"/>
                  </a:lnTo>
                  <a:lnTo>
                    <a:pt x="3870960" y="0"/>
                  </a:lnTo>
                  <a:lnTo>
                    <a:pt x="0" y="0"/>
                  </a:lnTo>
                  <a:lnTo>
                    <a:pt x="0" y="2380488"/>
                  </a:lnTo>
                  <a:close/>
                </a:path>
              </a:pathLst>
            </a:custGeom>
            <a:ln w="12700"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F3176321-1E5D-17F3-8E55-B36EE6A8C355}"/>
                </a:ext>
              </a:extLst>
            </p:cNvPr>
            <p:cNvSpPr/>
            <p:nvPr/>
          </p:nvSpPr>
          <p:spPr>
            <a:xfrm>
              <a:off x="809914" y="871580"/>
              <a:ext cx="2849288" cy="264160"/>
            </a:xfrm>
            <a:custGeom>
              <a:avLst/>
              <a:gdLst/>
              <a:ahLst/>
              <a:cxnLst/>
              <a:rect l="l" t="t" r="r" b="b"/>
              <a:pathLst>
                <a:path w="3870959" h="264160">
                  <a:moveTo>
                    <a:pt x="3796538" y="0"/>
                  </a:moveTo>
                  <a:lnTo>
                    <a:pt x="74421" y="0"/>
                  </a:lnTo>
                  <a:lnTo>
                    <a:pt x="45434" y="5842"/>
                  </a:lnTo>
                  <a:lnTo>
                    <a:pt x="21780" y="21780"/>
                  </a:lnTo>
                  <a:lnTo>
                    <a:pt x="5841" y="45434"/>
                  </a:lnTo>
                  <a:lnTo>
                    <a:pt x="0" y="74422"/>
                  </a:lnTo>
                  <a:lnTo>
                    <a:pt x="0" y="263651"/>
                  </a:lnTo>
                  <a:lnTo>
                    <a:pt x="3870960" y="263651"/>
                  </a:lnTo>
                  <a:lnTo>
                    <a:pt x="3870960" y="74422"/>
                  </a:lnTo>
                  <a:lnTo>
                    <a:pt x="3865117" y="45434"/>
                  </a:lnTo>
                  <a:lnTo>
                    <a:pt x="3849179" y="21780"/>
                  </a:lnTo>
                  <a:lnTo>
                    <a:pt x="3825525" y="5842"/>
                  </a:lnTo>
                  <a:lnTo>
                    <a:pt x="3796538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2. </a:t>
              </a:r>
              <a:r>
                <a:rPr kumimoji="0" lang="ko-KR" altLang="en-US" sz="1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적정 운전 조건 알림 시스템 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CF3D446-9323-AA0B-8E91-BA84C7D9D5D7}"/>
              </a:ext>
            </a:extLst>
          </p:cNvPr>
          <p:cNvGrpSpPr/>
          <p:nvPr/>
        </p:nvGrpSpPr>
        <p:grpSpPr>
          <a:xfrm>
            <a:off x="192106" y="1557950"/>
            <a:ext cx="2849288" cy="2587330"/>
            <a:chOff x="192106" y="1557950"/>
            <a:chExt cx="2849288" cy="2587330"/>
          </a:xfrm>
        </p:grpSpPr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0AEEADDC-FD63-C0E7-9E18-376271FE778D}"/>
                </a:ext>
              </a:extLst>
            </p:cNvPr>
            <p:cNvSpPr/>
            <p:nvPr/>
          </p:nvSpPr>
          <p:spPr>
            <a:xfrm>
              <a:off x="193165" y="1822110"/>
              <a:ext cx="2847171" cy="2323170"/>
            </a:xfrm>
            <a:custGeom>
              <a:avLst/>
              <a:gdLst/>
              <a:ahLst/>
              <a:cxnLst/>
              <a:rect l="l" t="t" r="r" b="b"/>
              <a:pathLst>
                <a:path w="3870959" h="2380615">
                  <a:moveTo>
                    <a:pt x="0" y="2380488"/>
                  </a:moveTo>
                  <a:lnTo>
                    <a:pt x="3870960" y="2380488"/>
                  </a:lnTo>
                  <a:lnTo>
                    <a:pt x="3870960" y="0"/>
                  </a:lnTo>
                  <a:lnTo>
                    <a:pt x="0" y="0"/>
                  </a:lnTo>
                  <a:lnTo>
                    <a:pt x="0" y="2380488"/>
                  </a:lnTo>
                  <a:close/>
                </a:path>
              </a:pathLst>
            </a:custGeom>
            <a:ln w="12700"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9" name="object 12">
              <a:extLst>
                <a:ext uri="{FF2B5EF4-FFF2-40B4-BE49-F238E27FC236}">
                  <a16:creationId xmlns:a16="http://schemas.microsoft.com/office/drawing/2014/main" id="{7ECC0DA8-2A32-04D1-2DFE-DE558CB5A5AD}"/>
                </a:ext>
              </a:extLst>
            </p:cNvPr>
            <p:cNvSpPr/>
            <p:nvPr/>
          </p:nvSpPr>
          <p:spPr>
            <a:xfrm>
              <a:off x="192106" y="1557950"/>
              <a:ext cx="2849288" cy="264160"/>
            </a:xfrm>
            <a:custGeom>
              <a:avLst/>
              <a:gdLst/>
              <a:ahLst/>
              <a:cxnLst/>
              <a:rect l="l" t="t" r="r" b="b"/>
              <a:pathLst>
                <a:path w="3870959" h="264160">
                  <a:moveTo>
                    <a:pt x="3796538" y="0"/>
                  </a:moveTo>
                  <a:lnTo>
                    <a:pt x="74421" y="0"/>
                  </a:lnTo>
                  <a:lnTo>
                    <a:pt x="45434" y="5842"/>
                  </a:lnTo>
                  <a:lnTo>
                    <a:pt x="21780" y="21780"/>
                  </a:lnTo>
                  <a:lnTo>
                    <a:pt x="5841" y="45434"/>
                  </a:lnTo>
                  <a:lnTo>
                    <a:pt x="0" y="74422"/>
                  </a:lnTo>
                  <a:lnTo>
                    <a:pt x="0" y="263651"/>
                  </a:lnTo>
                  <a:lnTo>
                    <a:pt x="3870960" y="263651"/>
                  </a:lnTo>
                  <a:lnTo>
                    <a:pt x="3870960" y="74422"/>
                  </a:lnTo>
                  <a:lnTo>
                    <a:pt x="3865117" y="45434"/>
                  </a:lnTo>
                  <a:lnTo>
                    <a:pt x="3849179" y="21780"/>
                  </a:lnTo>
                  <a:lnTo>
                    <a:pt x="3825525" y="5842"/>
                  </a:lnTo>
                  <a:lnTo>
                    <a:pt x="3796538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1. </a:t>
              </a:r>
              <a:r>
                <a:rPr kumimoji="0" lang="ko-KR" altLang="en-US" sz="1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불량률 예측 분류기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FE6CF5-1A49-4125-C262-B60094999C38}"/>
              </a:ext>
            </a:extLst>
          </p:cNvPr>
          <p:cNvGrpSpPr/>
          <p:nvPr/>
        </p:nvGrpSpPr>
        <p:grpSpPr>
          <a:xfrm>
            <a:off x="6105781" y="1557950"/>
            <a:ext cx="2849288" cy="2587330"/>
            <a:chOff x="809914" y="871580"/>
            <a:chExt cx="2849288" cy="2587330"/>
          </a:xfrm>
        </p:grpSpPr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561164B6-CB76-EB7D-193F-543CCE57681C}"/>
                </a:ext>
              </a:extLst>
            </p:cNvPr>
            <p:cNvSpPr/>
            <p:nvPr/>
          </p:nvSpPr>
          <p:spPr>
            <a:xfrm>
              <a:off x="812031" y="1135740"/>
              <a:ext cx="2847171" cy="2323170"/>
            </a:xfrm>
            <a:custGeom>
              <a:avLst/>
              <a:gdLst/>
              <a:ahLst/>
              <a:cxnLst/>
              <a:rect l="l" t="t" r="r" b="b"/>
              <a:pathLst>
                <a:path w="3870959" h="2380615">
                  <a:moveTo>
                    <a:pt x="0" y="2380488"/>
                  </a:moveTo>
                  <a:lnTo>
                    <a:pt x="3870960" y="2380488"/>
                  </a:lnTo>
                  <a:lnTo>
                    <a:pt x="3870960" y="0"/>
                  </a:lnTo>
                  <a:lnTo>
                    <a:pt x="0" y="0"/>
                  </a:lnTo>
                  <a:lnTo>
                    <a:pt x="0" y="2380488"/>
                  </a:lnTo>
                  <a:close/>
                </a:path>
              </a:pathLst>
            </a:custGeom>
            <a:ln w="12700">
              <a:solidFill>
                <a:schemeClr val="accent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3F41E8D6-9958-EFCB-1BC1-1AE166658FD5}"/>
                </a:ext>
              </a:extLst>
            </p:cNvPr>
            <p:cNvSpPr/>
            <p:nvPr/>
          </p:nvSpPr>
          <p:spPr>
            <a:xfrm>
              <a:off x="809914" y="871580"/>
              <a:ext cx="2849288" cy="264160"/>
            </a:xfrm>
            <a:custGeom>
              <a:avLst/>
              <a:gdLst/>
              <a:ahLst/>
              <a:cxnLst/>
              <a:rect l="l" t="t" r="r" b="b"/>
              <a:pathLst>
                <a:path w="3870959" h="264160">
                  <a:moveTo>
                    <a:pt x="3796538" y="0"/>
                  </a:moveTo>
                  <a:lnTo>
                    <a:pt x="74421" y="0"/>
                  </a:lnTo>
                  <a:lnTo>
                    <a:pt x="45434" y="5842"/>
                  </a:lnTo>
                  <a:lnTo>
                    <a:pt x="21780" y="21780"/>
                  </a:lnTo>
                  <a:lnTo>
                    <a:pt x="5841" y="45434"/>
                  </a:lnTo>
                  <a:lnTo>
                    <a:pt x="0" y="74422"/>
                  </a:lnTo>
                  <a:lnTo>
                    <a:pt x="0" y="263651"/>
                  </a:lnTo>
                  <a:lnTo>
                    <a:pt x="3870960" y="263651"/>
                  </a:lnTo>
                  <a:lnTo>
                    <a:pt x="3870960" y="74422"/>
                  </a:lnTo>
                  <a:lnTo>
                    <a:pt x="3865117" y="45434"/>
                  </a:lnTo>
                  <a:lnTo>
                    <a:pt x="3849179" y="21780"/>
                  </a:lnTo>
                  <a:lnTo>
                    <a:pt x="3825525" y="5842"/>
                  </a:lnTo>
                  <a:lnTo>
                    <a:pt x="3796538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3. </a:t>
              </a:r>
              <a:r>
                <a:rPr kumimoji="0" lang="ko-KR" altLang="en-US" sz="1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최적의 투입 경로 조합 추천 </a:t>
              </a:r>
              <a:endPara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39E52D-EC0F-20C4-738F-8CA3F87DA47B}"/>
              </a:ext>
            </a:extLst>
          </p:cNvPr>
          <p:cNvSpPr txBox="1"/>
          <p:nvPr/>
        </p:nvSpPr>
        <p:spPr>
          <a:xfrm>
            <a:off x="3180018" y="2209994"/>
            <a:ext cx="2764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불량 발생이 많은 운전 조건을 입력한 경우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Error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메시지와 함께 공정을 멈춘 후 적정 운전 조건을 제시함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B23CAC-5057-F16A-DB78-9263C253E53B}"/>
              </a:ext>
            </a:extLst>
          </p:cNvPr>
          <p:cNvSpPr txBox="1"/>
          <p:nvPr/>
        </p:nvSpPr>
        <p:spPr>
          <a:xfrm>
            <a:off x="6101019" y="2106532"/>
            <a:ext cx="2847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 사이클의 공정이 종료된 후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추가해 투입 경로 조합을 최적화하여 다음 사이클에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투입 경로 조합을 추천함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A566F2-D551-6427-A8BA-181C2D7C85B3}"/>
              </a:ext>
            </a:extLst>
          </p:cNvPr>
          <p:cNvSpPr txBox="1"/>
          <p:nvPr/>
        </p:nvSpPr>
        <p:spPr>
          <a:xfrm>
            <a:off x="188931" y="2508480"/>
            <a:ext cx="279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공정을 진행하기 전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분류기를 통한 불량과 양품을 파악함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E686874-13F6-E30C-414D-F6751149E3B1}"/>
              </a:ext>
            </a:extLst>
          </p:cNvPr>
          <p:cNvSpPr/>
          <p:nvPr/>
        </p:nvSpPr>
        <p:spPr>
          <a:xfrm>
            <a:off x="460287" y="4727708"/>
            <a:ext cx="576033" cy="309124"/>
          </a:xfrm>
          <a:prstGeom prst="rightArrow">
            <a:avLst>
              <a:gd name="adj1" fmla="val 43427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5073C6-5E07-4E1E-303F-CCD76B0609D4}"/>
              </a:ext>
            </a:extLst>
          </p:cNvPr>
          <p:cNvSpPr txBox="1"/>
          <p:nvPr/>
        </p:nvSpPr>
        <p:spPr>
          <a:xfrm>
            <a:off x="1037116" y="4647342"/>
            <a:ext cx="773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가지 개선방안을 통해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수율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향상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및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시장 경쟁력 확보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A0DAE-A6D8-A11E-7322-90034331E1CF}"/>
              </a:ext>
            </a:extLst>
          </p:cNvPr>
          <p:cNvGrpSpPr/>
          <p:nvPr/>
        </p:nvGrpSpPr>
        <p:grpSpPr>
          <a:xfrm>
            <a:off x="5410335" y="102192"/>
            <a:ext cx="3826813" cy="484146"/>
            <a:chOff x="5445718" y="248451"/>
            <a:chExt cx="3826813" cy="48414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8897884-78F3-518B-CB28-E7DF52C1A13B}"/>
                </a:ext>
              </a:extLst>
            </p:cNvPr>
            <p:cNvGrpSpPr/>
            <p:nvPr/>
          </p:nvGrpSpPr>
          <p:grpSpPr>
            <a:xfrm>
              <a:off x="5445718" y="248451"/>
              <a:ext cx="3826813" cy="484146"/>
              <a:chOff x="4141174" y="1399073"/>
              <a:chExt cx="3826813" cy="48414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72BAFE-B394-7D66-01EC-2A1A2C824C80}"/>
                  </a:ext>
                </a:extLst>
              </p:cNvPr>
              <p:cNvSpPr txBox="1"/>
              <p:nvPr/>
            </p:nvSpPr>
            <p:spPr>
              <a:xfrm>
                <a:off x="7352328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소감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C0088CC-50E5-9968-1D0B-838987067500}"/>
                  </a:ext>
                </a:extLst>
              </p:cNvPr>
              <p:cNvGrpSpPr/>
              <p:nvPr/>
            </p:nvGrpSpPr>
            <p:grpSpPr>
              <a:xfrm>
                <a:off x="4141174" y="1399073"/>
                <a:ext cx="3570372" cy="484146"/>
                <a:chOff x="4141174" y="1399073"/>
                <a:chExt cx="3570372" cy="484146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8AE65A5C-09EA-83DE-4371-A3CE2AA76DBC}"/>
                    </a:ext>
                  </a:extLst>
                </p:cNvPr>
                <p:cNvCxnSpPr>
                  <a:cxnSpLocks/>
                  <a:endCxn id="27" idx="6"/>
                </p:cNvCxnSpPr>
                <p:nvPr/>
              </p:nvCxnSpPr>
              <p:spPr>
                <a:xfrm>
                  <a:off x="4399378" y="1489053"/>
                  <a:ext cx="3312168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순서도: 연결자 21">
                  <a:extLst>
                    <a:ext uri="{FF2B5EF4-FFF2-40B4-BE49-F238E27FC236}">
                      <a16:creationId xmlns:a16="http://schemas.microsoft.com/office/drawing/2014/main" id="{6E6A4C1D-D9B3-82B7-CC02-4F4E404FF3F0}"/>
                    </a:ext>
                  </a:extLst>
                </p:cNvPr>
                <p:cNvSpPr/>
                <p:nvPr/>
              </p:nvSpPr>
              <p:spPr>
                <a:xfrm>
                  <a:off x="4835858" y="141677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순서도: 연결자 22">
                  <a:extLst>
                    <a:ext uri="{FF2B5EF4-FFF2-40B4-BE49-F238E27FC236}">
                      <a16:creationId xmlns:a16="http://schemas.microsoft.com/office/drawing/2014/main" id="{1E9C7675-F3A4-0B7B-C44F-80EA0C23BAD4}"/>
                    </a:ext>
                  </a:extLst>
                </p:cNvPr>
                <p:cNvSpPr/>
                <p:nvPr/>
              </p:nvSpPr>
              <p:spPr>
                <a:xfrm>
                  <a:off x="5309586" y="14288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순서도: 연결자 23">
                  <a:extLst>
                    <a:ext uri="{FF2B5EF4-FFF2-40B4-BE49-F238E27FC236}">
                      <a16:creationId xmlns:a16="http://schemas.microsoft.com/office/drawing/2014/main" id="{0F0DA2E7-7562-D866-7B36-E61B52D7B823}"/>
                    </a:ext>
                  </a:extLst>
                </p:cNvPr>
                <p:cNvSpPr/>
                <p:nvPr/>
              </p:nvSpPr>
              <p:spPr>
                <a:xfrm>
                  <a:off x="5729778" y="1424744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순서도: 연결자 24">
                  <a:extLst>
                    <a:ext uri="{FF2B5EF4-FFF2-40B4-BE49-F238E27FC236}">
                      <a16:creationId xmlns:a16="http://schemas.microsoft.com/office/drawing/2014/main" id="{8ED699F2-2C2D-481D-028D-CCB600AB5045}"/>
                    </a:ext>
                  </a:extLst>
                </p:cNvPr>
                <p:cNvSpPr/>
                <p:nvPr/>
              </p:nvSpPr>
              <p:spPr>
                <a:xfrm>
                  <a:off x="6201907" y="1417500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순서도: 연결자 25">
                  <a:extLst>
                    <a:ext uri="{FF2B5EF4-FFF2-40B4-BE49-F238E27FC236}">
                      <a16:creationId xmlns:a16="http://schemas.microsoft.com/office/drawing/2014/main" id="{35CFFAB8-1F80-D36A-B10E-866EC60A5624}"/>
                    </a:ext>
                  </a:extLst>
                </p:cNvPr>
                <p:cNvSpPr/>
                <p:nvPr/>
              </p:nvSpPr>
              <p:spPr>
                <a:xfrm>
                  <a:off x="7141802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순서도: 연결자 26">
                  <a:extLst>
                    <a:ext uri="{FF2B5EF4-FFF2-40B4-BE49-F238E27FC236}">
                      <a16:creationId xmlns:a16="http://schemas.microsoft.com/office/drawing/2014/main" id="{6DE18CD4-B42C-4A3A-B6CD-52885625D927}"/>
                    </a:ext>
                  </a:extLst>
                </p:cNvPr>
                <p:cNvSpPr/>
                <p:nvPr/>
              </p:nvSpPr>
              <p:spPr>
                <a:xfrm>
                  <a:off x="7604474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TextBox 63">
                  <a:extLst>
                    <a:ext uri="{FF2B5EF4-FFF2-40B4-BE49-F238E27FC236}">
                      <a16:creationId xmlns:a16="http://schemas.microsoft.com/office/drawing/2014/main" id="{D1DF19E9-63BB-DC3C-C6DF-5172A7011E6F}"/>
                    </a:ext>
                  </a:extLst>
                </p:cNvPr>
                <p:cNvSpPr txBox="1"/>
                <p:nvPr/>
              </p:nvSpPr>
              <p:spPr>
                <a:xfrm>
                  <a:off x="5038676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현황 및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개선기회</a:t>
                  </a:r>
                </a:p>
              </p:txBody>
            </p:sp>
            <p:sp>
              <p:nvSpPr>
                <p:cNvPr id="29" name="TextBox 64">
                  <a:extLst>
                    <a:ext uri="{FF2B5EF4-FFF2-40B4-BE49-F238E27FC236}">
                      <a16:creationId xmlns:a16="http://schemas.microsoft.com/office/drawing/2014/main" id="{EEC5AB37-42D5-A86E-B278-1C761941B332}"/>
                    </a:ext>
                  </a:extLst>
                </p:cNvPr>
                <p:cNvSpPr txBox="1"/>
                <p:nvPr/>
              </p:nvSpPr>
              <p:spPr>
                <a:xfrm>
                  <a:off x="4580300" y="1537420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추진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배경</a:t>
                  </a:r>
                </a:p>
              </p:txBody>
            </p:sp>
            <p:sp>
              <p:nvSpPr>
                <p:cNvPr id="30" name="TextBox 65">
                  <a:extLst>
                    <a:ext uri="{FF2B5EF4-FFF2-40B4-BE49-F238E27FC236}">
                      <a16:creationId xmlns:a16="http://schemas.microsoft.com/office/drawing/2014/main" id="{8F25CB8D-6192-F7C2-9D2E-612CD368A615}"/>
                    </a:ext>
                  </a:extLst>
                </p:cNvPr>
                <p:cNvSpPr txBox="1"/>
                <p:nvPr/>
              </p:nvSpPr>
              <p:spPr>
                <a:xfrm>
                  <a:off x="5497344" y="154285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계획</a:t>
                  </a:r>
                </a:p>
              </p:txBody>
            </p:sp>
            <p:sp>
              <p:nvSpPr>
                <p:cNvPr id="32" name="TextBox 66">
                  <a:extLst>
                    <a:ext uri="{FF2B5EF4-FFF2-40B4-BE49-F238E27FC236}">
                      <a16:creationId xmlns:a16="http://schemas.microsoft.com/office/drawing/2014/main" id="{B07841EA-3C7B-38EA-7ADA-6A5FEE103869}"/>
                    </a:ext>
                  </a:extLst>
                </p:cNvPr>
                <p:cNvSpPr txBox="1"/>
                <p:nvPr/>
              </p:nvSpPr>
              <p:spPr>
                <a:xfrm>
                  <a:off x="5956604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결과</a:t>
                  </a:r>
                </a:p>
              </p:txBody>
            </p:sp>
            <p:sp>
              <p:nvSpPr>
                <p:cNvPr id="54" name="TextBox 67">
                  <a:extLst>
                    <a:ext uri="{FF2B5EF4-FFF2-40B4-BE49-F238E27FC236}">
                      <a16:creationId xmlns:a16="http://schemas.microsoft.com/office/drawing/2014/main" id="{A03FD55B-8FF8-70E5-CB20-0A8B29038466}"/>
                    </a:ext>
                  </a:extLst>
                </p:cNvPr>
                <p:cNvSpPr txBox="1"/>
                <p:nvPr/>
              </p:nvSpPr>
              <p:spPr>
                <a:xfrm>
                  <a:off x="642483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개선안</a:t>
                  </a:r>
                </a:p>
              </p:txBody>
            </p:sp>
            <p:sp>
              <p:nvSpPr>
                <p:cNvPr id="55" name="TextBox 68">
                  <a:extLst>
                    <a:ext uri="{FF2B5EF4-FFF2-40B4-BE49-F238E27FC236}">
                      <a16:creationId xmlns:a16="http://schemas.microsoft.com/office/drawing/2014/main" id="{F7D8248F-82D8-C4CA-D69F-641BDCCF08C4}"/>
                    </a:ext>
                  </a:extLst>
                </p:cNvPr>
                <p:cNvSpPr txBox="1"/>
                <p:nvPr/>
              </p:nvSpPr>
              <p:spPr>
                <a:xfrm>
                  <a:off x="688409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시현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TextBox 70">
                  <a:extLst>
                    <a:ext uri="{FF2B5EF4-FFF2-40B4-BE49-F238E27FC236}">
                      <a16:creationId xmlns:a16="http://schemas.microsoft.com/office/drawing/2014/main" id="{D4A33764-CE51-1EDA-C045-913C5A7D01A0}"/>
                    </a:ext>
                  </a:extLst>
                </p:cNvPr>
                <p:cNvSpPr txBox="1"/>
                <p:nvPr/>
              </p:nvSpPr>
              <p:spPr>
                <a:xfrm>
                  <a:off x="4141174" y="1544665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비즈니스 </a:t>
                  </a:r>
                  <a:endParaRPr lang="en-US" altLang="ko-KR" sz="8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소개</a:t>
                  </a:r>
                </a:p>
              </p:txBody>
            </p:sp>
            <p:sp>
              <p:nvSpPr>
                <p:cNvPr id="57" name="순서도: 연결자 56">
                  <a:extLst>
                    <a:ext uri="{FF2B5EF4-FFF2-40B4-BE49-F238E27FC236}">
                      <a16:creationId xmlns:a16="http://schemas.microsoft.com/office/drawing/2014/main" id="{8DA24B16-480F-F418-8850-A1AABAB73C61}"/>
                    </a:ext>
                  </a:extLst>
                </p:cNvPr>
                <p:cNvSpPr/>
                <p:nvPr/>
              </p:nvSpPr>
              <p:spPr>
                <a:xfrm>
                  <a:off x="6629928" y="1399073"/>
                  <a:ext cx="160995" cy="175995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순서도: 연결자 14">
              <a:extLst>
                <a:ext uri="{FF2B5EF4-FFF2-40B4-BE49-F238E27FC236}">
                  <a16:creationId xmlns:a16="http://schemas.microsoft.com/office/drawing/2014/main" id="{609A8199-FB29-2896-29E5-E471ED0DDA02}"/>
                </a:ext>
              </a:extLst>
            </p:cNvPr>
            <p:cNvSpPr/>
            <p:nvPr/>
          </p:nvSpPr>
          <p:spPr>
            <a:xfrm>
              <a:off x="5680174" y="274122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17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B9583E-184B-4654-8BE8-3C0800E3FE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378" y="605993"/>
            <a:ext cx="8963245" cy="502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pic>
        <p:nvPicPr>
          <p:cNvPr id="1026" name="Picture 2" descr="괄호 PNG, 일러스트, PSD 및 클립 아트에 대한 무료 다운로드 | Pngtree">
            <a:extLst>
              <a:ext uri="{FF2B5EF4-FFF2-40B4-BE49-F238E27FC236}">
                <a16:creationId xmlns:a16="http://schemas.microsoft.com/office/drawing/2014/main" id="{C5F11174-3573-A8C4-1204-239138C12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04"/>
          <a:stretch/>
        </p:blipFill>
        <p:spPr bwMode="auto">
          <a:xfrm rot="16200000">
            <a:off x="3622954" y="504163"/>
            <a:ext cx="2088983" cy="790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E41DCA3-D905-52ED-E893-9EC6AD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7" y="-233056"/>
            <a:ext cx="2462893" cy="1104636"/>
          </a:xfrm>
        </p:spPr>
        <p:txBody>
          <a:bodyPr>
            <a:norm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A0DAE-A6D8-A11E-7322-90034331E1CF}"/>
              </a:ext>
            </a:extLst>
          </p:cNvPr>
          <p:cNvGrpSpPr/>
          <p:nvPr/>
        </p:nvGrpSpPr>
        <p:grpSpPr>
          <a:xfrm>
            <a:off x="5410335" y="102192"/>
            <a:ext cx="3826813" cy="484146"/>
            <a:chOff x="5445718" y="248451"/>
            <a:chExt cx="3826813" cy="48414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8897884-78F3-518B-CB28-E7DF52C1A13B}"/>
                </a:ext>
              </a:extLst>
            </p:cNvPr>
            <p:cNvGrpSpPr/>
            <p:nvPr/>
          </p:nvGrpSpPr>
          <p:grpSpPr>
            <a:xfrm>
              <a:off x="5445718" y="248451"/>
              <a:ext cx="3826813" cy="484146"/>
              <a:chOff x="4141174" y="1399073"/>
              <a:chExt cx="3826813" cy="48414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72BAFE-B394-7D66-01EC-2A1A2C824C80}"/>
                  </a:ext>
                </a:extLst>
              </p:cNvPr>
              <p:cNvSpPr txBox="1"/>
              <p:nvPr/>
            </p:nvSpPr>
            <p:spPr>
              <a:xfrm>
                <a:off x="7352328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소감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C0088CC-50E5-9968-1D0B-838987067500}"/>
                  </a:ext>
                </a:extLst>
              </p:cNvPr>
              <p:cNvGrpSpPr/>
              <p:nvPr/>
            </p:nvGrpSpPr>
            <p:grpSpPr>
              <a:xfrm>
                <a:off x="4141174" y="1399073"/>
                <a:ext cx="3570372" cy="484146"/>
                <a:chOff x="4141174" y="1399073"/>
                <a:chExt cx="3570372" cy="484146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8AE65A5C-09EA-83DE-4371-A3CE2AA76DBC}"/>
                    </a:ext>
                  </a:extLst>
                </p:cNvPr>
                <p:cNvCxnSpPr>
                  <a:cxnSpLocks/>
                  <a:endCxn id="27" idx="6"/>
                </p:cNvCxnSpPr>
                <p:nvPr/>
              </p:nvCxnSpPr>
              <p:spPr>
                <a:xfrm>
                  <a:off x="4399378" y="1489053"/>
                  <a:ext cx="3312168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순서도: 연결자 21">
                  <a:extLst>
                    <a:ext uri="{FF2B5EF4-FFF2-40B4-BE49-F238E27FC236}">
                      <a16:creationId xmlns:a16="http://schemas.microsoft.com/office/drawing/2014/main" id="{6E6A4C1D-D9B3-82B7-CC02-4F4E404FF3F0}"/>
                    </a:ext>
                  </a:extLst>
                </p:cNvPr>
                <p:cNvSpPr/>
                <p:nvPr/>
              </p:nvSpPr>
              <p:spPr>
                <a:xfrm>
                  <a:off x="4835858" y="141677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순서도: 연결자 22">
                  <a:extLst>
                    <a:ext uri="{FF2B5EF4-FFF2-40B4-BE49-F238E27FC236}">
                      <a16:creationId xmlns:a16="http://schemas.microsoft.com/office/drawing/2014/main" id="{1E9C7675-F3A4-0B7B-C44F-80EA0C23BAD4}"/>
                    </a:ext>
                  </a:extLst>
                </p:cNvPr>
                <p:cNvSpPr/>
                <p:nvPr/>
              </p:nvSpPr>
              <p:spPr>
                <a:xfrm>
                  <a:off x="5309586" y="14288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순서도: 연결자 23">
                  <a:extLst>
                    <a:ext uri="{FF2B5EF4-FFF2-40B4-BE49-F238E27FC236}">
                      <a16:creationId xmlns:a16="http://schemas.microsoft.com/office/drawing/2014/main" id="{0F0DA2E7-7562-D866-7B36-E61B52D7B823}"/>
                    </a:ext>
                  </a:extLst>
                </p:cNvPr>
                <p:cNvSpPr/>
                <p:nvPr/>
              </p:nvSpPr>
              <p:spPr>
                <a:xfrm>
                  <a:off x="5729778" y="1424744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순서도: 연결자 24">
                  <a:extLst>
                    <a:ext uri="{FF2B5EF4-FFF2-40B4-BE49-F238E27FC236}">
                      <a16:creationId xmlns:a16="http://schemas.microsoft.com/office/drawing/2014/main" id="{8ED699F2-2C2D-481D-028D-CCB600AB5045}"/>
                    </a:ext>
                  </a:extLst>
                </p:cNvPr>
                <p:cNvSpPr/>
                <p:nvPr/>
              </p:nvSpPr>
              <p:spPr>
                <a:xfrm>
                  <a:off x="6201907" y="1417500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순서도: 연결자 25">
                  <a:extLst>
                    <a:ext uri="{FF2B5EF4-FFF2-40B4-BE49-F238E27FC236}">
                      <a16:creationId xmlns:a16="http://schemas.microsoft.com/office/drawing/2014/main" id="{35CFFAB8-1F80-D36A-B10E-866EC60A5624}"/>
                    </a:ext>
                  </a:extLst>
                </p:cNvPr>
                <p:cNvSpPr/>
                <p:nvPr/>
              </p:nvSpPr>
              <p:spPr>
                <a:xfrm>
                  <a:off x="7141802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순서도: 연결자 26">
                  <a:extLst>
                    <a:ext uri="{FF2B5EF4-FFF2-40B4-BE49-F238E27FC236}">
                      <a16:creationId xmlns:a16="http://schemas.microsoft.com/office/drawing/2014/main" id="{6DE18CD4-B42C-4A3A-B6CD-52885625D927}"/>
                    </a:ext>
                  </a:extLst>
                </p:cNvPr>
                <p:cNvSpPr/>
                <p:nvPr/>
              </p:nvSpPr>
              <p:spPr>
                <a:xfrm>
                  <a:off x="7604474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TextBox 63">
                  <a:extLst>
                    <a:ext uri="{FF2B5EF4-FFF2-40B4-BE49-F238E27FC236}">
                      <a16:creationId xmlns:a16="http://schemas.microsoft.com/office/drawing/2014/main" id="{D1DF19E9-63BB-DC3C-C6DF-5172A7011E6F}"/>
                    </a:ext>
                  </a:extLst>
                </p:cNvPr>
                <p:cNvSpPr txBox="1"/>
                <p:nvPr/>
              </p:nvSpPr>
              <p:spPr>
                <a:xfrm>
                  <a:off x="5038676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현황 및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개선기회</a:t>
                  </a:r>
                </a:p>
              </p:txBody>
            </p:sp>
            <p:sp>
              <p:nvSpPr>
                <p:cNvPr id="29" name="TextBox 64">
                  <a:extLst>
                    <a:ext uri="{FF2B5EF4-FFF2-40B4-BE49-F238E27FC236}">
                      <a16:creationId xmlns:a16="http://schemas.microsoft.com/office/drawing/2014/main" id="{EEC5AB37-42D5-A86E-B278-1C761941B332}"/>
                    </a:ext>
                  </a:extLst>
                </p:cNvPr>
                <p:cNvSpPr txBox="1"/>
                <p:nvPr/>
              </p:nvSpPr>
              <p:spPr>
                <a:xfrm>
                  <a:off x="4580300" y="1537420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추진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배경</a:t>
                  </a:r>
                </a:p>
              </p:txBody>
            </p:sp>
            <p:sp>
              <p:nvSpPr>
                <p:cNvPr id="30" name="TextBox 65">
                  <a:extLst>
                    <a:ext uri="{FF2B5EF4-FFF2-40B4-BE49-F238E27FC236}">
                      <a16:creationId xmlns:a16="http://schemas.microsoft.com/office/drawing/2014/main" id="{8F25CB8D-6192-F7C2-9D2E-612CD368A615}"/>
                    </a:ext>
                  </a:extLst>
                </p:cNvPr>
                <p:cNvSpPr txBox="1"/>
                <p:nvPr/>
              </p:nvSpPr>
              <p:spPr>
                <a:xfrm>
                  <a:off x="5497344" y="154285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계획</a:t>
                  </a:r>
                </a:p>
              </p:txBody>
            </p:sp>
            <p:sp>
              <p:nvSpPr>
                <p:cNvPr id="32" name="TextBox 66">
                  <a:extLst>
                    <a:ext uri="{FF2B5EF4-FFF2-40B4-BE49-F238E27FC236}">
                      <a16:creationId xmlns:a16="http://schemas.microsoft.com/office/drawing/2014/main" id="{B07841EA-3C7B-38EA-7ADA-6A5FEE103869}"/>
                    </a:ext>
                  </a:extLst>
                </p:cNvPr>
                <p:cNvSpPr txBox="1"/>
                <p:nvPr/>
              </p:nvSpPr>
              <p:spPr>
                <a:xfrm>
                  <a:off x="5956604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결과</a:t>
                  </a:r>
                </a:p>
              </p:txBody>
            </p:sp>
            <p:sp>
              <p:nvSpPr>
                <p:cNvPr id="54" name="TextBox 67">
                  <a:extLst>
                    <a:ext uri="{FF2B5EF4-FFF2-40B4-BE49-F238E27FC236}">
                      <a16:creationId xmlns:a16="http://schemas.microsoft.com/office/drawing/2014/main" id="{A03FD55B-8FF8-70E5-CB20-0A8B29038466}"/>
                    </a:ext>
                  </a:extLst>
                </p:cNvPr>
                <p:cNvSpPr txBox="1"/>
                <p:nvPr/>
              </p:nvSpPr>
              <p:spPr>
                <a:xfrm>
                  <a:off x="642483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개선안</a:t>
                  </a:r>
                </a:p>
              </p:txBody>
            </p:sp>
            <p:sp>
              <p:nvSpPr>
                <p:cNvPr id="55" name="TextBox 68">
                  <a:extLst>
                    <a:ext uri="{FF2B5EF4-FFF2-40B4-BE49-F238E27FC236}">
                      <a16:creationId xmlns:a16="http://schemas.microsoft.com/office/drawing/2014/main" id="{F7D8248F-82D8-C4CA-D69F-641BDCCF08C4}"/>
                    </a:ext>
                  </a:extLst>
                </p:cNvPr>
                <p:cNvSpPr txBox="1"/>
                <p:nvPr/>
              </p:nvSpPr>
              <p:spPr>
                <a:xfrm>
                  <a:off x="688409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시현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TextBox 70">
                  <a:extLst>
                    <a:ext uri="{FF2B5EF4-FFF2-40B4-BE49-F238E27FC236}">
                      <a16:creationId xmlns:a16="http://schemas.microsoft.com/office/drawing/2014/main" id="{D4A33764-CE51-1EDA-C045-913C5A7D01A0}"/>
                    </a:ext>
                  </a:extLst>
                </p:cNvPr>
                <p:cNvSpPr txBox="1"/>
                <p:nvPr/>
              </p:nvSpPr>
              <p:spPr>
                <a:xfrm>
                  <a:off x="4141174" y="1544665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비즈니스 </a:t>
                  </a:r>
                  <a:endParaRPr lang="en-US" altLang="ko-KR" sz="8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소개</a:t>
                  </a:r>
                </a:p>
              </p:txBody>
            </p:sp>
            <p:sp>
              <p:nvSpPr>
                <p:cNvPr id="57" name="순서도: 연결자 56">
                  <a:extLst>
                    <a:ext uri="{FF2B5EF4-FFF2-40B4-BE49-F238E27FC236}">
                      <a16:creationId xmlns:a16="http://schemas.microsoft.com/office/drawing/2014/main" id="{8DA24B16-480F-F418-8850-A1AABAB73C61}"/>
                    </a:ext>
                  </a:extLst>
                </p:cNvPr>
                <p:cNvSpPr/>
                <p:nvPr/>
              </p:nvSpPr>
              <p:spPr>
                <a:xfrm>
                  <a:off x="6629928" y="1399073"/>
                  <a:ext cx="160995" cy="175995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순서도: 연결자 14">
              <a:extLst>
                <a:ext uri="{FF2B5EF4-FFF2-40B4-BE49-F238E27FC236}">
                  <a16:creationId xmlns:a16="http://schemas.microsoft.com/office/drawing/2014/main" id="{609A8199-FB29-2896-29E5-E471ED0DDA02}"/>
                </a:ext>
              </a:extLst>
            </p:cNvPr>
            <p:cNvSpPr/>
            <p:nvPr/>
          </p:nvSpPr>
          <p:spPr>
            <a:xfrm>
              <a:off x="5680174" y="274122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CE3330D7-39C3-182C-DB7E-FC744A05269B}"/>
              </a:ext>
            </a:extLst>
          </p:cNvPr>
          <p:cNvSpPr/>
          <p:nvPr/>
        </p:nvSpPr>
        <p:spPr>
          <a:xfrm>
            <a:off x="4734866" y="880233"/>
            <a:ext cx="768607" cy="2688088"/>
          </a:xfrm>
          <a:prstGeom prst="flowChartTerminator">
            <a:avLst/>
          </a:prstGeom>
          <a:solidFill>
            <a:srgbClr val="B3A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ACEE495B-9E5E-2F59-A3FF-F93265F20257}"/>
              </a:ext>
            </a:extLst>
          </p:cNvPr>
          <p:cNvSpPr/>
          <p:nvPr/>
        </p:nvSpPr>
        <p:spPr>
          <a:xfrm>
            <a:off x="3814857" y="871559"/>
            <a:ext cx="768607" cy="2688088"/>
          </a:xfrm>
          <a:prstGeom prst="flowChartTerminator">
            <a:avLst/>
          </a:prstGeom>
          <a:solidFill>
            <a:srgbClr val="B6D7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5AFB8E96-9883-CB5D-1C69-CF582B3BFF93}"/>
              </a:ext>
            </a:extLst>
          </p:cNvPr>
          <p:cNvSpPr/>
          <p:nvPr/>
        </p:nvSpPr>
        <p:spPr>
          <a:xfrm>
            <a:off x="2891722" y="871559"/>
            <a:ext cx="768607" cy="2688088"/>
          </a:xfrm>
          <a:prstGeom prst="flowChartTerminator">
            <a:avLst/>
          </a:prstGeom>
          <a:solidFill>
            <a:srgbClr val="97B1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BE647BD6-10A3-0DB5-ED88-4561D16F5DF9}"/>
              </a:ext>
            </a:extLst>
          </p:cNvPr>
          <p:cNvSpPr/>
          <p:nvPr/>
        </p:nvSpPr>
        <p:spPr>
          <a:xfrm>
            <a:off x="1971714" y="861125"/>
            <a:ext cx="768607" cy="2688088"/>
          </a:xfrm>
          <a:prstGeom prst="flowChartTerminator">
            <a:avLst/>
          </a:prstGeom>
          <a:solidFill>
            <a:srgbClr val="EA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수행의 시작/종료 42">
            <a:extLst>
              <a:ext uri="{FF2B5EF4-FFF2-40B4-BE49-F238E27FC236}">
                <a16:creationId xmlns:a16="http://schemas.microsoft.com/office/drawing/2014/main" id="{21F76168-31C8-858D-6E8C-495041263A8B}"/>
              </a:ext>
            </a:extLst>
          </p:cNvPr>
          <p:cNvSpPr/>
          <p:nvPr/>
        </p:nvSpPr>
        <p:spPr>
          <a:xfrm>
            <a:off x="1055251" y="880233"/>
            <a:ext cx="768607" cy="2688088"/>
          </a:xfrm>
          <a:prstGeom prst="flowChartTerminator">
            <a:avLst/>
          </a:prstGeom>
          <a:solidFill>
            <a:srgbClr val="F9C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F1FD4F-E4A5-5FCB-CC0E-1CC88B56F8FC}"/>
              </a:ext>
            </a:extLst>
          </p:cNvPr>
          <p:cNvGrpSpPr/>
          <p:nvPr/>
        </p:nvGrpSpPr>
        <p:grpSpPr>
          <a:xfrm>
            <a:off x="1114378" y="1329747"/>
            <a:ext cx="4329564" cy="2061244"/>
            <a:chOff x="450452" y="981896"/>
            <a:chExt cx="4723333" cy="2535027"/>
          </a:xfrm>
        </p:grpSpPr>
        <p:grpSp>
          <p:nvGrpSpPr>
            <p:cNvPr id="58" name="Google Shape;72;p15">
              <a:extLst>
                <a:ext uri="{FF2B5EF4-FFF2-40B4-BE49-F238E27FC236}">
                  <a16:creationId xmlns:a16="http://schemas.microsoft.com/office/drawing/2014/main" id="{BDF7D305-46B1-6E81-2C87-B25EB8603159}"/>
                </a:ext>
              </a:extLst>
            </p:cNvPr>
            <p:cNvGrpSpPr/>
            <p:nvPr/>
          </p:nvGrpSpPr>
          <p:grpSpPr>
            <a:xfrm>
              <a:off x="450452" y="981896"/>
              <a:ext cx="4723333" cy="2535027"/>
              <a:chOff x="-40971" y="866750"/>
              <a:chExt cx="5675213" cy="3410000"/>
            </a:xfrm>
          </p:grpSpPr>
          <p:grpSp>
            <p:nvGrpSpPr>
              <p:cNvPr id="62" name="Google Shape;73;p15">
                <a:extLst>
                  <a:ext uri="{FF2B5EF4-FFF2-40B4-BE49-F238E27FC236}">
                    <a16:creationId xmlns:a16="http://schemas.microsoft.com/office/drawing/2014/main" id="{357A44C0-2773-01FE-243E-55FA6805C92D}"/>
                  </a:ext>
                </a:extLst>
              </p:cNvPr>
              <p:cNvGrpSpPr/>
              <p:nvPr/>
            </p:nvGrpSpPr>
            <p:grpSpPr>
              <a:xfrm>
                <a:off x="-40958" y="866750"/>
                <a:ext cx="5675200" cy="810001"/>
                <a:chOff x="-10058" y="1668350"/>
                <a:chExt cx="5675200" cy="810001"/>
              </a:xfrm>
            </p:grpSpPr>
            <p:sp>
              <p:nvSpPr>
                <p:cNvPr id="75" name="Google Shape;74;p15">
                  <a:extLst>
                    <a:ext uri="{FF2B5EF4-FFF2-40B4-BE49-F238E27FC236}">
                      <a16:creationId xmlns:a16="http://schemas.microsoft.com/office/drawing/2014/main" id="{04F169C4-49A7-887D-F574-FFE33946B6AD}"/>
                    </a:ext>
                  </a:extLst>
                </p:cNvPr>
                <p:cNvSpPr/>
                <p:nvPr/>
              </p:nvSpPr>
              <p:spPr>
                <a:xfrm>
                  <a:off x="-10058" y="1668350"/>
                  <a:ext cx="851400" cy="8100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EEECE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rPr lang="ko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챔버</a:t>
                  </a:r>
                  <a:r>
                    <a:rPr lang="en-US" altLang="ko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1</a:t>
                  </a:r>
                  <a:endParaRPr sz="1300" b="1" i="0" u="none" strike="noStrike" cap="none" dirty="0">
                    <a:solidFill>
                      <a:srgbClr val="434343"/>
                    </a:solidFill>
                    <a:latin typeface="Nanum Gothic"/>
                    <a:ea typeface="Nanum Gothic"/>
                    <a:cs typeface="Nanum Gothic"/>
                    <a:sym typeface="Nanum Gothic"/>
                  </a:endParaRPr>
                </a:p>
              </p:txBody>
            </p:sp>
            <p:sp>
              <p:nvSpPr>
                <p:cNvPr id="76" name="Google Shape;75;p15">
                  <a:extLst>
                    <a:ext uri="{FF2B5EF4-FFF2-40B4-BE49-F238E27FC236}">
                      <a16:creationId xmlns:a16="http://schemas.microsoft.com/office/drawing/2014/main" id="{447820CE-E2FB-A188-6E2D-72CC4E751855}"/>
                    </a:ext>
                  </a:extLst>
                </p:cNvPr>
                <p:cNvSpPr/>
                <p:nvPr/>
              </p:nvSpPr>
              <p:spPr>
                <a:xfrm>
                  <a:off x="1195892" y="1668350"/>
                  <a:ext cx="851400" cy="810001"/>
                </a:xfrm>
                <a:prstGeom prst="cube">
                  <a:avLst>
                    <a:gd name="adj" fmla="val 25000"/>
                  </a:avLst>
                </a:prstGeom>
                <a:solidFill>
                  <a:srgbClr val="EEECE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rPr lang="ko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챔버</a:t>
                  </a:r>
                  <a:endParaRPr lang="en-US" altLang="ko" sz="1300" b="1" dirty="0">
                    <a:solidFill>
                      <a:srgbClr val="434343"/>
                    </a:solidFill>
                    <a:latin typeface="Nanum Gothic"/>
                    <a:ea typeface="Nanum Gothic"/>
                    <a:cs typeface="Nanum Gothic"/>
                    <a:sym typeface="Nanum Gothic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rPr lang="en-US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1</a:t>
                  </a:r>
                  <a:endParaRPr sz="1300" b="1" i="0" u="none" strike="noStrike" cap="none" dirty="0">
                    <a:solidFill>
                      <a:srgbClr val="434343"/>
                    </a:solidFill>
                    <a:latin typeface="Nanum Gothic"/>
                    <a:ea typeface="Nanum Gothic"/>
                    <a:cs typeface="Nanum Gothic"/>
                    <a:sym typeface="Nanum Gothic"/>
                  </a:endParaRPr>
                </a:p>
              </p:txBody>
            </p:sp>
            <p:sp>
              <p:nvSpPr>
                <p:cNvPr id="77" name="Google Shape;76;p15">
                  <a:extLst>
                    <a:ext uri="{FF2B5EF4-FFF2-40B4-BE49-F238E27FC236}">
                      <a16:creationId xmlns:a16="http://schemas.microsoft.com/office/drawing/2014/main" id="{C929E664-3D35-4A0D-27AC-184EEEA2B425}"/>
                    </a:ext>
                  </a:extLst>
                </p:cNvPr>
                <p:cNvSpPr/>
                <p:nvPr/>
              </p:nvSpPr>
              <p:spPr>
                <a:xfrm>
                  <a:off x="2401830" y="1668350"/>
                  <a:ext cx="851400" cy="8100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EEECE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rPr lang="ko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챔버</a:t>
                  </a:r>
                  <a:endParaRPr lang="en-US" altLang="ko" sz="1300" b="1" i="0" u="none" strike="noStrike" cap="none" dirty="0">
                    <a:solidFill>
                      <a:srgbClr val="434343"/>
                    </a:solidFill>
                    <a:latin typeface="Nanum Gothic"/>
                    <a:ea typeface="Nanum Gothic"/>
                    <a:cs typeface="Nanum Gothic"/>
                    <a:sym typeface="Nanum Gothic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rPr lang="en-US" sz="1300" b="1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1</a:t>
                  </a:r>
                  <a:endParaRPr sz="1300" b="1" i="0" u="none" strike="noStrike" cap="none" dirty="0">
                    <a:solidFill>
                      <a:srgbClr val="434343"/>
                    </a:solidFill>
                    <a:latin typeface="Nanum Gothic"/>
                    <a:ea typeface="Nanum Gothic"/>
                    <a:cs typeface="Nanum Gothic"/>
                    <a:sym typeface="Nanum Gothic"/>
                  </a:endParaRPr>
                </a:p>
              </p:txBody>
            </p:sp>
            <p:sp>
              <p:nvSpPr>
                <p:cNvPr id="78" name="Google Shape;77;p15">
                  <a:extLst>
                    <a:ext uri="{FF2B5EF4-FFF2-40B4-BE49-F238E27FC236}">
                      <a16:creationId xmlns:a16="http://schemas.microsoft.com/office/drawing/2014/main" id="{1871605B-509A-0652-07C1-2F42726E2429}"/>
                    </a:ext>
                  </a:extLst>
                </p:cNvPr>
                <p:cNvSpPr/>
                <p:nvPr/>
              </p:nvSpPr>
              <p:spPr>
                <a:xfrm>
                  <a:off x="3607792" y="1668350"/>
                  <a:ext cx="851400" cy="810000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rPr lang="ko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챔버</a:t>
                  </a:r>
                  <a:endParaRPr lang="en-US" altLang="ko" sz="1300" b="1" i="0" u="none" strike="noStrike" cap="none" dirty="0">
                    <a:solidFill>
                      <a:srgbClr val="434343"/>
                    </a:solidFill>
                    <a:latin typeface="Nanum Gothic"/>
                    <a:ea typeface="Nanum Gothic"/>
                    <a:cs typeface="Nanum Gothic"/>
                    <a:sym typeface="Nanum Gothic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rPr lang="en-US" sz="1300" b="1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1</a:t>
                  </a:r>
                  <a:endParaRPr sz="1300" b="1" i="0" u="none" strike="noStrike" cap="none" dirty="0">
                    <a:solidFill>
                      <a:srgbClr val="434343"/>
                    </a:solidFill>
                    <a:latin typeface="Nanum Gothic"/>
                    <a:ea typeface="Nanum Gothic"/>
                    <a:cs typeface="Nanum Gothic"/>
                    <a:sym typeface="Nanum Gothic"/>
                  </a:endParaRPr>
                </a:p>
              </p:txBody>
            </p:sp>
            <p:sp>
              <p:nvSpPr>
                <p:cNvPr id="79" name="Google Shape;78;p15">
                  <a:extLst>
                    <a:ext uri="{FF2B5EF4-FFF2-40B4-BE49-F238E27FC236}">
                      <a16:creationId xmlns:a16="http://schemas.microsoft.com/office/drawing/2014/main" id="{66A647D0-D1B0-06C0-EF7B-30F202E60DD4}"/>
                    </a:ext>
                  </a:extLst>
                </p:cNvPr>
                <p:cNvSpPr/>
                <p:nvPr/>
              </p:nvSpPr>
              <p:spPr>
                <a:xfrm>
                  <a:off x="4813742" y="1668350"/>
                  <a:ext cx="851400" cy="810000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rPr lang="ko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챔버</a:t>
                  </a:r>
                  <a:endParaRPr lang="en-US" altLang="ko" sz="1300" b="1" i="0" u="none" strike="noStrike" cap="none" dirty="0">
                    <a:solidFill>
                      <a:srgbClr val="434343"/>
                    </a:solidFill>
                    <a:latin typeface="Nanum Gothic"/>
                    <a:ea typeface="Nanum Gothic"/>
                    <a:cs typeface="Nanum Gothic"/>
                    <a:sym typeface="Nanum Gothic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rPr lang="en-US" sz="1300" b="1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1</a:t>
                  </a:r>
                  <a:endParaRPr sz="1300" b="1" i="0" u="none" strike="noStrike" cap="none" dirty="0">
                    <a:solidFill>
                      <a:srgbClr val="434343"/>
                    </a:solidFill>
                    <a:latin typeface="Nanum Gothic"/>
                    <a:ea typeface="Nanum Gothic"/>
                    <a:cs typeface="Nanum Gothic"/>
                    <a:sym typeface="Nanum Gothic"/>
                  </a:endParaRPr>
                </a:p>
              </p:txBody>
            </p:sp>
          </p:grpSp>
          <p:grpSp>
            <p:nvGrpSpPr>
              <p:cNvPr id="63" name="Google Shape;79;p15">
                <a:extLst>
                  <a:ext uri="{FF2B5EF4-FFF2-40B4-BE49-F238E27FC236}">
                    <a16:creationId xmlns:a16="http://schemas.microsoft.com/office/drawing/2014/main" id="{C585796F-E4FF-D4BE-0AD5-0C7EF0758154}"/>
                  </a:ext>
                </a:extLst>
              </p:cNvPr>
              <p:cNvGrpSpPr/>
              <p:nvPr/>
            </p:nvGrpSpPr>
            <p:grpSpPr>
              <a:xfrm>
                <a:off x="-40971" y="2166750"/>
                <a:ext cx="5675200" cy="810000"/>
                <a:chOff x="-10071" y="1668350"/>
                <a:chExt cx="5675200" cy="810000"/>
              </a:xfrm>
            </p:grpSpPr>
            <p:sp>
              <p:nvSpPr>
                <p:cNvPr id="70" name="Google Shape;80;p15">
                  <a:extLst>
                    <a:ext uri="{FF2B5EF4-FFF2-40B4-BE49-F238E27FC236}">
                      <a16:creationId xmlns:a16="http://schemas.microsoft.com/office/drawing/2014/main" id="{EBDDBB53-E606-7547-13A9-C9E6AB0EA4E3}"/>
                    </a:ext>
                  </a:extLst>
                </p:cNvPr>
                <p:cNvSpPr/>
                <p:nvPr/>
              </p:nvSpPr>
              <p:spPr>
                <a:xfrm>
                  <a:off x="-10071" y="1668350"/>
                  <a:ext cx="851400" cy="8100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EEECE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300"/>
                  </a:pPr>
                  <a:r>
                    <a:rPr lang="ko-KR" altLang="en-US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챔버</a:t>
                  </a:r>
                  <a:r>
                    <a:rPr lang="en-US" altLang="ko-KR" sz="1300" b="1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2</a:t>
                  </a:r>
                  <a:endParaRPr lang="ko-KR" altLang="en-US" sz="1300" b="1" i="0" u="none" strike="noStrike" cap="none" dirty="0">
                    <a:solidFill>
                      <a:srgbClr val="434343"/>
                    </a:solidFill>
                    <a:latin typeface="Nanum Gothic"/>
                    <a:ea typeface="Nanum Gothic"/>
                    <a:cs typeface="Nanum Gothic"/>
                    <a:sym typeface="Nanum Gothic"/>
                  </a:endParaRPr>
                </a:p>
              </p:txBody>
            </p:sp>
            <p:sp>
              <p:nvSpPr>
                <p:cNvPr id="71" name="Google Shape;81;p15">
                  <a:extLst>
                    <a:ext uri="{FF2B5EF4-FFF2-40B4-BE49-F238E27FC236}">
                      <a16:creationId xmlns:a16="http://schemas.microsoft.com/office/drawing/2014/main" id="{AE7A2F18-5FD6-25FC-CF3A-776AE5F4DF99}"/>
                    </a:ext>
                  </a:extLst>
                </p:cNvPr>
                <p:cNvSpPr/>
                <p:nvPr/>
              </p:nvSpPr>
              <p:spPr>
                <a:xfrm>
                  <a:off x="1195879" y="1668350"/>
                  <a:ext cx="851400" cy="8100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EEECE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300"/>
                  </a:pPr>
                  <a:r>
                    <a:rPr lang="ko-KR" altLang="en-US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챔버</a:t>
                  </a:r>
                  <a:r>
                    <a:rPr lang="en-US" altLang="ko-KR" sz="1300" b="1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2</a:t>
                  </a:r>
                  <a:endParaRPr lang="ko-KR" altLang="en-US" sz="1300" b="1" i="0" u="none" strike="noStrike" cap="none" dirty="0">
                    <a:solidFill>
                      <a:srgbClr val="434343"/>
                    </a:solidFill>
                    <a:latin typeface="Nanum Gothic"/>
                    <a:ea typeface="Nanum Gothic"/>
                    <a:cs typeface="Nanum Gothic"/>
                    <a:sym typeface="Nanum Gothic"/>
                  </a:endParaRPr>
                </a:p>
              </p:txBody>
            </p:sp>
            <p:sp>
              <p:nvSpPr>
                <p:cNvPr id="72" name="Google Shape;82;p15">
                  <a:extLst>
                    <a:ext uri="{FF2B5EF4-FFF2-40B4-BE49-F238E27FC236}">
                      <a16:creationId xmlns:a16="http://schemas.microsoft.com/office/drawing/2014/main" id="{3C1581C8-6A45-5095-A57E-9BFB65962C90}"/>
                    </a:ext>
                  </a:extLst>
                </p:cNvPr>
                <p:cNvSpPr/>
                <p:nvPr/>
              </p:nvSpPr>
              <p:spPr>
                <a:xfrm>
                  <a:off x="2401817" y="1668350"/>
                  <a:ext cx="851400" cy="8100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EEECE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300"/>
                  </a:pPr>
                  <a:r>
                    <a:rPr lang="ko-KR" altLang="en-US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챔버</a:t>
                  </a:r>
                  <a:r>
                    <a:rPr lang="en-US" altLang="ko-KR" sz="1300" b="1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2</a:t>
                  </a:r>
                  <a:endParaRPr lang="ko-KR" altLang="en-US" sz="1300" b="1" i="0" u="none" strike="noStrike" cap="none" dirty="0">
                    <a:solidFill>
                      <a:srgbClr val="434343"/>
                    </a:solidFill>
                    <a:latin typeface="Nanum Gothic"/>
                    <a:ea typeface="Nanum Gothic"/>
                    <a:cs typeface="Nanum Gothic"/>
                    <a:sym typeface="Nanum Gothic"/>
                  </a:endParaRPr>
                </a:p>
              </p:txBody>
            </p:sp>
            <p:sp>
              <p:nvSpPr>
                <p:cNvPr id="73" name="Google Shape;83;p15">
                  <a:extLst>
                    <a:ext uri="{FF2B5EF4-FFF2-40B4-BE49-F238E27FC236}">
                      <a16:creationId xmlns:a16="http://schemas.microsoft.com/office/drawing/2014/main" id="{97CDAA09-1AB1-CDBC-435C-28442D1B2AAA}"/>
                    </a:ext>
                  </a:extLst>
                </p:cNvPr>
                <p:cNvSpPr/>
                <p:nvPr/>
              </p:nvSpPr>
              <p:spPr>
                <a:xfrm>
                  <a:off x="3607779" y="1668350"/>
                  <a:ext cx="851400" cy="810000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300"/>
                  </a:pPr>
                  <a:r>
                    <a:rPr lang="ko-KR" altLang="en-US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챔버</a:t>
                  </a:r>
                  <a:r>
                    <a:rPr lang="en-US" altLang="ko-KR" sz="1300" b="1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2</a:t>
                  </a:r>
                  <a:endParaRPr lang="ko-KR" altLang="en-US" sz="1300" b="1" i="0" u="none" strike="noStrike" cap="none" dirty="0">
                    <a:solidFill>
                      <a:srgbClr val="434343"/>
                    </a:solidFill>
                    <a:latin typeface="Nanum Gothic"/>
                    <a:ea typeface="Nanum Gothic"/>
                    <a:cs typeface="Nanum Gothic"/>
                    <a:sym typeface="Nanum Gothic"/>
                  </a:endParaRPr>
                </a:p>
              </p:txBody>
            </p:sp>
            <p:sp>
              <p:nvSpPr>
                <p:cNvPr id="74" name="Google Shape;84;p15">
                  <a:extLst>
                    <a:ext uri="{FF2B5EF4-FFF2-40B4-BE49-F238E27FC236}">
                      <a16:creationId xmlns:a16="http://schemas.microsoft.com/office/drawing/2014/main" id="{C958D244-FA99-B070-860B-EBA4EA54BF66}"/>
                    </a:ext>
                  </a:extLst>
                </p:cNvPr>
                <p:cNvSpPr/>
                <p:nvPr/>
              </p:nvSpPr>
              <p:spPr>
                <a:xfrm>
                  <a:off x="4813729" y="1668350"/>
                  <a:ext cx="851400" cy="810000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300"/>
                  </a:pPr>
                  <a:r>
                    <a:rPr lang="ko-KR" altLang="en-US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챔버</a:t>
                  </a:r>
                  <a:r>
                    <a:rPr lang="en-US" altLang="ko-KR" sz="1300" b="1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2</a:t>
                  </a:r>
                  <a:endParaRPr lang="ko-KR" altLang="en-US" sz="1300" b="1" i="0" u="none" strike="noStrike" cap="none" dirty="0">
                    <a:solidFill>
                      <a:srgbClr val="434343"/>
                    </a:solidFill>
                    <a:latin typeface="Nanum Gothic"/>
                    <a:ea typeface="Nanum Gothic"/>
                    <a:cs typeface="Nanum Gothic"/>
                    <a:sym typeface="Nanum Gothic"/>
                  </a:endParaRPr>
                </a:p>
              </p:txBody>
            </p:sp>
          </p:grpSp>
          <p:grpSp>
            <p:nvGrpSpPr>
              <p:cNvPr id="64" name="Google Shape;85;p15">
                <a:extLst>
                  <a:ext uri="{FF2B5EF4-FFF2-40B4-BE49-F238E27FC236}">
                    <a16:creationId xmlns:a16="http://schemas.microsoft.com/office/drawing/2014/main" id="{5F9BF4C1-947B-15A0-C258-194C0B5F696C}"/>
                  </a:ext>
                </a:extLst>
              </p:cNvPr>
              <p:cNvGrpSpPr/>
              <p:nvPr/>
            </p:nvGrpSpPr>
            <p:grpSpPr>
              <a:xfrm>
                <a:off x="-40958" y="3466750"/>
                <a:ext cx="5675200" cy="810000"/>
                <a:chOff x="-10058" y="1668350"/>
                <a:chExt cx="5675200" cy="810000"/>
              </a:xfrm>
            </p:grpSpPr>
            <p:sp>
              <p:nvSpPr>
                <p:cNvPr id="65" name="Google Shape;86;p15">
                  <a:extLst>
                    <a:ext uri="{FF2B5EF4-FFF2-40B4-BE49-F238E27FC236}">
                      <a16:creationId xmlns:a16="http://schemas.microsoft.com/office/drawing/2014/main" id="{BAE5C2AD-9177-EBEE-C91C-594894A1E03B}"/>
                    </a:ext>
                  </a:extLst>
                </p:cNvPr>
                <p:cNvSpPr/>
                <p:nvPr/>
              </p:nvSpPr>
              <p:spPr>
                <a:xfrm>
                  <a:off x="-10058" y="1668350"/>
                  <a:ext cx="851400" cy="8100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EEECE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300"/>
                  </a:pPr>
                  <a:r>
                    <a:rPr lang="ko-KR" altLang="en-US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챔버</a:t>
                  </a:r>
                  <a:r>
                    <a:rPr lang="en-US" altLang="ko-KR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3</a:t>
                  </a:r>
                  <a:endParaRPr lang="ko-KR" altLang="en-US" sz="1300" b="1" i="0" u="none" strike="noStrike" cap="none" dirty="0">
                    <a:solidFill>
                      <a:srgbClr val="434343"/>
                    </a:solidFill>
                    <a:latin typeface="Nanum Gothic"/>
                    <a:ea typeface="Nanum Gothic"/>
                    <a:cs typeface="Nanum Gothic"/>
                    <a:sym typeface="Nanum Gothic"/>
                  </a:endParaRPr>
                </a:p>
              </p:txBody>
            </p:sp>
            <p:sp>
              <p:nvSpPr>
                <p:cNvPr id="66" name="Google Shape;87;p15">
                  <a:extLst>
                    <a:ext uri="{FF2B5EF4-FFF2-40B4-BE49-F238E27FC236}">
                      <a16:creationId xmlns:a16="http://schemas.microsoft.com/office/drawing/2014/main" id="{1CBF70E1-E5AE-155C-2CCC-5DB927F9E6EC}"/>
                    </a:ext>
                  </a:extLst>
                </p:cNvPr>
                <p:cNvSpPr/>
                <p:nvPr/>
              </p:nvSpPr>
              <p:spPr>
                <a:xfrm>
                  <a:off x="1195892" y="1668350"/>
                  <a:ext cx="851400" cy="8100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EEECE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300"/>
                  </a:pPr>
                  <a:r>
                    <a:rPr lang="ko-KR" altLang="en-US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챔버</a:t>
                  </a:r>
                  <a:r>
                    <a:rPr lang="en-US" altLang="ko-KR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3</a:t>
                  </a:r>
                  <a:endParaRPr lang="ko-KR" altLang="en-US" sz="1300" b="1" i="0" u="none" strike="noStrike" cap="none" dirty="0">
                    <a:solidFill>
                      <a:srgbClr val="434343"/>
                    </a:solidFill>
                    <a:latin typeface="Nanum Gothic"/>
                    <a:ea typeface="Nanum Gothic"/>
                    <a:cs typeface="Nanum Gothic"/>
                    <a:sym typeface="Nanum Gothic"/>
                  </a:endParaRPr>
                </a:p>
              </p:txBody>
            </p:sp>
            <p:sp>
              <p:nvSpPr>
                <p:cNvPr id="67" name="Google Shape;88;p15">
                  <a:extLst>
                    <a:ext uri="{FF2B5EF4-FFF2-40B4-BE49-F238E27FC236}">
                      <a16:creationId xmlns:a16="http://schemas.microsoft.com/office/drawing/2014/main" id="{A32C40A8-141A-296C-9267-632337279E92}"/>
                    </a:ext>
                  </a:extLst>
                </p:cNvPr>
                <p:cNvSpPr/>
                <p:nvPr/>
              </p:nvSpPr>
              <p:spPr>
                <a:xfrm>
                  <a:off x="2401830" y="1668350"/>
                  <a:ext cx="851400" cy="8100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EEECE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300"/>
                  </a:pPr>
                  <a:r>
                    <a:rPr lang="ko-KR" altLang="en-US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챔버</a:t>
                  </a:r>
                  <a:r>
                    <a:rPr lang="en-US" altLang="ko-KR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3</a:t>
                  </a:r>
                  <a:endParaRPr lang="ko-KR" altLang="en-US" sz="1300" b="1" i="0" u="none" strike="noStrike" cap="none" dirty="0">
                    <a:solidFill>
                      <a:srgbClr val="434343"/>
                    </a:solidFill>
                    <a:latin typeface="Nanum Gothic"/>
                    <a:ea typeface="Nanum Gothic"/>
                    <a:cs typeface="Nanum Gothic"/>
                    <a:sym typeface="Nanum Gothic"/>
                  </a:endParaRPr>
                </a:p>
              </p:txBody>
            </p:sp>
            <p:sp>
              <p:nvSpPr>
                <p:cNvPr id="68" name="Google Shape;89;p15">
                  <a:extLst>
                    <a:ext uri="{FF2B5EF4-FFF2-40B4-BE49-F238E27FC236}">
                      <a16:creationId xmlns:a16="http://schemas.microsoft.com/office/drawing/2014/main" id="{2AC09AC3-3FC9-FD0C-6BAE-7E3F452EB923}"/>
                    </a:ext>
                  </a:extLst>
                </p:cNvPr>
                <p:cNvSpPr/>
                <p:nvPr/>
              </p:nvSpPr>
              <p:spPr>
                <a:xfrm>
                  <a:off x="3607792" y="1668350"/>
                  <a:ext cx="851400" cy="810000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300"/>
                  </a:pPr>
                  <a:r>
                    <a:rPr lang="ko-KR" altLang="en-US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챔버</a:t>
                  </a:r>
                  <a:r>
                    <a:rPr lang="en-US" altLang="ko-KR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3</a:t>
                  </a:r>
                  <a:endParaRPr lang="ko-KR" altLang="en-US" sz="1300" b="1" i="0" u="none" strike="noStrike" cap="none" dirty="0">
                    <a:solidFill>
                      <a:srgbClr val="434343"/>
                    </a:solidFill>
                    <a:latin typeface="Nanum Gothic"/>
                    <a:ea typeface="Nanum Gothic"/>
                    <a:cs typeface="Nanum Gothic"/>
                    <a:sym typeface="Nanum Gothic"/>
                  </a:endParaRPr>
                </a:p>
              </p:txBody>
            </p:sp>
            <p:sp>
              <p:nvSpPr>
                <p:cNvPr id="69" name="Google Shape;90;p15">
                  <a:extLst>
                    <a:ext uri="{FF2B5EF4-FFF2-40B4-BE49-F238E27FC236}">
                      <a16:creationId xmlns:a16="http://schemas.microsoft.com/office/drawing/2014/main" id="{D2996215-8148-6A75-F24B-DF5FB2FF666C}"/>
                    </a:ext>
                  </a:extLst>
                </p:cNvPr>
                <p:cNvSpPr/>
                <p:nvPr/>
              </p:nvSpPr>
              <p:spPr>
                <a:xfrm>
                  <a:off x="4813742" y="1668350"/>
                  <a:ext cx="851400" cy="810000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300"/>
                  </a:pPr>
                  <a:r>
                    <a:rPr lang="ko-KR" altLang="en-US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챔버</a:t>
                  </a:r>
                  <a:r>
                    <a:rPr lang="en-US" altLang="ko-KR" sz="1300" b="1" i="0" u="none" strike="noStrike" cap="none" dirty="0">
                      <a:solidFill>
                        <a:srgbClr val="434343"/>
                      </a:solidFill>
                      <a:latin typeface="Nanum Gothic"/>
                      <a:ea typeface="Nanum Gothic"/>
                      <a:cs typeface="Nanum Gothic"/>
                      <a:sym typeface="Nanum Gothic"/>
                    </a:rPr>
                    <a:t>3</a:t>
                  </a:r>
                  <a:endParaRPr lang="ko-KR" altLang="en-US" sz="1300" b="1" i="0" u="none" strike="noStrike" cap="none" dirty="0">
                    <a:solidFill>
                      <a:srgbClr val="434343"/>
                    </a:solidFill>
                    <a:latin typeface="Nanum Gothic"/>
                    <a:ea typeface="Nanum Gothic"/>
                    <a:cs typeface="Nanum Gothic"/>
                    <a:sym typeface="Nanum Gothic"/>
                  </a:endParaRPr>
                </a:p>
              </p:txBody>
            </p:sp>
          </p:grpSp>
        </p:grpSp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A10260BD-AAC8-51BB-8EFB-A267FDFFEC37}"/>
                </a:ext>
              </a:extLst>
            </p:cNvPr>
            <p:cNvSpPr/>
            <p:nvPr/>
          </p:nvSpPr>
          <p:spPr>
            <a:xfrm rot="3011196">
              <a:off x="965199" y="1720878"/>
              <a:ext cx="720183" cy="130095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462E17E6-50FC-BD01-7F10-F9AFA830A750}"/>
                </a:ext>
              </a:extLst>
            </p:cNvPr>
            <p:cNvSpPr/>
            <p:nvPr/>
          </p:nvSpPr>
          <p:spPr>
            <a:xfrm>
              <a:off x="2148189" y="2219022"/>
              <a:ext cx="351691" cy="14067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61" name="화살표: 오른쪽 60">
              <a:extLst>
                <a:ext uri="{FF2B5EF4-FFF2-40B4-BE49-F238E27FC236}">
                  <a16:creationId xmlns:a16="http://schemas.microsoft.com/office/drawing/2014/main" id="{E52ED653-D50E-DF33-9C54-1FE229BF0F3C}"/>
                </a:ext>
              </a:extLst>
            </p:cNvPr>
            <p:cNvSpPr/>
            <p:nvPr/>
          </p:nvSpPr>
          <p:spPr>
            <a:xfrm>
              <a:off x="4153580" y="3198675"/>
              <a:ext cx="351692" cy="14067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F06EB67-3EC0-FBA6-5A25-E369B440362F}"/>
              </a:ext>
            </a:extLst>
          </p:cNvPr>
          <p:cNvSpPr txBox="1"/>
          <p:nvPr/>
        </p:nvSpPr>
        <p:spPr>
          <a:xfrm>
            <a:off x="1079699" y="910253"/>
            <a:ext cx="684203" cy="237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산화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0DB277-40E6-1B8A-087D-FA42636EC717}"/>
              </a:ext>
            </a:extLst>
          </p:cNvPr>
          <p:cNvSpPr txBox="1"/>
          <p:nvPr/>
        </p:nvSpPr>
        <p:spPr>
          <a:xfrm>
            <a:off x="2019024" y="892122"/>
            <a:ext cx="684203" cy="237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포토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C4BB86-9376-7EBB-D8DB-76AAC31C06AE}"/>
              </a:ext>
            </a:extLst>
          </p:cNvPr>
          <p:cNvSpPr txBox="1"/>
          <p:nvPr/>
        </p:nvSpPr>
        <p:spPr>
          <a:xfrm>
            <a:off x="2919704" y="915239"/>
            <a:ext cx="684203" cy="237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포토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203304-77A8-E6C3-1518-D6AB38E57C08}"/>
              </a:ext>
            </a:extLst>
          </p:cNvPr>
          <p:cNvSpPr txBox="1"/>
          <p:nvPr/>
        </p:nvSpPr>
        <p:spPr>
          <a:xfrm>
            <a:off x="3857058" y="915239"/>
            <a:ext cx="68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식각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E183B2-9818-B6A5-68F6-4EA966347E33}"/>
              </a:ext>
            </a:extLst>
          </p:cNvPr>
          <p:cNvSpPr txBox="1"/>
          <p:nvPr/>
        </p:nvSpPr>
        <p:spPr>
          <a:xfrm>
            <a:off x="4677626" y="904702"/>
            <a:ext cx="868834" cy="237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이온주입</a:t>
            </a: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DA0CF614-EF8E-9898-1F61-D9157FE1F83B}"/>
              </a:ext>
            </a:extLst>
          </p:cNvPr>
          <p:cNvSpPr/>
          <p:nvPr/>
        </p:nvSpPr>
        <p:spPr>
          <a:xfrm>
            <a:off x="5710868" y="2310935"/>
            <a:ext cx="393153" cy="210983"/>
          </a:xfrm>
          <a:prstGeom prst="rightArrow">
            <a:avLst>
              <a:gd name="adj1" fmla="val 43427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D6EC7DF-C7E8-76E7-BB8B-836CF3F89226}"/>
              </a:ext>
            </a:extLst>
          </p:cNvPr>
          <p:cNvSpPr txBox="1"/>
          <p:nvPr/>
        </p:nvSpPr>
        <p:spPr>
          <a:xfrm>
            <a:off x="6282633" y="1371820"/>
            <a:ext cx="164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불량률</a:t>
            </a:r>
            <a:r>
              <a:rPr lang="en-US" altLang="ko-KR" dirty="0"/>
              <a:t>: 0.4</a:t>
            </a:r>
            <a:endParaRPr lang="ko-KR" altLang="en-US" dirty="0"/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91DAF3C3-6900-D0AD-239A-7B9E944A3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" t="7376"/>
          <a:stretch/>
        </p:blipFill>
        <p:spPr bwMode="auto">
          <a:xfrm>
            <a:off x="6250937" y="1769363"/>
            <a:ext cx="2127374" cy="208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F70B11A-AE4D-E709-613B-844DE0918BB0}"/>
              </a:ext>
            </a:extLst>
          </p:cNvPr>
          <p:cNvSpPr txBox="1"/>
          <p:nvPr/>
        </p:nvSpPr>
        <p:spPr>
          <a:xfrm>
            <a:off x="1079699" y="3633874"/>
            <a:ext cx="68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운전인자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운전인자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운전인자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BED086-29C6-7060-F83D-DA5385B10157}"/>
              </a:ext>
            </a:extLst>
          </p:cNvPr>
          <p:cNvSpPr txBox="1"/>
          <p:nvPr/>
        </p:nvSpPr>
        <p:spPr>
          <a:xfrm>
            <a:off x="2019024" y="3633874"/>
            <a:ext cx="68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운전인자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운전인자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운전인자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82E6A3-416B-864E-5D4F-0CAB7A8E1EBE}"/>
              </a:ext>
            </a:extLst>
          </p:cNvPr>
          <p:cNvSpPr txBox="1"/>
          <p:nvPr/>
        </p:nvSpPr>
        <p:spPr>
          <a:xfrm>
            <a:off x="2933923" y="3633874"/>
            <a:ext cx="68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운전인자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운전인자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운전인자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B901EF-ECF0-27AA-B0FC-6075CBCDEFD5}"/>
              </a:ext>
            </a:extLst>
          </p:cNvPr>
          <p:cNvSpPr txBox="1"/>
          <p:nvPr/>
        </p:nvSpPr>
        <p:spPr>
          <a:xfrm>
            <a:off x="3874400" y="3633874"/>
            <a:ext cx="68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운전인자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운전인자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운전인자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6AC9360-3C74-8975-3957-D937E9CFF10D}"/>
              </a:ext>
            </a:extLst>
          </p:cNvPr>
          <p:cNvSpPr txBox="1"/>
          <p:nvPr/>
        </p:nvSpPr>
        <p:spPr>
          <a:xfrm>
            <a:off x="4777067" y="3633874"/>
            <a:ext cx="68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운전인자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운전인자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운전인자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A2FB6C1-2AEE-4359-6835-F84A5FAE046F}"/>
              </a:ext>
            </a:extLst>
          </p:cNvPr>
          <p:cNvGrpSpPr/>
          <p:nvPr/>
        </p:nvGrpSpPr>
        <p:grpSpPr>
          <a:xfrm>
            <a:off x="2891722" y="4297720"/>
            <a:ext cx="2156075" cy="1544707"/>
            <a:chOff x="1549004" y="5290819"/>
            <a:chExt cx="5388920" cy="386086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75129B6-BE05-DC8F-86B0-BF7EDED2B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016" y="6496140"/>
              <a:ext cx="1788908" cy="178890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82ABBC1-C5BF-2D53-43C9-92068B8D7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004" y="5290819"/>
              <a:ext cx="3860860" cy="3860860"/>
            </a:xfrm>
            <a:prstGeom prst="rect">
              <a:avLst/>
            </a:prstGeom>
          </p:spPr>
        </p:pic>
      </p:grp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D838BC09-0621-6CE8-92E8-93E7D2F2C283}"/>
              </a:ext>
            </a:extLst>
          </p:cNvPr>
          <p:cNvSpPr/>
          <p:nvPr/>
        </p:nvSpPr>
        <p:spPr>
          <a:xfrm rot="3011196">
            <a:off x="3433575" y="2726841"/>
            <a:ext cx="585585" cy="11924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2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B9583E-184B-4654-8BE8-3C0800E3FE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378" y="605993"/>
            <a:ext cx="8963245" cy="502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pic>
        <p:nvPicPr>
          <p:cNvPr id="1026" name="Picture 2" descr="괄호 PNG, 일러스트, PSD 및 클립 아트에 대한 무료 다운로드 | Pngtree">
            <a:extLst>
              <a:ext uri="{FF2B5EF4-FFF2-40B4-BE49-F238E27FC236}">
                <a16:creationId xmlns:a16="http://schemas.microsoft.com/office/drawing/2014/main" id="{C5F11174-3573-A8C4-1204-239138C12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04"/>
          <a:stretch/>
        </p:blipFill>
        <p:spPr bwMode="auto">
          <a:xfrm rot="16200000">
            <a:off x="3506068" y="1095587"/>
            <a:ext cx="2088983" cy="666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E41DCA3-D905-52ED-E893-9EC6AD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7" y="-233056"/>
            <a:ext cx="2462893" cy="1104636"/>
          </a:xfrm>
        </p:spPr>
        <p:txBody>
          <a:bodyPr>
            <a:norm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A0DAE-A6D8-A11E-7322-90034331E1CF}"/>
              </a:ext>
            </a:extLst>
          </p:cNvPr>
          <p:cNvGrpSpPr/>
          <p:nvPr/>
        </p:nvGrpSpPr>
        <p:grpSpPr>
          <a:xfrm>
            <a:off x="5410335" y="102192"/>
            <a:ext cx="3826813" cy="484146"/>
            <a:chOff x="5445718" y="248451"/>
            <a:chExt cx="3826813" cy="48414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8897884-78F3-518B-CB28-E7DF52C1A13B}"/>
                </a:ext>
              </a:extLst>
            </p:cNvPr>
            <p:cNvGrpSpPr/>
            <p:nvPr/>
          </p:nvGrpSpPr>
          <p:grpSpPr>
            <a:xfrm>
              <a:off x="5445718" y="248451"/>
              <a:ext cx="3826813" cy="484146"/>
              <a:chOff x="4141174" y="1399073"/>
              <a:chExt cx="3826813" cy="48414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72BAFE-B394-7D66-01EC-2A1A2C824C80}"/>
                  </a:ext>
                </a:extLst>
              </p:cNvPr>
              <p:cNvSpPr txBox="1"/>
              <p:nvPr/>
            </p:nvSpPr>
            <p:spPr>
              <a:xfrm>
                <a:off x="7352328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소감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C0088CC-50E5-9968-1D0B-838987067500}"/>
                  </a:ext>
                </a:extLst>
              </p:cNvPr>
              <p:cNvGrpSpPr/>
              <p:nvPr/>
            </p:nvGrpSpPr>
            <p:grpSpPr>
              <a:xfrm>
                <a:off x="4141174" y="1399073"/>
                <a:ext cx="3570372" cy="484146"/>
                <a:chOff x="4141174" y="1399073"/>
                <a:chExt cx="3570372" cy="484146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8AE65A5C-09EA-83DE-4371-A3CE2AA76DBC}"/>
                    </a:ext>
                  </a:extLst>
                </p:cNvPr>
                <p:cNvCxnSpPr>
                  <a:cxnSpLocks/>
                  <a:endCxn id="27" idx="6"/>
                </p:cNvCxnSpPr>
                <p:nvPr/>
              </p:nvCxnSpPr>
              <p:spPr>
                <a:xfrm>
                  <a:off x="4399378" y="1489053"/>
                  <a:ext cx="3312168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순서도: 연결자 21">
                  <a:extLst>
                    <a:ext uri="{FF2B5EF4-FFF2-40B4-BE49-F238E27FC236}">
                      <a16:creationId xmlns:a16="http://schemas.microsoft.com/office/drawing/2014/main" id="{6E6A4C1D-D9B3-82B7-CC02-4F4E404FF3F0}"/>
                    </a:ext>
                  </a:extLst>
                </p:cNvPr>
                <p:cNvSpPr/>
                <p:nvPr/>
              </p:nvSpPr>
              <p:spPr>
                <a:xfrm>
                  <a:off x="4835858" y="141677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순서도: 연결자 22">
                  <a:extLst>
                    <a:ext uri="{FF2B5EF4-FFF2-40B4-BE49-F238E27FC236}">
                      <a16:creationId xmlns:a16="http://schemas.microsoft.com/office/drawing/2014/main" id="{1E9C7675-F3A4-0B7B-C44F-80EA0C23BAD4}"/>
                    </a:ext>
                  </a:extLst>
                </p:cNvPr>
                <p:cNvSpPr/>
                <p:nvPr/>
              </p:nvSpPr>
              <p:spPr>
                <a:xfrm>
                  <a:off x="5309586" y="14288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순서도: 연결자 23">
                  <a:extLst>
                    <a:ext uri="{FF2B5EF4-FFF2-40B4-BE49-F238E27FC236}">
                      <a16:creationId xmlns:a16="http://schemas.microsoft.com/office/drawing/2014/main" id="{0F0DA2E7-7562-D866-7B36-E61B52D7B823}"/>
                    </a:ext>
                  </a:extLst>
                </p:cNvPr>
                <p:cNvSpPr/>
                <p:nvPr/>
              </p:nvSpPr>
              <p:spPr>
                <a:xfrm>
                  <a:off x="5729778" y="1424744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순서도: 연결자 24">
                  <a:extLst>
                    <a:ext uri="{FF2B5EF4-FFF2-40B4-BE49-F238E27FC236}">
                      <a16:creationId xmlns:a16="http://schemas.microsoft.com/office/drawing/2014/main" id="{8ED699F2-2C2D-481D-028D-CCB600AB5045}"/>
                    </a:ext>
                  </a:extLst>
                </p:cNvPr>
                <p:cNvSpPr/>
                <p:nvPr/>
              </p:nvSpPr>
              <p:spPr>
                <a:xfrm>
                  <a:off x="6201907" y="1417500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순서도: 연결자 25">
                  <a:extLst>
                    <a:ext uri="{FF2B5EF4-FFF2-40B4-BE49-F238E27FC236}">
                      <a16:creationId xmlns:a16="http://schemas.microsoft.com/office/drawing/2014/main" id="{35CFFAB8-1F80-D36A-B10E-866EC60A5624}"/>
                    </a:ext>
                  </a:extLst>
                </p:cNvPr>
                <p:cNvSpPr/>
                <p:nvPr/>
              </p:nvSpPr>
              <p:spPr>
                <a:xfrm>
                  <a:off x="7141802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순서도: 연결자 26">
                  <a:extLst>
                    <a:ext uri="{FF2B5EF4-FFF2-40B4-BE49-F238E27FC236}">
                      <a16:creationId xmlns:a16="http://schemas.microsoft.com/office/drawing/2014/main" id="{6DE18CD4-B42C-4A3A-B6CD-52885625D927}"/>
                    </a:ext>
                  </a:extLst>
                </p:cNvPr>
                <p:cNvSpPr/>
                <p:nvPr/>
              </p:nvSpPr>
              <p:spPr>
                <a:xfrm>
                  <a:off x="7604474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TextBox 63">
                  <a:extLst>
                    <a:ext uri="{FF2B5EF4-FFF2-40B4-BE49-F238E27FC236}">
                      <a16:creationId xmlns:a16="http://schemas.microsoft.com/office/drawing/2014/main" id="{D1DF19E9-63BB-DC3C-C6DF-5172A7011E6F}"/>
                    </a:ext>
                  </a:extLst>
                </p:cNvPr>
                <p:cNvSpPr txBox="1"/>
                <p:nvPr/>
              </p:nvSpPr>
              <p:spPr>
                <a:xfrm>
                  <a:off x="5038676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현황 및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개선기회</a:t>
                  </a:r>
                </a:p>
              </p:txBody>
            </p:sp>
            <p:sp>
              <p:nvSpPr>
                <p:cNvPr id="29" name="TextBox 64">
                  <a:extLst>
                    <a:ext uri="{FF2B5EF4-FFF2-40B4-BE49-F238E27FC236}">
                      <a16:creationId xmlns:a16="http://schemas.microsoft.com/office/drawing/2014/main" id="{EEC5AB37-42D5-A86E-B278-1C761941B332}"/>
                    </a:ext>
                  </a:extLst>
                </p:cNvPr>
                <p:cNvSpPr txBox="1"/>
                <p:nvPr/>
              </p:nvSpPr>
              <p:spPr>
                <a:xfrm>
                  <a:off x="4580300" y="1537420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추진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배경</a:t>
                  </a:r>
                </a:p>
              </p:txBody>
            </p:sp>
            <p:sp>
              <p:nvSpPr>
                <p:cNvPr id="30" name="TextBox 65">
                  <a:extLst>
                    <a:ext uri="{FF2B5EF4-FFF2-40B4-BE49-F238E27FC236}">
                      <a16:creationId xmlns:a16="http://schemas.microsoft.com/office/drawing/2014/main" id="{8F25CB8D-6192-F7C2-9D2E-612CD368A615}"/>
                    </a:ext>
                  </a:extLst>
                </p:cNvPr>
                <p:cNvSpPr txBox="1"/>
                <p:nvPr/>
              </p:nvSpPr>
              <p:spPr>
                <a:xfrm>
                  <a:off x="5497344" y="154285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계획</a:t>
                  </a:r>
                </a:p>
              </p:txBody>
            </p:sp>
            <p:sp>
              <p:nvSpPr>
                <p:cNvPr id="32" name="TextBox 66">
                  <a:extLst>
                    <a:ext uri="{FF2B5EF4-FFF2-40B4-BE49-F238E27FC236}">
                      <a16:creationId xmlns:a16="http://schemas.microsoft.com/office/drawing/2014/main" id="{B07841EA-3C7B-38EA-7ADA-6A5FEE103869}"/>
                    </a:ext>
                  </a:extLst>
                </p:cNvPr>
                <p:cNvSpPr txBox="1"/>
                <p:nvPr/>
              </p:nvSpPr>
              <p:spPr>
                <a:xfrm>
                  <a:off x="5956604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결과</a:t>
                  </a:r>
                </a:p>
              </p:txBody>
            </p:sp>
            <p:sp>
              <p:nvSpPr>
                <p:cNvPr id="54" name="TextBox 67">
                  <a:extLst>
                    <a:ext uri="{FF2B5EF4-FFF2-40B4-BE49-F238E27FC236}">
                      <a16:creationId xmlns:a16="http://schemas.microsoft.com/office/drawing/2014/main" id="{A03FD55B-8FF8-70E5-CB20-0A8B29038466}"/>
                    </a:ext>
                  </a:extLst>
                </p:cNvPr>
                <p:cNvSpPr txBox="1"/>
                <p:nvPr/>
              </p:nvSpPr>
              <p:spPr>
                <a:xfrm>
                  <a:off x="642483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개선안</a:t>
                  </a:r>
                </a:p>
              </p:txBody>
            </p:sp>
            <p:sp>
              <p:nvSpPr>
                <p:cNvPr id="55" name="TextBox 68">
                  <a:extLst>
                    <a:ext uri="{FF2B5EF4-FFF2-40B4-BE49-F238E27FC236}">
                      <a16:creationId xmlns:a16="http://schemas.microsoft.com/office/drawing/2014/main" id="{F7D8248F-82D8-C4CA-D69F-641BDCCF08C4}"/>
                    </a:ext>
                  </a:extLst>
                </p:cNvPr>
                <p:cNvSpPr txBox="1"/>
                <p:nvPr/>
              </p:nvSpPr>
              <p:spPr>
                <a:xfrm>
                  <a:off x="688409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시현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TextBox 70">
                  <a:extLst>
                    <a:ext uri="{FF2B5EF4-FFF2-40B4-BE49-F238E27FC236}">
                      <a16:creationId xmlns:a16="http://schemas.microsoft.com/office/drawing/2014/main" id="{D4A33764-CE51-1EDA-C045-913C5A7D01A0}"/>
                    </a:ext>
                  </a:extLst>
                </p:cNvPr>
                <p:cNvSpPr txBox="1"/>
                <p:nvPr/>
              </p:nvSpPr>
              <p:spPr>
                <a:xfrm>
                  <a:off x="4141174" y="1544665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비즈니스 </a:t>
                  </a:r>
                  <a:endParaRPr lang="en-US" altLang="ko-KR" sz="8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소개</a:t>
                  </a:r>
                </a:p>
              </p:txBody>
            </p:sp>
            <p:sp>
              <p:nvSpPr>
                <p:cNvPr id="57" name="순서도: 연결자 56">
                  <a:extLst>
                    <a:ext uri="{FF2B5EF4-FFF2-40B4-BE49-F238E27FC236}">
                      <a16:creationId xmlns:a16="http://schemas.microsoft.com/office/drawing/2014/main" id="{8DA24B16-480F-F418-8850-A1AABAB73C61}"/>
                    </a:ext>
                  </a:extLst>
                </p:cNvPr>
                <p:cNvSpPr/>
                <p:nvPr/>
              </p:nvSpPr>
              <p:spPr>
                <a:xfrm>
                  <a:off x="6629928" y="1399073"/>
                  <a:ext cx="160995" cy="175995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순서도: 연결자 14">
              <a:extLst>
                <a:ext uri="{FF2B5EF4-FFF2-40B4-BE49-F238E27FC236}">
                  <a16:creationId xmlns:a16="http://schemas.microsoft.com/office/drawing/2014/main" id="{609A8199-FB29-2896-29E5-E471ED0DDA02}"/>
                </a:ext>
              </a:extLst>
            </p:cNvPr>
            <p:cNvSpPr/>
            <p:nvPr/>
          </p:nvSpPr>
          <p:spPr>
            <a:xfrm>
              <a:off x="5680174" y="274122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DA0CF614-EF8E-9898-1F61-D9157FE1F83B}"/>
              </a:ext>
            </a:extLst>
          </p:cNvPr>
          <p:cNvSpPr/>
          <p:nvPr/>
        </p:nvSpPr>
        <p:spPr>
          <a:xfrm>
            <a:off x="5491878" y="2340330"/>
            <a:ext cx="393153" cy="210983"/>
          </a:xfrm>
          <a:prstGeom prst="rightArrow">
            <a:avLst>
              <a:gd name="adj1" fmla="val 43427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D6EC7DF-C7E8-76E7-BB8B-836CF3F89226}"/>
              </a:ext>
            </a:extLst>
          </p:cNvPr>
          <p:cNvSpPr txBox="1"/>
          <p:nvPr/>
        </p:nvSpPr>
        <p:spPr>
          <a:xfrm>
            <a:off x="7198365" y="1696910"/>
            <a:ext cx="1647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Path 1</a:t>
            </a:r>
            <a:endParaRPr lang="ko-KR" altLang="en-US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F70B11A-AE4D-E709-613B-844DE0918BB0}"/>
              </a:ext>
            </a:extLst>
          </p:cNvPr>
          <p:cNvSpPr txBox="1"/>
          <p:nvPr/>
        </p:nvSpPr>
        <p:spPr>
          <a:xfrm>
            <a:off x="1059240" y="3403622"/>
            <a:ext cx="68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Ppm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pressure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BED086-29C6-7060-F83D-DA5385B10157}"/>
              </a:ext>
            </a:extLst>
          </p:cNvPr>
          <p:cNvSpPr txBox="1"/>
          <p:nvPr/>
        </p:nvSpPr>
        <p:spPr>
          <a:xfrm>
            <a:off x="1619568" y="3448035"/>
            <a:ext cx="871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</a:t>
            </a:r>
          </a:p>
          <a:p>
            <a:pPr algn="ctr"/>
            <a:r>
              <a: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N2_HMDS</a:t>
            </a:r>
          </a:p>
          <a:p>
            <a:pPr algn="ctr"/>
            <a:r>
              <a:rPr lang="en-US" altLang="ko-KR" sz="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Pressure_HMDS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82E6A3-416B-864E-5D4F-0CAB7A8E1EBE}"/>
              </a:ext>
            </a:extLst>
          </p:cNvPr>
          <p:cNvSpPr txBox="1"/>
          <p:nvPr/>
        </p:nvSpPr>
        <p:spPr>
          <a:xfrm>
            <a:off x="2485198" y="3486507"/>
            <a:ext cx="68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Energy_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Exposure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A2FB6C1-2AEE-4359-6835-F84A5FAE046F}"/>
              </a:ext>
            </a:extLst>
          </p:cNvPr>
          <p:cNvGrpSpPr/>
          <p:nvPr/>
        </p:nvGrpSpPr>
        <p:grpSpPr>
          <a:xfrm>
            <a:off x="3389272" y="4250788"/>
            <a:ext cx="2156075" cy="1544707"/>
            <a:chOff x="1549004" y="5290819"/>
            <a:chExt cx="5388920" cy="386086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75129B6-BE05-DC8F-86B0-BF7EDED2B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016" y="6496140"/>
              <a:ext cx="1788908" cy="178890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82ABBC1-C5BF-2D53-43C9-92068B8D7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004" y="5290819"/>
              <a:ext cx="3860860" cy="3860860"/>
            </a:xfrm>
            <a:prstGeom prst="rect">
              <a:avLst/>
            </a:prstGeom>
          </p:spPr>
        </p:pic>
      </p:grpSp>
      <p:pic>
        <p:nvPicPr>
          <p:cNvPr id="82" name="그림 81" descr="텍스트, 스크린샷, 리모컨이(가) 표시된 사진&#10;&#10;자동 생성된 설명">
            <a:extLst>
              <a:ext uri="{FF2B5EF4-FFF2-40B4-BE49-F238E27FC236}">
                <a16:creationId xmlns:a16="http://schemas.microsoft.com/office/drawing/2014/main" id="{CB7F606D-C80F-3662-BADF-4EDB4AFA0C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44" y="1190563"/>
            <a:ext cx="4161374" cy="221165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F0F0EC8-82B0-339E-1D93-16501971201E}"/>
              </a:ext>
            </a:extLst>
          </p:cNvPr>
          <p:cNvGrpSpPr/>
          <p:nvPr/>
        </p:nvGrpSpPr>
        <p:grpSpPr>
          <a:xfrm>
            <a:off x="6232954" y="961560"/>
            <a:ext cx="1011807" cy="2979990"/>
            <a:chOff x="6276197" y="967455"/>
            <a:chExt cx="1011807" cy="2979990"/>
          </a:xfrm>
        </p:grpSpPr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1DAF3C3-6900-D0AD-239A-7B9E944A3F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6" t="7376"/>
            <a:stretch/>
          </p:blipFill>
          <p:spPr bwMode="auto">
            <a:xfrm>
              <a:off x="6281329" y="2958937"/>
              <a:ext cx="1006675" cy="988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7316D03-6DF6-3180-DD05-06837CEBCF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7" t="7867" b="2161"/>
            <a:stretch/>
          </p:blipFill>
          <p:spPr bwMode="auto">
            <a:xfrm>
              <a:off x="6287012" y="967455"/>
              <a:ext cx="983272" cy="97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96205DA-FB36-7C28-8A97-4BE4955ABC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66" t="7713" b="2083"/>
            <a:stretch/>
          </p:blipFill>
          <p:spPr bwMode="auto">
            <a:xfrm>
              <a:off x="6276197" y="1962755"/>
              <a:ext cx="1004901" cy="981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EDCF4B-9CCA-93C8-0262-75779081921E}"/>
              </a:ext>
            </a:extLst>
          </p:cNvPr>
          <p:cNvSpPr txBox="1"/>
          <p:nvPr/>
        </p:nvSpPr>
        <p:spPr>
          <a:xfrm>
            <a:off x="7207355" y="2697440"/>
            <a:ext cx="1647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Path 2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88452-9281-65BE-4E4F-2F0E779E2567}"/>
              </a:ext>
            </a:extLst>
          </p:cNvPr>
          <p:cNvSpPr txBox="1"/>
          <p:nvPr/>
        </p:nvSpPr>
        <p:spPr>
          <a:xfrm>
            <a:off x="7226058" y="3667294"/>
            <a:ext cx="1647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Path 3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DF98E7-39BC-254B-073F-0C3B133EF581}"/>
              </a:ext>
            </a:extLst>
          </p:cNvPr>
          <p:cNvSpPr txBox="1"/>
          <p:nvPr/>
        </p:nvSpPr>
        <p:spPr>
          <a:xfrm>
            <a:off x="2981602" y="3486507"/>
            <a:ext cx="980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 Power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E8E2A4-3915-8A24-C6CB-CF056B2FC64E}"/>
              </a:ext>
            </a:extLst>
          </p:cNvPr>
          <p:cNvSpPr txBox="1"/>
          <p:nvPr/>
        </p:nvSpPr>
        <p:spPr>
          <a:xfrm>
            <a:off x="3663387" y="3388437"/>
            <a:ext cx="113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Input Energy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 implantation</a:t>
            </a:r>
          </a:p>
          <a:p>
            <a:pPr algn="ctr"/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Furance_Temp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420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1DCA3-D905-52ED-E893-9EC6AD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7" y="-233056"/>
            <a:ext cx="2462893" cy="1104636"/>
          </a:xfrm>
        </p:spPr>
        <p:txBody>
          <a:bodyPr>
            <a:norm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시현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9B02136-0BEC-59D5-EC24-5D97B70E5F17}"/>
              </a:ext>
            </a:extLst>
          </p:cNvPr>
          <p:cNvGrpSpPr/>
          <p:nvPr/>
        </p:nvGrpSpPr>
        <p:grpSpPr>
          <a:xfrm>
            <a:off x="5410335" y="99610"/>
            <a:ext cx="3826813" cy="486728"/>
            <a:chOff x="5445718" y="245869"/>
            <a:chExt cx="3826813" cy="48672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A1194FE-7435-2DC0-3486-098F6ED11099}"/>
                </a:ext>
              </a:extLst>
            </p:cNvPr>
            <p:cNvGrpSpPr/>
            <p:nvPr/>
          </p:nvGrpSpPr>
          <p:grpSpPr>
            <a:xfrm>
              <a:off x="5445718" y="245869"/>
              <a:ext cx="3826813" cy="486728"/>
              <a:chOff x="4141174" y="1396491"/>
              <a:chExt cx="3826813" cy="486728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0D7287-03FF-7AF8-BE2B-10E2EDF49EDF}"/>
                  </a:ext>
                </a:extLst>
              </p:cNvPr>
              <p:cNvSpPr txBox="1"/>
              <p:nvPr/>
            </p:nvSpPr>
            <p:spPr>
              <a:xfrm>
                <a:off x="7352328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소감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F8F444F2-A159-1EF2-CB66-B54D8144F24C}"/>
                  </a:ext>
                </a:extLst>
              </p:cNvPr>
              <p:cNvGrpSpPr/>
              <p:nvPr/>
            </p:nvGrpSpPr>
            <p:grpSpPr>
              <a:xfrm>
                <a:off x="4141174" y="1396491"/>
                <a:ext cx="3570372" cy="486728"/>
                <a:chOff x="4141174" y="1396491"/>
                <a:chExt cx="3570372" cy="486728"/>
              </a:xfrm>
            </p:grpSpPr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5264E2A7-3705-61CD-461F-27131A8CCA0D}"/>
                    </a:ext>
                  </a:extLst>
                </p:cNvPr>
                <p:cNvCxnSpPr>
                  <a:cxnSpLocks/>
                  <a:endCxn id="45" idx="6"/>
                </p:cNvCxnSpPr>
                <p:nvPr/>
              </p:nvCxnSpPr>
              <p:spPr>
                <a:xfrm>
                  <a:off x="4399378" y="1489053"/>
                  <a:ext cx="3312168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순서도: 연결자 39">
                  <a:extLst>
                    <a:ext uri="{FF2B5EF4-FFF2-40B4-BE49-F238E27FC236}">
                      <a16:creationId xmlns:a16="http://schemas.microsoft.com/office/drawing/2014/main" id="{F3E8FF73-BADE-7C8B-D505-19C832148007}"/>
                    </a:ext>
                  </a:extLst>
                </p:cNvPr>
                <p:cNvSpPr/>
                <p:nvPr/>
              </p:nvSpPr>
              <p:spPr>
                <a:xfrm>
                  <a:off x="4835858" y="141677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순서도: 연결자 40">
                  <a:extLst>
                    <a:ext uri="{FF2B5EF4-FFF2-40B4-BE49-F238E27FC236}">
                      <a16:creationId xmlns:a16="http://schemas.microsoft.com/office/drawing/2014/main" id="{4697CD12-B625-1F24-644D-1177AE3EB211}"/>
                    </a:ext>
                  </a:extLst>
                </p:cNvPr>
                <p:cNvSpPr/>
                <p:nvPr/>
              </p:nvSpPr>
              <p:spPr>
                <a:xfrm>
                  <a:off x="5309586" y="14288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순서도: 연결자 41">
                  <a:extLst>
                    <a:ext uri="{FF2B5EF4-FFF2-40B4-BE49-F238E27FC236}">
                      <a16:creationId xmlns:a16="http://schemas.microsoft.com/office/drawing/2014/main" id="{C2D98F63-D797-476D-9751-3469BB390EAA}"/>
                    </a:ext>
                  </a:extLst>
                </p:cNvPr>
                <p:cNvSpPr/>
                <p:nvPr/>
              </p:nvSpPr>
              <p:spPr>
                <a:xfrm>
                  <a:off x="5729778" y="1424744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순서도: 연결자 42">
                  <a:extLst>
                    <a:ext uri="{FF2B5EF4-FFF2-40B4-BE49-F238E27FC236}">
                      <a16:creationId xmlns:a16="http://schemas.microsoft.com/office/drawing/2014/main" id="{2388CA3D-28C2-3B8E-8392-A5EA49C0151E}"/>
                    </a:ext>
                  </a:extLst>
                </p:cNvPr>
                <p:cNvSpPr/>
                <p:nvPr/>
              </p:nvSpPr>
              <p:spPr>
                <a:xfrm>
                  <a:off x="6201907" y="1417500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순서도: 연결자 43">
                  <a:extLst>
                    <a:ext uri="{FF2B5EF4-FFF2-40B4-BE49-F238E27FC236}">
                      <a16:creationId xmlns:a16="http://schemas.microsoft.com/office/drawing/2014/main" id="{CAB4B9C3-C404-DD94-0F0D-0398D2B6F030}"/>
                    </a:ext>
                  </a:extLst>
                </p:cNvPr>
                <p:cNvSpPr/>
                <p:nvPr/>
              </p:nvSpPr>
              <p:spPr>
                <a:xfrm>
                  <a:off x="6674036" y="142037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순서도: 연결자 44">
                  <a:extLst>
                    <a:ext uri="{FF2B5EF4-FFF2-40B4-BE49-F238E27FC236}">
                      <a16:creationId xmlns:a16="http://schemas.microsoft.com/office/drawing/2014/main" id="{F7E3E08F-B270-5FC9-353A-9B7C3AF11A56}"/>
                    </a:ext>
                  </a:extLst>
                </p:cNvPr>
                <p:cNvSpPr/>
                <p:nvPr/>
              </p:nvSpPr>
              <p:spPr>
                <a:xfrm>
                  <a:off x="7604474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TextBox 63">
                  <a:extLst>
                    <a:ext uri="{FF2B5EF4-FFF2-40B4-BE49-F238E27FC236}">
                      <a16:creationId xmlns:a16="http://schemas.microsoft.com/office/drawing/2014/main" id="{CEDFC2E0-2602-E7F9-D67A-AC3C87F50860}"/>
                    </a:ext>
                  </a:extLst>
                </p:cNvPr>
                <p:cNvSpPr txBox="1"/>
                <p:nvPr/>
              </p:nvSpPr>
              <p:spPr>
                <a:xfrm>
                  <a:off x="5038676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현황 및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개선기회</a:t>
                  </a:r>
                </a:p>
              </p:txBody>
            </p:sp>
            <p:sp>
              <p:nvSpPr>
                <p:cNvPr id="47" name="TextBox 64">
                  <a:extLst>
                    <a:ext uri="{FF2B5EF4-FFF2-40B4-BE49-F238E27FC236}">
                      <a16:creationId xmlns:a16="http://schemas.microsoft.com/office/drawing/2014/main" id="{35573B91-1D91-3656-34D3-BAA3C6706DE1}"/>
                    </a:ext>
                  </a:extLst>
                </p:cNvPr>
                <p:cNvSpPr txBox="1"/>
                <p:nvPr/>
              </p:nvSpPr>
              <p:spPr>
                <a:xfrm>
                  <a:off x="4580300" y="1537420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추진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배경</a:t>
                  </a:r>
                </a:p>
              </p:txBody>
            </p:sp>
            <p:sp>
              <p:nvSpPr>
                <p:cNvPr id="48" name="TextBox 65">
                  <a:extLst>
                    <a:ext uri="{FF2B5EF4-FFF2-40B4-BE49-F238E27FC236}">
                      <a16:creationId xmlns:a16="http://schemas.microsoft.com/office/drawing/2014/main" id="{AB210D7E-B847-0555-4305-00D976C366A8}"/>
                    </a:ext>
                  </a:extLst>
                </p:cNvPr>
                <p:cNvSpPr txBox="1"/>
                <p:nvPr/>
              </p:nvSpPr>
              <p:spPr>
                <a:xfrm>
                  <a:off x="5497344" y="154285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계획</a:t>
                  </a:r>
                </a:p>
              </p:txBody>
            </p:sp>
            <p:sp>
              <p:nvSpPr>
                <p:cNvPr id="49" name="TextBox 66">
                  <a:extLst>
                    <a:ext uri="{FF2B5EF4-FFF2-40B4-BE49-F238E27FC236}">
                      <a16:creationId xmlns:a16="http://schemas.microsoft.com/office/drawing/2014/main" id="{01DDA37F-75DE-C8C6-AAE0-DD7C9422E7F0}"/>
                    </a:ext>
                  </a:extLst>
                </p:cNvPr>
                <p:cNvSpPr txBox="1"/>
                <p:nvPr/>
              </p:nvSpPr>
              <p:spPr>
                <a:xfrm>
                  <a:off x="5956604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결과</a:t>
                  </a:r>
                </a:p>
              </p:txBody>
            </p:sp>
            <p:sp>
              <p:nvSpPr>
                <p:cNvPr id="50" name="TextBox 67">
                  <a:extLst>
                    <a:ext uri="{FF2B5EF4-FFF2-40B4-BE49-F238E27FC236}">
                      <a16:creationId xmlns:a16="http://schemas.microsoft.com/office/drawing/2014/main" id="{EBA032B9-D5A6-1281-6FA1-5A2EAC0EB1A3}"/>
                    </a:ext>
                  </a:extLst>
                </p:cNvPr>
                <p:cNvSpPr txBox="1"/>
                <p:nvPr/>
              </p:nvSpPr>
              <p:spPr>
                <a:xfrm>
                  <a:off x="642483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개선안</a:t>
                  </a:r>
                </a:p>
              </p:txBody>
            </p:sp>
            <p:sp>
              <p:nvSpPr>
                <p:cNvPr id="51" name="TextBox 68">
                  <a:extLst>
                    <a:ext uri="{FF2B5EF4-FFF2-40B4-BE49-F238E27FC236}">
                      <a16:creationId xmlns:a16="http://schemas.microsoft.com/office/drawing/2014/main" id="{ED63A894-912B-F6E0-8B52-5BA2A4E488AA}"/>
                    </a:ext>
                  </a:extLst>
                </p:cNvPr>
                <p:cNvSpPr txBox="1"/>
                <p:nvPr/>
              </p:nvSpPr>
              <p:spPr>
                <a:xfrm>
                  <a:off x="688409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시현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TextBox 70">
                  <a:extLst>
                    <a:ext uri="{FF2B5EF4-FFF2-40B4-BE49-F238E27FC236}">
                      <a16:creationId xmlns:a16="http://schemas.microsoft.com/office/drawing/2014/main" id="{62680C2F-F584-62B4-BFC4-60BF31777F13}"/>
                    </a:ext>
                  </a:extLst>
                </p:cNvPr>
                <p:cNvSpPr txBox="1"/>
                <p:nvPr/>
              </p:nvSpPr>
              <p:spPr>
                <a:xfrm>
                  <a:off x="4141174" y="1544665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비즈니스 </a:t>
                  </a:r>
                  <a:endParaRPr lang="en-US" altLang="ko-KR" sz="8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소개</a:t>
                  </a:r>
                </a:p>
              </p:txBody>
            </p:sp>
            <p:sp>
              <p:nvSpPr>
                <p:cNvPr id="52" name="순서도: 연결자 51">
                  <a:extLst>
                    <a:ext uri="{FF2B5EF4-FFF2-40B4-BE49-F238E27FC236}">
                      <a16:creationId xmlns:a16="http://schemas.microsoft.com/office/drawing/2014/main" id="{6B89B595-1D29-49D1-9CE0-926C3F0A04FA}"/>
                    </a:ext>
                  </a:extLst>
                </p:cNvPr>
                <p:cNvSpPr/>
                <p:nvPr/>
              </p:nvSpPr>
              <p:spPr>
                <a:xfrm>
                  <a:off x="7120909" y="1396491"/>
                  <a:ext cx="160995" cy="175995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6" name="순서도: 연결자 35">
              <a:extLst>
                <a:ext uri="{FF2B5EF4-FFF2-40B4-BE49-F238E27FC236}">
                  <a16:creationId xmlns:a16="http://schemas.microsoft.com/office/drawing/2014/main" id="{2A509E2A-7CF6-2F32-EA26-424858AE729E}"/>
                </a:ext>
              </a:extLst>
            </p:cNvPr>
            <p:cNvSpPr/>
            <p:nvPr/>
          </p:nvSpPr>
          <p:spPr>
            <a:xfrm>
              <a:off x="5680174" y="274122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B9583E-184B-4654-8BE8-3C0800E3FE54}"/>
              </a:ext>
            </a:extLst>
          </p:cNvPr>
          <p:cNvSpPr/>
          <p:nvPr/>
        </p:nvSpPr>
        <p:spPr>
          <a:xfrm>
            <a:off x="90378" y="605993"/>
            <a:ext cx="8963245" cy="502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1DCA3-D905-52ED-E893-9EC6AD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7" y="-233056"/>
            <a:ext cx="2462893" cy="1104636"/>
          </a:xfrm>
        </p:spPr>
        <p:txBody>
          <a:bodyPr>
            <a:normAutofit/>
          </a:bodyPr>
          <a:lstStyle/>
          <a:p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16C451-DE05-BABE-2C41-A171CB3955A9}"/>
              </a:ext>
            </a:extLst>
          </p:cNvPr>
          <p:cNvCxnSpPr>
            <a:cxnSpLocks/>
          </p:cNvCxnSpPr>
          <p:nvPr/>
        </p:nvCxnSpPr>
        <p:spPr>
          <a:xfrm>
            <a:off x="1669143" y="1114898"/>
            <a:ext cx="0" cy="4091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ustomShape 5">
            <a:extLst>
              <a:ext uri="{FF2B5EF4-FFF2-40B4-BE49-F238E27FC236}">
                <a16:creationId xmlns:a16="http://schemas.microsoft.com/office/drawing/2014/main" id="{1CB3ED0D-CFBB-9675-1244-BE2886FE8C6C}"/>
              </a:ext>
            </a:extLst>
          </p:cNvPr>
          <p:cNvSpPr/>
          <p:nvPr/>
        </p:nvSpPr>
        <p:spPr>
          <a:xfrm>
            <a:off x="1876770" y="1297414"/>
            <a:ext cx="4339080" cy="42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marR="0" lvl="0" indent="-34236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StarSymbol"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-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비즈니스 소개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"/>
              <a:ea typeface="+mn-ea"/>
              <a:cs typeface="+mn-cs"/>
            </a:endParaRPr>
          </a:p>
          <a:p>
            <a:pPr marL="343080" marR="0" lvl="0" indent="-34236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StarSymbol"/>
              <a:buAutoNum type="arabicPeriod"/>
              <a:tabLst/>
              <a:defRPr/>
            </a:pPr>
            <a:r>
              <a:rPr kumimoji="0" lang="en-US" sz="1800" b="0" i="0" u="none" strike="noStrike" kern="1200" cap="none" spc="-145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추진</a:t>
            </a:r>
            <a:r>
              <a:rPr kumimoji="0" lang="en-US" sz="1800" b="0" i="0" u="none" strike="noStrike" kern="1200" cap="none" spc="-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sz="1800" b="0" i="0" u="none" strike="noStrike" kern="1200" cap="none" spc="-145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배경</a:t>
            </a:r>
            <a:endParaRPr kumimoji="0" lang="en-US" sz="1800" b="0" i="0" u="none" strike="noStrike" kern="1200" cap="none" spc="-145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43080" marR="0" lvl="0" indent="-34236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StarSymbol"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-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현황 및 개선 기회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"/>
              <a:ea typeface="+mn-ea"/>
              <a:cs typeface="+mn-cs"/>
            </a:endParaRPr>
          </a:p>
          <a:p>
            <a:pPr marL="343080" marR="0" lvl="0" indent="-34236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StarSymbol"/>
              <a:buAutoNum type="arabicPeriod"/>
              <a:tabLst/>
              <a:defRPr/>
            </a:pPr>
            <a:r>
              <a:rPr kumimoji="0" lang="en-US" sz="1800" b="0" i="0" u="none" strike="noStrike" kern="1200" cap="none" spc="-145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분석계획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"/>
              <a:ea typeface="+mn-ea"/>
              <a:cs typeface="+mn-cs"/>
            </a:endParaRPr>
          </a:p>
          <a:p>
            <a:pPr marL="343080" marR="0" lvl="0" indent="-34236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StarSymbol"/>
              <a:buAutoNum type="arabicPeriod"/>
              <a:tabLst/>
              <a:defRPr/>
            </a:pPr>
            <a:r>
              <a:rPr kumimoji="0" lang="en-US" sz="1800" b="0" i="0" u="none" strike="noStrike" kern="1200" cap="none" spc="-145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분석결과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"/>
              <a:ea typeface="+mn-ea"/>
              <a:cs typeface="+mn-cs"/>
            </a:endParaRPr>
          </a:p>
          <a:p>
            <a:pPr marL="343080" marR="0" lvl="0" indent="-34236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StarSymbol"/>
              <a:buAutoNum type="arabicPeriod"/>
              <a:tabLst/>
              <a:defRPr/>
            </a:pPr>
            <a:r>
              <a:rPr kumimoji="0" lang="en-US" sz="1800" b="0" i="0" u="none" strike="noStrike" kern="1200" cap="none" spc="-145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개선안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"/>
              <a:ea typeface="+mn-ea"/>
              <a:cs typeface="+mn-cs"/>
            </a:endParaRPr>
          </a:p>
          <a:p>
            <a:pPr marL="343080" marR="0" lvl="0" indent="-34236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StarSymbol"/>
              <a:buAutoNum type="arabicPeriod"/>
              <a:tabLst/>
              <a:defRPr/>
            </a:pPr>
            <a:r>
              <a:rPr kumimoji="0" lang="en-US" sz="1800" b="0" i="0" u="none" strike="noStrike" kern="1200" cap="none" spc="-145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시현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"/>
              <a:ea typeface="+mn-ea"/>
              <a:cs typeface="+mn-cs"/>
            </a:endParaRPr>
          </a:p>
          <a:p>
            <a:pPr marL="343080" marR="0" lvl="0" indent="-34236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StarSymbol"/>
              <a:buAutoNum type="arabicPeriod"/>
              <a:tabLst/>
              <a:defRPr/>
            </a:pPr>
            <a:r>
              <a:rPr kumimoji="0" lang="en-US" sz="1800" b="0" i="0" u="none" strike="noStrike" kern="1200" cap="none" spc="-145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소감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54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B9583E-184B-4654-8BE8-3C0800E3FE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378" y="605993"/>
            <a:ext cx="8963245" cy="502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1DCA3-D905-52ED-E893-9EC6AD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7" y="-233056"/>
            <a:ext cx="2462893" cy="1104636"/>
          </a:xfrm>
        </p:spPr>
        <p:txBody>
          <a:bodyPr>
            <a:norm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0D7287-03FF-7AF8-BE2B-10E2EDF49EDF}"/>
              </a:ext>
            </a:extLst>
          </p:cNvPr>
          <p:cNvSpPr txBox="1"/>
          <p:nvPr/>
        </p:nvSpPr>
        <p:spPr>
          <a:xfrm>
            <a:off x="8621489" y="275265"/>
            <a:ext cx="6156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소감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8F444F2-A159-1EF2-CB66-B54D8144F24C}"/>
              </a:ext>
            </a:extLst>
          </p:cNvPr>
          <p:cNvGrpSpPr/>
          <p:nvPr/>
        </p:nvGrpSpPr>
        <p:grpSpPr>
          <a:xfrm>
            <a:off x="5410335" y="91854"/>
            <a:ext cx="3592696" cy="494484"/>
            <a:chOff x="4141174" y="1388735"/>
            <a:chExt cx="3592696" cy="49448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264E2A7-3705-61CD-461F-27131A8CCA0D}"/>
                </a:ext>
              </a:extLst>
            </p:cNvPr>
            <p:cNvCxnSpPr>
              <a:cxnSpLocks/>
              <a:endCxn id="45" idx="6"/>
            </p:cNvCxnSpPr>
            <p:nvPr/>
          </p:nvCxnSpPr>
          <p:spPr>
            <a:xfrm>
              <a:off x="4399378" y="1489053"/>
              <a:ext cx="3312168" cy="0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순서도: 연결자 39">
              <a:extLst>
                <a:ext uri="{FF2B5EF4-FFF2-40B4-BE49-F238E27FC236}">
                  <a16:creationId xmlns:a16="http://schemas.microsoft.com/office/drawing/2014/main" id="{F3E8FF73-BADE-7C8B-D505-19C832148007}"/>
                </a:ext>
              </a:extLst>
            </p:cNvPr>
            <p:cNvSpPr/>
            <p:nvPr/>
          </p:nvSpPr>
          <p:spPr>
            <a:xfrm>
              <a:off x="4835858" y="1416773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순서도: 연결자 40">
              <a:extLst>
                <a:ext uri="{FF2B5EF4-FFF2-40B4-BE49-F238E27FC236}">
                  <a16:creationId xmlns:a16="http://schemas.microsoft.com/office/drawing/2014/main" id="{4697CD12-B625-1F24-644D-1177AE3EB211}"/>
                </a:ext>
              </a:extLst>
            </p:cNvPr>
            <p:cNvSpPr/>
            <p:nvPr/>
          </p:nvSpPr>
          <p:spPr>
            <a:xfrm>
              <a:off x="5309586" y="1428893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순서도: 연결자 41">
              <a:extLst>
                <a:ext uri="{FF2B5EF4-FFF2-40B4-BE49-F238E27FC236}">
                  <a16:creationId xmlns:a16="http://schemas.microsoft.com/office/drawing/2014/main" id="{C2D98F63-D797-476D-9751-3469BB390EAA}"/>
                </a:ext>
              </a:extLst>
            </p:cNvPr>
            <p:cNvSpPr/>
            <p:nvPr/>
          </p:nvSpPr>
          <p:spPr>
            <a:xfrm>
              <a:off x="5729778" y="1424744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순서도: 연결자 42">
              <a:extLst>
                <a:ext uri="{FF2B5EF4-FFF2-40B4-BE49-F238E27FC236}">
                  <a16:creationId xmlns:a16="http://schemas.microsoft.com/office/drawing/2014/main" id="{2388CA3D-28C2-3B8E-8392-A5EA49C0151E}"/>
                </a:ext>
              </a:extLst>
            </p:cNvPr>
            <p:cNvSpPr/>
            <p:nvPr/>
          </p:nvSpPr>
          <p:spPr>
            <a:xfrm>
              <a:off x="6201907" y="1417500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순서도: 연결자 43">
              <a:extLst>
                <a:ext uri="{FF2B5EF4-FFF2-40B4-BE49-F238E27FC236}">
                  <a16:creationId xmlns:a16="http://schemas.microsoft.com/office/drawing/2014/main" id="{CAB4B9C3-C404-DD94-0F0D-0398D2B6F030}"/>
                </a:ext>
              </a:extLst>
            </p:cNvPr>
            <p:cNvSpPr/>
            <p:nvPr/>
          </p:nvSpPr>
          <p:spPr>
            <a:xfrm>
              <a:off x="6674036" y="1420373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순서도: 연결자 44">
              <a:extLst>
                <a:ext uri="{FF2B5EF4-FFF2-40B4-BE49-F238E27FC236}">
                  <a16:creationId xmlns:a16="http://schemas.microsoft.com/office/drawing/2014/main" id="{F7E3E08F-B270-5FC9-353A-9B7C3AF11A56}"/>
                </a:ext>
              </a:extLst>
            </p:cNvPr>
            <p:cNvSpPr/>
            <p:nvPr/>
          </p:nvSpPr>
          <p:spPr>
            <a:xfrm>
              <a:off x="7604474" y="1429093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TextBox 63">
              <a:extLst>
                <a:ext uri="{FF2B5EF4-FFF2-40B4-BE49-F238E27FC236}">
                  <a16:creationId xmlns:a16="http://schemas.microsoft.com/office/drawing/2014/main" id="{CEDFC2E0-2602-E7F9-D67A-AC3C87F50860}"/>
                </a:ext>
              </a:extLst>
            </p:cNvPr>
            <p:cNvSpPr txBox="1"/>
            <p:nvPr/>
          </p:nvSpPr>
          <p:spPr>
            <a:xfrm>
              <a:off x="5038676" y="1536693"/>
              <a:ext cx="615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현황 및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개선기회</a:t>
              </a:r>
            </a:p>
          </p:txBody>
        </p:sp>
        <p:sp>
          <p:nvSpPr>
            <p:cNvPr id="47" name="TextBox 64">
              <a:extLst>
                <a:ext uri="{FF2B5EF4-FFF2-40B4-BE49-F238E27FC236}">
                  <a16:creationId xmlns:a16="http://schemas.microsoft.com/office/drawing/2014/main" id="{35573B91-1D91-3656-34D3-BAA3C6706DE1}"/>
                </a:ext>
              </a:extLst>
            </p:cNvPr>
            <p:cNvSpPr txBox="1"/>
            <p:nvPr/>
          </p:nvSpPr>
          <p:spPr>
            <a:xfrm>
              <a:off x="4580300" y="1537420"/>
              <a:ext cx="615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추진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배경</a:t>
              </a:r>
            </a:p>
          </p:txBody>
        </p:sp>
        <p:sp>
          <p:nvSpPr>
            <p:cNvPr id="48" name="TextBox 65">
              <a:extLst>
                <a:ext uri="{FF2B5EF4-FFF2-40B4-BE49-F238E27FC236}">
                  <a16:creationId xmlns:a16="http://schemas.microsoft.com/office/drawing/2014/main" id="{AB210D7E-B847-0555-4305-00D976C366A8}"/>
                </a:ext>
              </a:extLst>
            </p:cNvPr>
            <p:cNvSpPr txBox="1"/>
            <p:nvPr/>
          </p:nvSpPr>
          <p:spPr>
            <a:xfrm>
              <a:off x="5497344" y="1542853"/>
              <a:ext cx="615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분석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계획</a:t>
              </a:r>
            </a:p>
          </p:txBody>
        </p:sp>
        <p:sp>
          <p:nvSpPr>
            <p:cNvPr id="49" name="TextBox 66">
              <a:extLst>
                <a:ext uri="{FF2B5EF4-FFF2-40B4-BE49-F238E27FC236}">
                  <a16:creationId xmlns:a16="http://schemas.microsoft.com/office/drawing/2014/main" id="{01DDA37F-75DE-C8C6-AAE0-DD7C9422E7F0}"/>
                </a:ext>
              </a:extLst>
            </p:cNvPr>
            <p:cNvSpPr txBox="1"/>
            <p:nvPr/>
          </p:nvSpPr>
          <p:spPr>
            <a:xfrm>
              <a:off x="5956604" y="1536693"/>
              <a:ext cx="615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분석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결과</a:t>
              </a:r>
            </a:p>
          </p:txBody>
        </p:sp>
        <p:sp>
          <p:nvSpPr>
            <p:cNvPr id="50" name="TextBox 67">
              <a:extLst>
                <a:ext uri="{FF2B5EF4-FFF2-40B4-BE49-F238E27FC236}">
                  <a16:creationId xmlns:a16="http://schemas.microsoft.com/office/drawing/2014/main" id="{EBA032B9-D5A6-1281-6FA1-5A2EAC0EB1A3}"/>
                </a:ext>
              </a:extLst>
            </p:cNvPr>
            <p:cNvSpPr txBox="1"/>
            <p:nvPr/>
          </p:nvSpPr>
          <p:spPr>
            <a:xfrm>
              <a:off x="6424836" y="1572146"/>
              <a:ext cx="6156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개선안</a:t>
              </a:r>
            </a:p>
          </p:txBody>
        </p:sp>
        <p:sp>
          <p:nvSpPr>
            <p:cNvPr id="51" name="TextBox 68">
              <a:extLst>
                <a:ext uri="{FF2B5EF4-FFF2-40B4-BE49-F238E27FC236}">
                  <a16:creationId xmlns:a16="http://schemas.microsoft.com/office/drawing/2014/main" id="{ED63A894-912B-F6E0-8B52-5BA2A4E488AA}"/>
                </a:ext>
              </a:extLst>
            </p:cNvPr>
            <p:cNvSpPr txBox="1"/>
            <p:nvPr/>
          </p:nvSpPr>
          <p:spPr>
            <a:xfrm>
              <a:off x="6884096" y="1572146"/>
              <a:ext cx="6156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시현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TextBox 70">
              <a:extLst>
                <a:ext uri="{FF2B5EF4-FFF2-40B4-BE49-F238E27FC236}">
                  <a16:creationId xmlns:a16="http://schemas.microsoft.com/office/drawing/2014/main" id="{62680C2F-F584-62B4-BFC4-60BF31777F13}"/>
                </a:ext>
              </a:extLst>
            </p:cNvPr>
            <p:cNvSpPr txBox="1"/>
            <p:nvPr/>
          </p:nvSpPr>
          <p:spPr>
            <a:xfrm>
              <a:off x="4141174" y="1544665"/>
              <a:ext cx="615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비즈니스 </a:t>
              </a:r>
              <a:endPara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소개</a:t>
              </a:r>
            </a:p>
          </p:txBody>
        </p:sp>
        <p:sp>
          <p:nvSpPr>
            <p:cNvPr id="52" name="순서도: 연결자 51">
              <a:extLst>
                <a:ext uri="{FF2B5EF4-FFF2-40B4-BE49-F238E27FC236}">
                  <a16:creationId xmlns:a16="http://schemas.microsoft.com/office/drawing/2014/main" id="{6B89B595-1D29-49D1-9CE0-926C3F0A04FA}"/>
                </a:ext>
              </a:extLst>
            </p:cNvPr>
            <p:cNvSpPr/>
            <p:nvPr/>
          </p:nvSpPr>
          <p:spPr>
            <a:xfrm>
              <a:off x="7572875" y="1388735"/>
              <a:ext cx="160995" cy="175995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2A509E2A-7CF6-2F32-EA26-424858AE729E}"/>
              </a:ext>
            </a:extLst>
          </p:cNvPr>
          <p:cNvSpPr/>
          <p:nvPr/>
        </p:nvSpPr>
        <p:spPr>
          <a:xfrm>
            <a:off x="5644791" y="127863"/>
            <a:ext cx="107072" cy="11992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38553E82-AE76-0907-8E55-DBFB0FC90795}"/>
              </a:ext>
            </a:extLst>
          </p:cNvPr>
          <p:cNvSpPr/>
          <p:nvPr/>
        </p:nvSpPr>
        <p:spPr>
          <a:xfrm>
            <a:off x="8415326" y="119892"/>
            <a:ext cx="107072" cy="11992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357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03EDD56-4A89-41E7-B897-795700842D19}"/>
              </a:ext>
            </a:extLst>
          </p:cNvPr>
          <p:cNvSpPr/>
          <p:nvPr/>
        </p:nvSpPr>
        <p:spPr>
          <a:xfrm>
            <a:off x="-2511" y="0"/>
            <a:ext cx="9146510" cy="5714999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660863" y="197644"/>
            <a:ext cx="2679965" cy="197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25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525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~~~^^</a:t>
            </a:r>
            <a:endParaRPr kumimoji="0" lang="en-US" altLang="ko-KR" sz="525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1B35D9-137E-4413-B022-A86CEE7512C1}"/>
              </a:ext>
            </a:extLst>
          </p:cNvPr>
          <p:cNvGrpSpPr/>
          <p:nvPr/>
        </p:nvGrpSpPr>
        <p:grpSpPr>
          <a:xfrm flipH="1">
            <a:off x="169857" y="0"/>
            <a:ext cx="380357" cy="1058872"/>
            <a:chOff x="7918450" y="3387725"/>
            <a:chExt cx="349250" cy="709894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935A238-F521-4A1C-B52B-49C1888BF8C7}"/>
                </a:ext>
              </a:extLst>
            </p:cNvPr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B88144E-3DCA-4369-9122-6937C4596CF6}"/>
                </a:ext>
              </a:extLst>
            </p:cNvPr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D1A52-6849-4599-ACE6-C340ACBB6328}"/>
                </a:ext>
              </a:extLst>
            </p:cNvPr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8ABB71A-7C27-4530-A3EA-BFB975F1D923}"/>
                </a:ext>
              </a:extLst>
            </p:cNvPr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4AD656-A5FC-4E3C-B153-A11E4C4D254C}"/>
                </a:ext>
              </a:extLst>
            </p:cNvPr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1FCBD3-0DD8-4387-9450-0C406E23D554}"/>
              </a:ext>
            </a:extLst>
          </p:cNvPr>
          <p:cNvGrpSpPr/>
          <p:nvPr/>
        </p:nvGrpSpPr>
        <p:grpSpPr>
          <a:xfrm>
            <a:off x="-2508" y="1356370"/>
            <a:ext cx="433484" cy="4064036"/>
            <a:chOff x="-3345" y="1427492"/>
            <a:chExt cx="577979" cy="5418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97D7FD1-32B6-4BDA-B6B1-C65AEB0FC7F3}"/>
                </a:ext>
              </a:extLst>
            </p:cNvPr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5ED2C0F-65D4-4EFC-8CB9-D02D0C989465}"/>
                  </a:ext>
                </a:extLst>
              </p:cNvPr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486FCAB-B970-4325-80D2-331F9D1E17E1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EA22842D-8730-4308-8234-A2AFE6DD51E9}"/>
                  </a:ext>
                </a:extLst>
              </p:cNvPr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A2892D9-F8EA-43C0-8F01-F66EDDB0BF09}"/>
                  </a:ext>
                </a:extLst>
              </p:cNvPr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8932CA1-E8E9-4B14-B656-5BEF717F257A}"/>
                  </a:ext>
                </a:extLst>
              </p:cNvPr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7C4792-1217-4373-96E8-9E07001A9A0D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CF2B676-5349-45C8-8D10-3FAA2D57BAEF}"/>
                </a:ext>
              </a:extLst>
            </p:cNvPr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5500202-DAED-4273-AB4E-E1A8E1C527B1}"/>
                </a:ext>
              </a:extLst>
            </p:cNvPr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452679-1AB9-4D22-B6F1-7463F9ADAB28}"/>
                </a:ext>
              </a:extLst>
            </p:cNvPr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3A8D6BF-60C5-4B31-AB6B-2DBAE70460E6}"/>
                </a:ext>
              </a:extLst>
            </p:cNvPr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D20C9F02-C3EC-4BE2-8A78-1ADB29F4F954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4C83E37-35CF-4FA5-9F6C-4AEFC8E0B06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F7CF363-EBF4-4FE6-96A6-D7B3AD095B0A}"/>
                </a:ext>
              </a:extLst>
            </p:cNvPr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1782FC9-B973-4F3F-AF33-2F742648521D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707D567-F06A-4121-845E-0C0EF461BBEA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828E384-6CDF-472A-B07B-10BBDE956636}"/>
                </a:ext>
              </a:extLst>
            </p:cNvPr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0E857F5-51B4-40C9-BE94-BA62738B4A7C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CD1CCA4-BF20-4871-99AD-77836529EC7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2CBA550-A2E5-40FA-BD09-8DDE86EA2C08}"/>
              </a:ext>
            </a:extLst>
          </p:cNvPr>
          <p:cNvSpPr/>
          <p:nvPr/>
        </p:nvSpPr>
        <p:spPr>
          <a:xfrm>
            <a:off x="92101" y="1075647"/>
            <a:ext cx="194720" cy="194720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98B14FA5-6391-9216-524A-5FE0166881A0}"/>
              </a:ext>
            </a:extLst>
          </p:cNvPr>
          <p:cNvSpPr/>
          <p:nvPr/>
        </p:nvSpPr>
        <p:spPr>
          <a:xfrm>
            <a:off x="5080432" y="1501994"/>
            <a:ext cx="3764280" cy="376428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003846-C1C2-D99A-967F-7972515D44AC}"/>
              </a:ext>
            </a:extLst>
          </p:cNvPr>
          <p:cNvSpPr/>
          <p:nvPr/>
        </p:nvSpPr>
        <p:spPr>
          <a:xfrm>
            <a:off x="5699760" y="2174656"/>
            <a:ext cx="777240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6E10C0-891C-891D-D101-1C8F01C80357}"/>
              </a:ext>
            </a:extLst>
          </p:cNvPr>
          <p:cNvSpPr/>
          <p:nvPr/>
        </p:nvSpPr>
        <p:spPr>
          <a:xfrm>
            <a:off x="6581572" y="2181907"/>
            <a:ext cx="777240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DEED06-DCA1-F488-CF70-87BB5E704406}"/>
              </a:ext>
            </a:extLst>
          </p:cNvPr>
          <p:cNvSpPr/>
          <p:nvPr/>
        </p:nvSpPr>
        <p:spPr>
          <a:xfrm>
            <a:off x="7463384" y="2181907"/>
            <a:ext cx="777240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9570B2-C44C-04BF-A8BB-22F1AC576948}"/>
              </a:ext>
            </a:extLst>
          </p:cNvPr>
          <p:cNvSpPr/>
          <p:nvPr/>
        </p:nvSpPr>
        <p:spPr>
          <a:xfrm>
            <a:off x="5699760" y="3062826"/>
            <a:ext cx="777240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C72AC0-E3A2-1510-F661-62E4F24ADBD6}"/>
              </a:ext>
            </a:extLst>
          </p:cNvPr>
          <p:cNvSpPr/>
          <p:nvPr/>
        </p:nvSpPr>
        <p:spPr>
          <a:xfrm>
            <a:off x="6581572" y="3043444"/>
            <a:ext cx="777240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57EAC5-CD0C-372B-A1BB-CB5492B6E746}"/>
              </a:ext>
            </a:extLst>
          </p:cNvPr>
          <p:cNvSpPr/>
          <p:nvPr/>
        </p:nvSpPr>
        <p:spPr>
          <a:xfrm>
            <a:off x="7459169" y="3062826"/>
            <a:ext cx="777240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DD6D42-8EDB-6A89-8667-63C94A09F5FA}"/>
              </a:ext>
            </a:extLst>
          </p:cNvPr>
          <p:cNvSpPr/>
          <p:nvPr/>
        </p:nvSpPr>
        <p:spPr>
          <a:xfrm>
            <a:off x="5711839" y="3931544"/>
            <a:ext cx="777240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3F7A41-29E8-00F7-6B91-75184738DBDC}"/>
              </a:ext>
            </a:extLst>
          </p:cNvPr>
          <p:cNvSpPr/>
          <p:nvPr/>
        </p:nvSpPr>
        <p:spPr>
          <a:xfrm>
            <a:off x="6581572" y="3931544"/>
            <a:ext cx="777240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9EDE8C-6DF2-1E9E-A28F-2D666E4EFCE7}"/>
              </a:ext>
            </a:extLst>
          </p:cNvPr>
          <p:cNvSpPr/>
          <p:nvPr/>
        </p:nvSpPr>
        <p:spPr>
          <a:xfrm>
            <a:off x="7459169" y="3943745"/>
            <a:ext cx="777240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89ED6E-77CD-9D91-1D04-15D24FE4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730" y="2197852"/>
            <a:ext cx="765163" cy="8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6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B9583E-184B-4654-8BE8-3C0800E3FE54}"/>
              </a:ext>
            </a:extLst>
          </p:cNvPr>
          <p:cNvSpPr/>
          <p:nvPr/>
        </p:nvSpPr>
        <p:spPr>
          <a:xfrm>
            <a:off x="90378" y="605993"/>
            <a:ext cx="8963245" cy="502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1DCA3-D905-52ED-E893-9EC6AD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7" y="-233056"/>
            <a:ext cx="3538498" cy="1104636"/>
          </a:xfrm>
        </p:spPr>
        <p:txBody>
          <a:bodyPr>
            <a:norm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소개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B5E8CED5-06BD-053E-C789-5BDDE5000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6081"/>
              </p:ext>
            </p:extLst>
          </p:nvPr>
        </p:nvGraphicFramePr>
        <p:xfrm>
          <a:off x="220980" y="2680767"/>
          <a:ext cx="8702040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569">
                  <a:extLst>
                    <a:ext uri="{9D8B030D-6E8A-4147-A177-3AD203B41FA5}">
                      <a16:colId xmlns:a16="http://schemas.microsoft.com/office/drawing/2014/main" val="668788745"/>
                    </a:ext>
                  </a:extLst>
                </a:gridCol>
                <a:gridCol w="670241">
                  <a:extLst>
                    <a:ext uri="{9D8B030D-6E8A-4147-A177-3AD203B41FA5}">
                      <a16:colId xmlns:a16="http://schemas.microsoft.com/office/drawing/2014/main" val="2820088268"/>
                    </a:ext>
                  </a:extLst>
                </a:gridCol>
                <a:gridCol w="904826">
                  <a:extLst>
                    <a:ext uri="{9D8B030D-6E8A-4147-A177-3AD203B41FA5}">
                      <a16:colId xmlns:a16="http://schemas.microsoft.com/office/drawing/2014/main" val="3944073700"/>
                    </a:ext>
                  </a:extLst>
                </a:gridCol>
                <a:gridCol w="1105897">
                  <a:extLst>
                    <a:ext uri="{9D8B030D-6E8A-4147-A177-3AD203B41FA5}">
                      <a16:colId xmlns:a16="http://schemas.microsoft.com/office/drawing/2014/main" val="3543589726"/>
                    </a:ext>
                  </a:extLst>
                </a:gridCol>
                <a:gridCol w="978883">
                  <a:extLst>
                    <a:ext uri="{9D8B030D-6E8A-4147-A177-3AD203B41FA5}">
                      <a16:colId xmlns:a16="http://schemas.microsoft.com/office/drawing/2014/main" val="3510161700"/>
                    </a:ext>
                  </a:extLst>
                </a:gridCol>
                <a:gridCol w="3338624">
                  <a:extLst>
                    <a:ext uri="{9D8B030D-6E8A-4147-A177-3AD203B41FA5}">
                      <a16:colId xmlns:a16="http://schemas.microsoft.com/office/drawing/2014/main" val="2197858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기업 유형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웨이퍼 생산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패키징</a:t>
                      </a:r>
                      <a:r>
                        <a:rPr lang="en-US" altLang="ko-KR" sz="1000" dirty="0"/>
                        <a:t>&amp;</a:t>
                      </a:r>
                      <a:r>
                        <a:rPr lang="ko-KR" altLang="en-US" sz="1000" dirty="0"/>
                        <a:t>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판매</a:t>
                      </a:r>
                      <a:r>
                        <a:rPr lang="en-US" altLang="ko-KR" sz="1000" dirty="0"/>
                        <a:t>&amp;</a:t>
                      </a:r>
                      <a:r>
                        <a:rPr lang="ko-KR" altLang="en-US" sz="1000" dirty="0"/>
                        <a:t>유통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23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191B1D"/>
                          </a:solidFill>
                          <a:latin typeface="Malgun Gothic"/>
                          <a:ea typeface="Malgun Gothic"/>
                          <a:cs typeface="+mn-lt"/>
                        </a:rPr>
                        <a:t>IDM </a:t>
                      </a:r>
                    </a:p>
                    <a:p>
                      <a:pPr algn="ctr"/>
                      <a:r>
                        <a:rPr lang="en-US" altLang="ko-KR" sz="700" dirty="0">
                          <a:solidFill>
                            <a:srgbClr val="191B1D"/>
                          </a:solidFill>
                          <a:latin typeface="Malgun Gothic"/>
                          <a:ea typeface="Malgun Gothic"/>
                          <a:cs typeface="+mn-lt"/>
                        </a:rPr>
                        <a:t>(Integrated Device Manufacturer) </a:t>
                      </a:r>
                      <a:endParaRPr lang="en-US" altLang="ko-KR" sz="900" dirty="0">
                        <a:solidFill>
                          <a:srgbClr val="191B1D"/>
                        </a:solidFill>
                        <a:latin typeface="Malgun Gothic"/>
                        <a:ea typeface="Malgun Gothic"/>
                        <a:cs typeface="+mn-lt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191B1D"/>
                          </a:solidFill>
                          <a:latin typeface="Malgun Gothic"/>
                          <a:ea typeface="Malgun Gothic"/>
                          <a:cs typeface="+mn-lt"/>
                        </a:rPr>
                        <a:t>설계부터 판매</a:t>
                      </a:r>
                      <a:r>
                        <a:rPr lang="en-US" altLang="ko-KR" sz="1000" dirty="0">
                          <a:solidFill>
                            <a:srgbClr val="191B1D"/>
                          </a:solidFill>
                          <a:latin typeface="Malgun Gothic"/>
                          <a:ea typeface="Malgun Gothic"/>
                          <a:cs typeface="+mn-lt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rgbClr val="191B1D"/>
                          </a:solidFill>
                          <a:latin typeface="Malgun Gothic"/>
                          <a:ea typeface="Malgun Gothic"/>
                          <a:cs typeface="+mn-lt"/>
                        </a:rPr>
                        <a:t> 유통까지 전부 가능한 기업</a:t>
                      </a:r>
                      <a:endParaRPr lang="en-US" altLang="ko-KR" sz="1000" dirty="0">
                        <a:solidFill>
                          <a:srgbClr val="191B1D"/>
                        </a:solidFill>
                        <a:latin typeface="Malgun Gothic"/>
                        <a:ea typeface="Malgun Gothic"/>
                        <a:cs typeface="+mn-lt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191B1D"/>
                          </a:solidFill>
                          <a:latin typeface="Malgun Gothic"/>
                          <a:ea typeface="Malgun Gothic"/>
                          <a:cs typeface="+mn-lt"/>
                        </a:rPr>
                        <a:t>ex) </a:t>
                      </a:r>
                      <a:r>
                        <a:rPr lang="ko-KR" altLang="en-US" sz="1000" dirty="0">
                          <a:solidFill>
                            <a:srgbClr val="191B1D"/>
                          </a:solidFill>
                          <a:latin typeface="Malgun Gothic"/>
                          <a:ea typeface="Malgun Gothic"/>
                          <a:cs typeface="+mn-lt"/>
                        </a:rPr>
                        <a:t>삼성전자</a:t>
                      </a:r>
                      <a:r>
                        <a:rPr lang="en-US" altLang="ko-KR" sz="1000" dirty="0">
                          <a:solidFill>
                            <a:srgbClr val="191B1D"/>
                          </a:solidFill>
                          <a:latin typeface="Malgun Gothic"/>
                          <a:ea typeface="Malgun Gothic"/>
                          <a:cs typeface="+mn-lt"/>
                        </a:rPr>
                        <a:t>, SK</a:t>
                      </a:r>
                      <a:r>
                        <a:rPr lang="ko-KR" altLang="en-US" sz="1000" dirty="0">
                          <a:solidFill>
                            <a:srgbClr val="191B1D"/>
                          </a:solidFill>
                          <a:latin typeface="Malgun Gothic"/>
                          <a:ea typeface="Malgun Gothic"/>
                          <a:cs typeface="+mn-lt"/>
                        </a:rPr>
                        <a:t>하이닉스</a:t>
                      </a:r>
                      <a:endParaRPr lang="en-US" altLang="ko-KR" sz="1000" dirty="0">
                        <a:solidFill>
                          <a:srgbClr val="191B1D"/>
                        </a:solidFill>
                        <a:latin typeface="Malgun Gothic"/>
                        <a:ea typeface="Malgun Gothic"/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30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>
                          <a:solidFill>
                            <a:srgbClr val="191B1D"/>
                          </a:solidFill>
                          <a:latin typeface="+mn-ea"/>
                          <a:cs typeface="+mn-lt"/>
                        </a:rPr>
                        <a:t>칩리스</a:t>
                      </a:r>
                      <a:r>
                        <a:rPr lang="en-US" altLang="ko-KR" sz="900" dirty="0">
                          <a:solidFill>
                            <a:srgbClr val="191B1D"/>
                          </a:solidFill>
                          <a:latin typeface="+mn-ea"/>
                          <a:cs typeface="+mn-lt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191B1D"/>
                          </a:solidFill>
                          <a:latin typeface="+mn-ea"/>
                          <a:cs typeface="+mn-lt"/>
                        </a:rPr>
                        <a:t>(</a:t>
                      </a:r>
                      <a:r>
                        <a:rPr lang="en-US" altLang="ko-KR" sz="700" dirty="0" err="1">
                          <a:solidFill>
                            <a:srgbClr val="191B1D"/>
                          </a:solidFill>
                          <a:latin typeface="+mn-ea"/>
                          <a:cs typeface="+mn-lt"/>
                        </a:rPr>
                        <a:t>Chipless</a:t>
                      </a:r>
                      <a:r>
                        <a:rPr lang="en-US" altLang="ko-KR" sz="700" dirty="0">
                          <a:solidFill>
                            <a:srgbClr val="191B1D"/>
                          </a:solidFill>
                          <a:latin typeface="+mn-ea"/>
                          <a:cs typeface="+mn-lt"/>
                        </a:rPr>
                        <a:t>) </a:t>
                      </a:r>
                      <a:endParaRPr lang="en-US" altLang="ko-KR" sz="900" dirty="0">
                        <a:solidFill>
                          <a:srgbClr val="191B1D"/>
                        </a:solidFill>
                        <a:latin typeface="+mn-ea"/>
                        <a:cs typeface="+mn-lt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191B1D"/>
                          </a:solidFill>
                          <a:latin typeface="+mn-ea"/>
                          <a:cs typeface="+mn-lt"/>
                        </a:rPr>
                        <a:t>오직 설계만 진행하는 기업</a:t>
                      </a:r>
                      <a:endParaRPr lang="en-US" altLang="ko-KR" sz="1000" dirty="0">
                        <a:solidFill>
                          <a:srgbClr val="191B1D"/>
                        </a:solidFill>
                        <a:latin typeface="+mn-ea"/>
                        <a:cs typeface="+mn-lt"/>
                      </a:endParaRPr>
                    </a:p>
                    <a:p>
                      <a:pPr algn="ctr"/>
                      <a:r>
                        <a:rPr lang="en-US" altLang="ko-KR" sz="1000" dirty="0">
                          <a:solidFill>
                            <a:srgbClr val="191B1D"/>
                          </a:solidFill>
                          <a:latin typeface="+mn-ea"/>
                          <a:cs typeface="+mn-lt"/>
                        </a:rPr>
                        <a:t>ex) ARM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20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solidFill>
                            <a:srgbClr val="191B1D"/>
                          </a:solidFill>
                          <a:latin typeface="Malgun Gothic"/>
                          <a:ea typeface="Malgun Gothic"/>
                          <a:cs typeface="+mn-lt"/>
                        </a:rPr>
                        <a:t>팹리스</a:t>
                      </a:r>
                      <a:r>
                        <a:rPr lang="ko-KR" altLang="en-US" sz="900" dirty="0">
                          <a:solidFill>
                            <a:srgbClr val="191B1D"/>
                          </a:solidFill>
                          <a:latin typeface="Malgun Gothic"/>
                          <a:ea typeface="Malgun Gothic"/>
                          <a:cs typeface="+mn-lt"/>
                        </a:rPr>
                        <a:t> </a:t>
                      </a:r>
                      <a:r>
                        <a:rPr lang="en-US" altLang="ko-KR" sz="700" dirty="0">
                          <a:solidFill>
                            <a:srgbClr val="191B1D"/>
                          </a:solidFill>
                          <a:latin typeface="Malgun Gothic"/>
                          <a:ea typeface="Malgun Gothic"/>
                          <a:cs typeface="+mn-lt"/>
                        </a:rPr>
                        <a:t>(Fabless)</a:t>
                      </a:r>
                      <a:endParaRPr lang="en-US" altLang="ko-KR" sz="900" dirty="0">
                        <a:solidFill>
                          <a:srgbClr val="191B1D"/>
                        </a:solidFill>
                        <a:latin typeface="Malgun Gothic"/>
                        <a:ea typeface="Malgun Gothic"/>
                        <a:cs typeface="+mn-lt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191B1D"/>
                          </a:solidFill>
                          <a:latin typeface="Malgun Gothic"/>
                          <a:ea typeface="Malgun Gothic"/>
                          <a:cs typeface="+mn-lt"/>
                        </a:rPr>
                        <a:t>설계를 전문으로 하지만 유통까지 가능한 기업</a:t>
                      </a:r>
                      <a:endParaRPr lang="en-US" altLang="ko-KR" sz="1000" dirty="0">
                        <a:solidFill>
                          <a:srgbClr val="191B1D"/>
                        </a:solidFill>
                        <a:latin typeface="Malgun Gothic"/>
                        <a:ea typeface="Malgun Gothic"/>
                        <a:cs typeface="+mn-lt"/>
                      </a:endParaRPr>
                    </a:p>
                    <a:p>
                      <a:pPr algn="ctr"/>
                      <a:r>
                        <a:rPr lang="en-US" altLang="ko-KR" sz="1000" dirty="0">
                          <a:solidFill>
                            <a:srgbClr val="191B1D"/>
                          </a:solidFill>
                          <a:latin typeface="Malgun Gothic"/>
                          <a:ea typeface="Malgun Gothic"/>
                          <a:cs typeface="+mn-lt"/>
                        </a:rPr>
                        <a:t>ex) </a:t>
                      </a:r>
                      <a:r>
                        <a:rPr lang="ko-KR" altLang="en-US" sz="1000" dirty="0" err="1">
                          <a:solidFill>
                            <a:srgbClr val="191B1D"/>
                          </a:solidFill>
                          <a:latin typeface="Malgun Gothic"/>
                          <a:ea typeface="Malgun Gothic"/>
                          <a:cs typeface="+mn-lt"/>
                        </a:rPr>
                        <a:t>엔디비아</a:t>
                      </a:r>
                      <a:endParaRPr lang="en-US" altLang="ko-KR" sz="1000" dirty="0">
                        <a:solidFill>
                          <a:srgbClr val="191B1D"/>
                        </a:solidFill>
                        <a:ea typeface="+mn-lt"/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40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rgbClr val="191B1D"/>
                          </a:solidFill>
                          <a:ea typeface="+mn-lt"/>
                          <a:cs typeface="+mn-lt"/>
                        </a:rPr>
                        <a:t>파운드리</a:t>
                      </a:r>
                      <a:r>
                        <a:rPr lang="en-US" altLang="ko-KR" sz="1100" b="1" dirty="0">
                          <a:solidFill>
                            <a:srgbClr val="191B1D"/>
                          </a:solidFill>
                          <a:ea typeface="+mn-lt"/>
                          <a:cs typeface="+mn-lt"/>
                        </a:rPr>
                        <a:t> </a:t>
                      </a:r>
                      <a:r>
                        <a:rPr lang="en-US" altLang="ko-KR" sz="700" b="1" dirty="0">
                          <a:solidFill>
                            <a:srgbClr val="191B1D"/>
                          </a:solidFill>
                          <a:ea typeface="+mn-lt"/>
                          <a:cs typeface="+mn-lt"/>
                        </a:rPr>
                        <a:t>(Foundry)</a:t>
                      </a:r>
                      <a:endParaRPr lang="en-US" altLang="ko-KR" sz="1100" b="1" dirty="0">
                        <a:solidFill>
                          <a:srgbClr val="191B1D"/>
                        </a:solidFill>
                        <a:ea typeface="+mn-lt"/>
                        <a:cs typeface="+mn-lt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rgbClr val="191B1D"/>
                          </a:solidFill>
                          <a:ea typeface="+mn-lt"/>
                          <a:cs typeface="+mn-lt"/>
                        </a:rPr>
                        <a:t>설계도를 받아 오직 생산에 집중하는 기업</a:t>
                      </a:r>
                      <a:endParaRPr lang="en-US" altLang="ko-KR" sz="1000" b="1" dirty="0">
                        <a:solidFill>
                          <a:srgbClr val="191B1D"/>
                        </a:solidFill>
                        <a:ea typeface="+mn-lt"/>
                        <a:cs typeface="+mn-lt"/>
                      </a:endParaRPr>
                    </a:p>
                    <a:p>
                      <a:pPr algn="ctr"/>
                      <a:r>
                        <a:rPr lang="en-US" altLang="ko-KR" sz="1000" b="1" dirty="0">
                          <a:solidFill>
                            <a:srgbClr val="191B1D"/>
                          </a:solidFill>
                          <a:ea typeface="+mn-lt"/>
                          <a:cs typeface="+mn-lt"/>
                        </a:rPr>
                        <a:t>ex) TSMC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0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191B1D"/>
                          </a:solidFill>
                          <a:latin typeface="+mn-ea"/>
                          <a:cs typeface="+mn-lt"/>
                        </a:rPr>
                        <a:t>OSAT </a:t>
                      </a:r>
                    </a:p>
                    <a:p>
                      <a:pPr algn="ctr"/>
                      <a:r>
                        <a:rPr lang="en-US" altLang="ko-KR" sz="700" dirty="0">
                          <a:solidFill>
                            <a:srgbClr val="191B1D"/>
                          </a:solidFill>
                          <a:latin typeface="+mn-ea"/>
                          <a:cs typeface="+mn-lt"/>
                        </a:rPr>
                        <a:t>(Outsourced Semiconductor Assembly and test) 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191B1D"/>
                          </a:solidFill>
                          <a:latin typeface="+mn-ea"/>
                          <a:cs typeface="+mn-lt"/>
                        </a:rPr>
                        <a:t>패키징과 테스트를 진행하는 기업</a:t>
                      </a:r>
                      <a:endParaRPr lang="en-US" altLang="ko-KR" sz="1000" dirty="0">
                        <a:solidFill>
                          <a:srgbClr val="191B1D"/>
                        </a:solidFill>
                        <a:latin typeface="+mn-ea"/>
                        <a:cs typeface="+mn-lt"/>
                      </a:endParaRPr>
                    </a:p>
                    <a:p>
                      <a:pPr algn="ctr"/>
                      <a:r>
                        <a:rPr lang="en-US" altLang="ko-KR" sz="1000" dirty="0">
                          <a:solidFill>
                            <a:srgbClr val="191B1D"/>
                          </a:solidFill>
                          <a:latin typeface="+mn-ea"/>
                          <a:cs typeface="+mn-lt"/>
                        </a:rPr>
                        <a:t>ex) </a:t>
                      </a:r>
                      <a:r>
                        <a:rPr lang="ko-KR" altLang="en-US" sz="1000" dirty="0" err="1">
                          <a:solidFill>
                            <a:srgbClr val="191B1D"/>
                          </a:solidFill>
                          <a:latin typeface="+mn-ea"/>
                          <a:cs typeface="+mn-lt"/>
                        </a:rPr>
                        <a:t>엘비세미콘</a:t>
                      </a:r>
                      <a:endParaRPr lang="en-US" altLang="ko-KR" sz="1000" dirty="0">
                        <a:latin typeface="+mn-ea"/>
                        <a:cs typeface="Microsoft GothicNeo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717341"/>
                  </a:ext>
                </a:extLst>
              </a:tr>
            </a:tbl>
          </a:graphicData>
        </a:graphic>
      </p:graphicFrame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FE7DE358-56EE-99E4-BA07-DF40CB7E4302}"/>
              </a:ext>
            </a:extLst>
          </p:cNvPr>
          <p:cNvSpPr/>
          <p:nvPr/>
        </p:nvSpPr>
        <p:spPr>
          <a:xfrm>
            <a:off x="3505356" y="4752776"/>
            <a:ext cx="1083578" cy="247712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ADF0D9AB-F12E-4640-75EB-8414DC5709AF}"/>
              </a:ext>
            </a:extLst>
          </p:cNvPr>
          <p:cNvSpPr/>
          <p:nvPr/>
        </p:nvSpPr>
        <p:spPr>
          <a:xfrm>
            <a:off x="1942555" y="3510892"/>
            <a:ext cx="639779" cy="247712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화살표: 갈매기형 수장 16">
            <a:extLst>
              <a:ext uri="{FF2B5EF4-FFF2-40B4-BE49-F238E27FC236}">
                <a16:creationId xmlns:a16="http://schemas.microsoft.com/office/drawing/2014/main" id="{DA95F264-2E94-9F43-A24A-A1257F2BE8E2}"/>
              </a:ext>
            </a:extLst>
          </p:cNvPr>
          <p:cNvSpPr/>
          <p:nvPr/>
        </p:nvSpPr>
        <p:spPr>
          <a:xfrm>
            <a:off x="4615088" y="3926862"/>
            <a:ext cx="962274" cy="247712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902248EC-7BAE-343F-48B3-0600EF5F35D0}"/>
              </a:ext>
            </a:extLst>
          </p:cNvPr>
          <p:cNvSpPr/>
          <p:nvPr/>
        </p:nvSpPr>
        <p:spPr>
          <a:xfrm>
            <a:off x="1942555" y="3926862"/>
            <a:ext cx="639779" cy="247712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DEE0498B-913D-009F-9D37-49F3A9516B4A}"/>
              </a:ext>
            </a:extLst>
          </p:cNvPr>
          <p:cNvSpPr/>
          <p:nvPr/>
        </p:nvSpPr>
        <p:spPr>
          <a:xfrm>
            <a:off x="2599577" y="4318489"/>
            <a:ext cx="1989357" cy="24771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8C39F73F-FD62-87C3-2ED1-CEA00A638F97}"/>
              </a:ext>
            </a:extLst>
          </p:cNvPr>
          <p:cNvSpPr/>
          <p:nvPr/>
        </p:nvSpPr>
        <p:spPr>
          <a:xfrm>
            <a:off x="1942555" y="3127805"/>
            <a:ext cx="3634807" cy="247712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AutoShape 4" descr="How Fast Should My Computer's CPU Be? - Dial a Nerd">
            <a:extLst>
              <a:ext uri="{FF2B5EF4-FFF2-40B4-BE49-F238E27FC236}">
                <a16:creationId xmlns:a16="http://schemas.microsoft.com/office/drawing/2014/main" id="{7B1CA973-9AEA-34B8-7211-AFCEE4803B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AutoShape 6" descr="How Fast Should My Computer's CPU Be? - Dial a Nerd">
            <a:extLst>
              <a:ext uri="{FF2B5EF4-FFF2-40B4-BE49-F238E27FC236}">
                <a16:creationId xmlns:a16="http://schemas.microsoft.com/office/drawing/2014/main" id="{FC2A7079-A90A-1570-0BE7-0D4B234CFF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857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91E0170-63F4-291D-CE44-F89C35BD6058}"/>
              </a:ext>
            </a:extLst>
          </p:cNvPr>
          <p:cNvGrpSpPr/>
          <p:nvPr/>
        </p:nvGrpSpPr>
        <p:grpSpPr>
          <a:xfrm>
            <a:off x="3948869" y="1255667"/>
            <a:ext cx="4769670" cy="1218202"/>
            <a:chOff x="4254319" y="1038874"/>
            <a:chExt cx="4769670" cy="121820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C31134C-0105-597C-1DEA-879C6FD50ACA}"/>
                </a:ext>
              </a:extLst>
            </p:cNvPr>
            <p:cNvGrpSpPr/>
            <p:nvPr/>
          </p:nvGrpSpPr>
          <p:grpSpPr>
            <a:xfrm>
              <a:off x="4254319" y="1038874"/>
              <a:ext cx="4769670" cy="956592"/>
              <a:chOff x="3742602" y="779387"/>
              <a:chExt cx="5311021" cy="1065165"/>
            </a:xfrm>
          </p:grpSpPr>
          <p:pic>
            <p:nvPicPr>
              <p:cNvPr id="1026" name="Picture 2" descr="올해 1분기 실리콘 웨이퍼 출하량 역대 최대치...반도체 수요 증가 영향 &lt; 산업일반 &lt; 산업 &lt; 기사본문 - AI타임스">
                <a:extLst>
                  <a:ext uri="{FF2B5EF4-FFF2-40B4-BE49-F238E27FC236}">
                    <a16:creationId xmlns:a16="http://schemas.microsoft.com/office/drawing/2014/main" id="{8A49AA6C-ED0B-6FAB-477C-F0ADB9DB38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2602" y="781634"/>
                <a:ext cx="1594972" cy="10629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4E5B5B03-945A-F1F1-5797-8FD916CBC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9110" y="781634"/>
                <a:ext cx="1549596" cy="1062000"/>
              </a:xfrm>
              <a:prstGeom prst="rect">
                <a:avLst/>
              </a:prstGeom>
            </p:spPr>
          </p:pic>
          <p:sp>
            <p:nvSpPr>
              <p:cNvPr id="46" name="화살표: 오른쪽 45">
                <a:extLst>
                  <a:ext uri="{FF2B5EF4-FFF2-40B4-BE49-F238E27FC236}">
                    <a16:creationId xmlns:a16="http://schemas.microsoft.com/office/drawing/2014/main" id="{F61067FE-E745-BDFF-AE8A-319B8025775B}"/>
                  </a:ext>
                </a:extLst>
              </p:cNvPr>
              <p:cNvSpPr/>
              <p:nvPr/>
            </p:nvSpPr>
            <p:spPr>
              <a:xfrm>
                <a:off x="5382950" y="1236304"/>
                <a:ext cx="310784" cy="148167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0AD9F724-B54E-74AE-42C7-150C5E589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39468" y="779387"/>
                <a:ext cx="1514155" cy="1062000"/>
              </a:xfrm>
              <a:prstGeom prst="rect">
                <a:avLst/>
              </a:prstGeom>
            </p:spPr>
          </p:pic>
          <p:sp>
            <p:nvSpPr>
              <p:cNvPr id="47" name="화살표: 오른쪽 46">
                <a:extLst>
                  <a:ext uri="{FF2B5EF4-FFF2-40B4-BE49-F238E27FC236}">
                    <a16:creationId xmlns:a16="http://schemas.microsoft.com/office/drawing/2014/main" id="{C8CB9CC2-1DAE-F0F6-24B5-4B7A3074C65D}"/>
                  </a:ext>
                </a:extLst>
              </p:cNvPr>
              <p:cNvSpPr/>
              <p:nvPr/>
            </p:nvSpPr>
            <p:spPr>
              <a:xfrm>
                <a:off x="7334082" y="1236304"/>
                <a:ext cx="310784" cy="148167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D9700A6-3E11-E517-A257-B87FFB12569D}"/>
                </a:ext>
              </a:extLst>
            </p:cNvPr>
            <p:cNvSpPr txBox="1"/>
            <p:nvPr/>
          </p:nvSpPr>
          <p:spPr>
            <a:xfrm>
              <a:off x="4567201" y="1988386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반도체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B176DAA-4D54-79D2-BEF6-231F92C9033F}"/>
                </a:ext>
              </a:extLst>
            </p:cNvPr>
            <p:cNvSpPr txBox="1"/>
            <p:nvPr/>
          </p:nvSpPr>
          <p:spPr>
            <a:xfrm>
              <a:off x="6416774" y="1995466"/>
              <a:ext cx="6527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&lt;CPU&gt;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42EAACB-3B3A-D679-DE64-21A9EE22F5DA}"/>
                </a:ext>
              </a:extLst>
            </p:cNvPr>
            <p:cNvSpPr txBox="1"/>
            <p:nvPr/>
          </p:nvSpPr>
          <p:spPr>
            <a:xfrm>
              <a:off x="7940764" y="1983870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&lt;</a:t>
              </a:r>
              <a:r>
                <a:rPr lang="ko-KR" altLang="en-US" sz="11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노트북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3" name="object 11">
            <a:extLst>
              <a:ext uri="{FF2B5EF4-FFF2-40B4-BE49-F238E27FC236}">
                <a16:creationId xmlns:a16="http://schemas.microsoft.com/office/drawing/2014/main" id="{39854384-746F-F441-C011-E5B5A78D4417}"/>
              </a:ext>
            </a:extLst>
          </p:cNvPr>
          <p:cNvSpPr/>
          <p:nvPr/>
        </p:nvSpPr>
        <p:spPr>
          <a:xfrm>
            <a:off x="3808697" y="1085186"/>
            <a:ext cx="5061589" cy="1375893"/>
          </a:xfrm>
          <a:custGeom>
            <a:avLst/>
            <a:gdLst/>
            <a:ahLst/>
            <a:cxnLst/>
            <a:rect l="l" t="t" r="r" b="b"/>
            <a:pathLst>
              <a:path w="3870959" h="2380615">
                <a:moveTo>
                  <a:pt x="0" y="2380488"/>
                </a:moveTo>
                <a:lnTo>
                  <a:pt x="3870960" y="2380488"/>
                </a:lnTo>
                <a:lnTo>
                  <a:pt x="3870960" y="0"/>
                </a:lnTo>
                <a:lnTo>
                  <a:pt x="0" y="0"/>
                </a:lnTo>
                <a:lnTo>
                  <a:pt x="0" y="2380488"/>
                </a:lnTo>
                <a:close/>
              </a:path>
            </a:pathLst>
          </a:custGeom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24" name="object 12">
            <a:extLst>
              <a:ext uri="{FF2B5EF4-FFF2-40B4-BE49-F238E27FC236}">
                <a16:creationId xmlns:a16="http://schemas.microsoft.com/office/drawing/2014/main" id="{E15706D7-41CC-9D59-F94F-918F8EBA0AD4}"/>
              </a:ext>
            </a:extLst>
          </p:cNvPr>
          <p:cNvSpPr/>
          <p:nvPr/>
        </p:nvSpPr>
        <p:spPr>
          <a:xfrm>
            <a:off x="3808697" y="817731"/>
            <a:ext cx="2849288" cy="264160"/>
          </a:xfrm>
          <a:custGeom>
            <a:avLst/>
            <a:gdLst/>
            <a:ahLst/>
            <a:cxnLst/>
            <a:rect l="l" t="t" r="r" b="b"/>
            <a:pathLst>
              <a:path w="3870959" h="264160">
                <a:moveTo>
                  <a:pt x="3796538" y="0"/>
                </a:moveTo>
                <a:lnTo>
                  <a:pt x="74421" y="0"/>
                </a:lnTo>
                <a:lnTo>
                  <a:pt x="45434" y="5842"/>
                </a:lnTo>
                <a:lnTo>
                  <a:pt x="21780" y="21780"/>
                </a:lnTo>
                <a:lnTo>
                  <a:pt x="5841" y="45434"/>
                </a:lnTo>
                <a:lnTo>
                  <a:pt x="0" y="74422"/>
                </a:lnTo>
                <a:lnTo>
                  <a:pt x="0" y="263651"/>
                </a:lnTo>
                <a:lnTo>
                  <a:pt x="3870960" y="263651"/>
                </a:lnTo>
                <a:lnTo>
                  <a:pt x="3870960" y="74422"/>
                </a:lnTo>
                <a:lnTo>
                  <a:pt x="3865117" y="45434"/>
                </a:lnTo>
                <a:lnTo>
                  <a:pt x="3849179" y="21780"/>
                </a:lnTo>
                <a:lnTo>
                  <a:pt x="3825525" y="5842"/>
                </a:lnTo>
                <a:lnTo>
                  <a:pt x="379653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반도체 사용 예시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25" name="object 12">
            <a:extLst>
              <a:ext uri="{FF2B5EF4-FFF2-40B4-BE49-F238E27FC236}">
                <a16:creationId xmlns:a16="http://schemas.microsoft.com/office/drawing/2014/main" id="{812206B7-A4F6-7BCC-0477-8F88E451B934}"/>
              </a:ext>
            </a:extLst>
          </p:cNvPr>
          <p:cNvSpPr/>
          <p:nvPr/>
        </p:nvSpPr>
        <p:spPr>
          <a:xfrm>
            <a:off x="230071" y="817731"/>
            <a:ext cx="1822556" cy="264160"/>
          </a:xfrm>
          <a:custGeom>
            <a:avLst/>
            <a:gdLst/>
            <a:ahLst/>
            <a:cxnLst/>
            <a:rect l="l" t="t" r="r" b="b"/>
            <a:pathLst>
              <a:path w="3870959" h="264160">
                <a:moveTo>
                  <a:pt x="3796538" y="0"/>
                </a:moveTo>
                <a:lnTo>
                  <a:pt x="74421" y="0"/>
                </a:lnTo>
                <a:lnTo>
                  <a:pt x="45434" y="5842"/>
                </a:lnTo>
                <a:lnTo>
                  <a:pt x="21780" y="21780"/>
                </a:lnTo>
                <a:lnTo>
                  <a:pt x="5841" y="45434"/>
                </a:lnTo>
                <a:lnTo>
                  <a:pt x="0" y="74422"/>
                </a:lnTo>
                <a:lnTo>
                  <a:pt x="0" y="263651"/>
                </a:lnTo>
                <a:lnTo>
                  <a:pt x="3870960" y="263651"/>
                </a:lnTo>
                <a:lnTo>
                  <a:pt x="3870960" y="74422"/>
                </a:lnTo>
                <a:lnTo>
                  <a:pt x="3865117" y="45434"/>
                </a:lnTo>
                <a:lnTo>
                  <a:pt x="3849179" y="21780"/>
                </a:lnTo>
                <a:lnTo>
                  <a:pt x="3825525" y="5842"/>
                </a:lnTo>
                <a:lnTo>
                  <a:pt x="379653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반도체란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27" name="object 11">
            <a:extLst>
              <a:ext uri="{FF2B5EF4-FFF2-40B4-BE49-F238E27FC236}">
                <a16:creationId xmlns:a16="http://schemas.microsoft.com/office/drawing/2014/main" id="{23AF9961-EA4C-CDF2-5E24-90F80DBFCC31}"/>
              </a:ext>
            </a:extLst>
          </p:cNvPr>
          <p:cNvSpPr/>
          <p:nvPr/>
        </p:nvSpPr>
        <p:spPr>
          <a:xfrm>
            <a:off x="230071" y="1085186"/>
            <a:ext cx="3467407" cy="1375893"/>
          </a:xfrm>
          <a:custGeom>
            <a:avLst/>
            <a:gdLst/>
            <a:ahLst/>
            <a:cxnLst/>
            <a:rect l="l" t="t" r="r" b="b"/>
            <a:pathLst>
              <a:path w="3870959" h="2380615">
                <a:moveTo>
                  <a:pt x="0" y="2380488"/>
                </a:moveTo>
                <a:lnTo>
                  <a:pt x="3870960" y="2380488"/>
                </a:lnTo>
                <a:lnTo>
                  <a:pt x="3870960" y="0"/>
                </a:lnTo>
                <a:lnTo>
                  <a:pt x="0" y="0"/>
                </a:lnTo>
                <a:lnTo>
                  <a:pt x="0" y="2380488"/>
                </a:lnTo>
                <a:close/>
              </a:path>
            </a:pathLst>
          </a:custGeom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6D1C1761-8B7F-DF53-72D6-5233D4904D77}"/>
              </a:ext>
            </a:extLst>
          </p:cNvPr>
          <p:cNvSpPr txBox="1"/>
          <p:nvPr/>
        </p:nvSpPr>
        <p:spPr>
          <a:xfrm>
            <a:off x="230071" y="1415854"/>
            <a:ext cx="352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도체와 절연체 특성을 동시에 가질 수 있는 물질로 특정 조건에 따라 전기적 특성이 조절 가능한 물질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E6FB6-235F-26A7-1735-5AD84A9C225B}"/>
              </a:ext>
            </a:extLst>
          </p:cNvPr>
          <p:cNvSpPr txBox="1"/>
          <p:nvPr/>
        </p:nvSpPr>
        <p:spPr>
          <a:xfrm>
            <a:off x="2505199" y="5109007"/>
            <a:ext cx="413360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800" spc="-150" dirty="0">
                <a:solidFill>
                  <a:prstClr val="black"/>
                </a:solidFill>
                <a:latin typeface="+mn-ea"/>
              </a:rPr>
              <a:t>-&gt; </a:t>
            </a:r>
            <a:r>
              <a:rPr lang="ko-KR" altLang="en-US" sz="1800" spc="-150" dirty="0">
                <a:solidFill>
                  <a:prstClr val="black"/>
                </a:solidFill>
                <a:latin typeface="+mn-ea"/>
              </a:rPr>
              <a:t>당사의 경우 </a:t>
            </a:r>
            <a:r>
              <a:rPr lang="ko-KR" altLang="en-US" sz="1800" b="1" spc="-150" dirty="0">
                <a:solidFill>
                  <a:prstClr val="black"/>
                </a:solidFill>
                <a:latin typeface="+mn-ea"/>
              </a:rPr>
              <a:t>파운드리</a:t>
            </a:r>
            <a:r>
              <a:rPr lang="ko-KR" altLang="en-US" sz="1800" spc="-150" dirty="0">
                <a:solidFill>
                  <a:prstClr val="black"/>
                </a:solidFill>
                <a:latin typeface="+mn-ea"/>
              </a:rPr>
              <a:t> 기업에 해당한다</a:t>
            </a:r>
            <a:r>
              <a:rPr lang="en-US" altLang="ko-KR" sz="1800" spc="-150" dirty="0">
                <a:solidFill>
                  <a:prstClr val="black"/>
                </a:solidFill>
                <a:latin typeface="+mn-ea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2983FAF-BC3A-2DFC-740E-A29356F25DB9}"/>
              </a:ext>
            </a:extLst>
          </p:cNvPr>
          <p:cNvGrpSpPr/>
          <p:nvPr/>
        </p:nvGrpSpPr>
        <p:grpSpPr>
          <a:xfrm>
            <a:off x="5406986" y="104569"/>
            <a:ext cx="3826813" cy="487068"/>
            <a:chOff x="4141174" y="1396151"/>
            <a:chExt cx="3826813" cy="487068"/>
          </a:xfrm>
        </p:grpSpPr>
        <p:sp>
          <p:nvSpPr>
            <p:cNvPr id="6" name="TextBox 69">
              <a:extLst>
                <a:ext uri="{FF2B5EF4-FFF2-40B4-BE49-F238E27FC236}">
                  <a16:creationId xmlns:a16="http://schemas.microsoft.com/office/drawing/2014/main" id="{2CDD0D66-767F-5315-366D-7FBE4A33D054}"/>
                </a:ext>
              </a:extLst>
            </p:cNvPr>
            <p:cNvSpPr txBox="1"/>
            <p:nvPr/>
          </p:nvSpPr>
          <p:spPr>
            <a:xfrm>
              <a:off x="7352328" y="1572146"/>
              <a:ext cx="6156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소감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49BBBB-00AF-38B2-8949-7E1A18ED8C87}"/>
                </a:ext>
              </a:extLst>
            </p:cNvPr>
            <p:cNvGrpSpPr/>
            <p:nvPr/>
          </p:nvGrpSpPr>
          <p:grpSpPr>
            <a:xfrm>
              <a:off x="4141174" y="1396151"/>
              <a:ext cx="3570372" cy="487068"/>
              <a:chOff x="4141174" y="1396151"/>
              <a:chExt cx="3570372" cy="487068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E8E81992-32E4-AE25-884C-4C7822B80374}"/>
                  </a:ext>
                </a:extLst>
              </p:cNvPr>
              <p:cNvCxnSpPr>
                <a:cxnSpLocks/>
                <a:endCxn id="25" idx="6"/>
              </p:cNvCxnSpPr>
              <p:nvPr/>
            </p:nvCxnSpPr>
            <p:spPr>
              <a:xfrm>
                <a:off x="4399378" y="1489053"/>
                <a:ext cx="3312168" cy="0"/>
              </a:xfrm>
              <a:prstGeom prst="lin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순서도: 연결자 8">
                <a:extLst>
                  <a:ext uri="{FF2B5EF4-FFF2-40B4-BE49-F238E27FC236}">
                    <a16:creationId xmlns:a16="http://schemas.microsoft.com/office/drawing/2014/main" id="{FABBE5C9-B569-14F2-7B76-7D753497BFB6}"/>
                  </a:ext>
                </a:extLst>
              </p:cNvPr>
              <p:cNvSpPr/>
              <p:nvPr/>
            </p:nvSpPr>
            <p:spPr>
              <a:xfrm>
                <a:off x="4834594" y="1426747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순서도: 연결자 11">
                <a:extLst>
                  <a:ext uri="{FF2B5EF4-FFF2-40B4-BE49-F238E27FC236}">
                    <a16:creationId xmlns:a16="http://schemas.microsoft.com/office/drawing/2014/main" id="{96668E52-7F63-263F-2C5A-0ACECDFC2357}"/>
                  </a:ext>
                </a:extLst>
              </p:cNvPr>
              <p:cNvSpPr/>
              <p:nvPr/>
            </p:nvSpPr>
            <p:spPr>
              <a:xfrm>
                <a:off x="5291114" y="1429093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순서도: 연결자 12">
                <a:extLst>
                  <a:ext uri="{FF2B5EF4-FFF2-40B4-BE49-F238E27FC236}">
                    <a16:creationId xmlns:a16="http://schemas.microsoft.com/office/drawing/2014/main" id="{A1CBE9C0-84F6-F239-10B1-24A4C0B6D204}"/>
                  </a:ext>
                </a:extLst>
              </p:cNvPr>
              <p:cNvSpPr/>
              <p:nvPr/>
            </p:nvSpPr>
            <p:spPr>
              <a:xfrm>
                <a:off x="5753786" y="1429093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순서도: 연결자 13">
                <a:extLst>
                  <a:ext uri="{FF2B5EF4-FFF2-40B4-BE49-F238E27FC236}">
                    <a16:creationId xmlns:a16="http://schemas.microsoft.com/office/drawing/2014/main" id="{ACBDD405-A592-661C-8C0D-3E11C968BA3D}"/>
                  </a:ext>
                </a:extLst>
              </p:cNvPr>
              <p:cNvSpPr/>
              <p:nvPr/>
            </p:nvSpPr>
            <p:spPr>
              <a:xfrm>
                <a:off x="6216458" y="1429093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순서도: 연결자 14">
                <a:extLst>
                  <a:ext uri="{FF2B5EF4-FFF2-40B4-BE49-F238E27FC236}">
                    <a16:creationId xmlns:a16="http://schemas.microsoft.com/office/drawing/2014/main" id="{23C7B09E-8342-8D36-2245-2EB7AB2BF955}"/>
                  </a:ext>
                </a:extLst>
              </p:cNvPr>
              <p:cNvSpPr/>
              <p:nvPr/>
            </p:nvSpPr>
            <p:spPr>
              <a:xfrm>
                <a:off x="6679130" y="1429093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순서도: 연결자 23">
                <a:extLst>
                  <a:ext uri="{FF2B5EF4-FFF2-40B4-BE49-F238E27FC236}">
                    <a16:creationId xmlns:a16="http://schemas.microsoft.com/office/drawing/2014/main" id="{D2488FE1-E389-E40F-B0FB-B13FB46D3266}"/>
                  </a:ext>
                </a:extLst>
              </p:cNvPr>
              <p:cNvSpPr/>
              <p:nvPr/>
            </p:nvSpPr>
            <p:spPr>
              <a:xfrm>
                <a:off x="7141802" y="1429093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순서도: 연결자 24">
                <a:extLst>
                  <a:ext uri="{FF2B5EF4-FFF2-40B4-BE49-F238E27FC236}">
                    <a16:creationId xmlns:a16="http://schemas.microsoft.com/office/drawing/2014/main" id="{B9C41FC7-C103-0C0A-4682-C88C843825D2}"/>
                  </a:ext>
                </a:extLst>
              </p:cNvPr>
              <p:cNvSpPr/>
              <p:nvPr/>
            </p:nvSpPr>
            <p:spPr>
              <a:xfrm>
                <a:off x="7604474" y="1429093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79">
                <a:extLst>
                  <a:ext uri="{FF2B5EF4-FFF2-40B4-BE49-F238E27FC236}">
                    <a16:creationId xmlns:a16="http://schemas.microsoft.com/office/drawing/2014/main" id="{5F5B2868-49FA-A018-687C-6BB8304654FC}"/>
                  </a:ext>
                </a:extLst>
              </p:cNvPr>
              <p:cNvSpPr txBox="1"/>
              <p:nvPr/>
            </p:nvSpPr>
            <p:spPr>
              <a:xfrm>
                <a:off x="5038676" y="1536693"/>
                <a:ext cx="615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현황 및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개선기회</a:t>
                </a:r>
              </a:p>
            </p:txBody>
          </p:sp>
          <p:sp>
            <p:nvSpPr>
              <p:cNvPr id="28" name="TextBox 80">
                <a:extLst>
                  <a:ext uri="{FF2B5EF4-FFF2-40B4-BE49-F238E27FC236}">
                    <a16:creationId xmlns:a16="http://schemas.microsoft.com/office/drawing/2014/main" id="{50CDFB48-9D3F-A494-46AF-D1D7EA01EE24}"/>
                  </a:ext>
                </a:extLst>
              </p:cNvPr>
              <p:cNvSpPr txBox="1"/>
              <p:nvPr/>
            </p:nvSpPr>
            <p:spPr>
              <a:xfrm>
                <a:off x="4580300" y="1537420"/>
                <a:ext cx="615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추진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배경</a:t>
                </a:r>
              </a:p>
            </p:txBody>
          </p:sp>
          <p:sp>
            <p:nvSpPr>
              <p:cNvPr id="29" name="TextBox 81">
                <a:extLst>
                  <a:ext uri="{FF2B5EF4-FFF2-40B4-BE49-F238E27FC236}">
                    <a16:creationId xmlns:a16="http://schemas.microsoft.com/office/drawing/2014/main" id="{C845052C-212E-77E6-4CF5-85A654D90BC5}"/>
                  </a:ext>
                </a:extLst>
              </p:cNvPr>
              <p:cNvSpPr txBox="1"/>
              <p:nvPr/>
            </p:nvSpPr>
            <p:spPr>
              <a:xfrm>
                <a:off x="5497344" y="1542853"/>
                <a:ext cx="615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분석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계획</a:t>
                </a:r>
              </a:p>
            </p:txBody>
          </p:sp>
          <p:sp>
            <p:nvSpPr>
              <p:cNvPr id="30" name="TextBox 82">
                <a:extLst>
                  <a:ext uri="{FF2B5EF4-FFF2-40B4-BE49-F238E27FC236}">
                    <a16:creationId xmlns:a16="http://schemas.microsoft.com/office/drawing/2014/main" id="{4CE84967-1312-B5CC-0213-5D9404707A64}"/>
                  </a:ext>
                </a:extLst>
              </p:cNvPr>
              <p:cNvSpPr txBox="1"/>
              <p:nvPr/>
            </p:nvSpPr>
            <p:spPr>
              <a:xfrm>
                <a:off x="5956604" y="1536693"/>
                <a:ext cx="615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분석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결과</a:t>
                </a:r>
              </a:p>
            </p:txBody>
          </p:sp>
          <p:sp>
            <p:nvSpPr>
              <p:cNvPr id="31" name="TextBox 83">
                <a:extLst>
                  <a:ext uri="{FF2B5EF4-FFF2-40B4-BE49-F238E27FC236}">
                    <a16:creationId xmlns:a16="http://schemas.microsoft.com/office/drawing/2014/main" id="{E84B48B5-FA7F-509D-54FF-1E6E2FDB547F}"/>
                  </a:ext>
                </a:extLst>
              </p:cNvPr>
              <p:cNvSpPr txBox="1"/>
              <p:nvPr/>
            </p:nvSpPr>
            <p:spPr>
              <a:xfrm>
                <a:off x="6424836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개선안</a:t>
                </a:r>
              </a:p>
            </p:txBody>
          </p:sp>
          <p:sp>
            <p:nvSpPr>
              <p:cNvPr id="32" name="TextBox 84">
                <a:extLst>
                  <a:ext uri="{FF2B5EF4-FFF2-40B4-BE49-F238E27FC236}">
                    <a16:creationId xmlns:a16="http://schemas.microsoft.com/office/drawing/2014/main" id="{2EBB7098-0EE1-DB1D-0F71-64C099290CF7}"/>
                  </a:ext>
                </a:extLst>
              </p:cNvPr>
              <p:cNvSpPr txBox="1"/>
              <p:nvPr/>
            </p:nvSpPr>
            <p:spPr>
              <a:xfrm>
                <a:off x="6884096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시현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순서도: 연결자 32">
                <a:extLst>
                  <a:ext uri="{FF2B5EF4-FFF2-40B4-BE49-F238E27FC236}">
                    <a16:creationId xmlns:a16="http://schemas.microsoft.com/office/drawing/2014/main" id="{ABBA2BA0-2A50-2295-BA63-58F188174267}"/>
                  </a:ext>
                </a:extLst>
              </p:cNvPr>
              <p:cNvSpPr/>
              <p:nvPr/>
            </p:nvSpPr>
            <p:spPr>
              <a:xfrm>
                <a:off x="4341544" y="1396151"/>
                <a:ext cx="160995" cy="175995"/>
              </a:xfrm>
              <a:prstGeom prst="flowChartConnector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86">
                <a:extLst>
                  <a:ext uri="{FF2B5EF4-FFF2-40B4-BE49-F238E27FC236}">
                    <a16:creationId xmlns:a16="http://schemas.microsoft.com/office/drawing/2014/main" id="{8905F7B1-3896-97B6-5286-8989009B0F6C}"/>
                  </a:ext>
                </a:extLst>
              </p:cNvPr>
              <p:cNvSpPr txBox="1"/>
              <p:nvPr/>
            </p:nvSpPr>
            <p:spPr>
              <a:xfrm>
                <a:off x="4141174" y="1544665"/>
                <a:ext cx="615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</a:rPr>
                  <a:t>비즈니스 </a:t>
                </a:r>
                <a:endParaRPr lang="en-US" altLang="ko-KR" sz="8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</a:rPr>
                  <a:t>소개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298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B9583E-184B-4654-8BE8-3C0800E3FE54}"/>
              </a:ext>
            </a:extLst>
          </p:cNvPr>
          <p:cNvSpPr/>
          <p:nvPr/>
        </p:nvSpPr>
        <p:spPr>
          <a:xfrm>
            <a:off x="90377" y="605993"/>
            <a:ext cx="8963245" cy="502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1DCA3-D905-52ED-E893-9EC6AD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7" y="-233056"/>
            <a:ext cx="3538498" cy="1104636"/>
          </a:xfrm>
        </p:spPr>
        <p:txBody>
          <a:bodyPr>
            <a:norm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소개</a:t>
            </a:r>
          </a:p>
        </p:txBody>
      </p:sp>
      <p:sp>
        <p:nvSpPr>
          <p:cNvPr id="108" name="CustomShape 9">
            <a:extLst>
              <a:ext uri="{FF2B5EF4-FFF2-40B4-BE49-F238E27FC236}">
                <a16:creationId xmlns:a16="http://schemas.microsoft.com/office/drawing/2014/main" id="{985BF7BF-4E5D-5CFE-6B26-94FBD646B018}"/>
              </a:ext>
            </a:extLst>
          </p:cNvPr>
          <p:cNvSpPr/>
          <p:nvPr/>
        </p:nvSpPr>
        <p:spPr>
          <a:xfrm>
            <a:off x="547572" y="2352722"/>
            <a:ext cx="1355928" cy="299561"/>
          </a:xfrm>
          <a:prstGeom prst="rect">
            <a:avLst/>
          </a:prstGeom>
          <a:solidFill>
            <a:srgbClr val="0070C0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75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웨이퍼</a:t>
            </a:r>
            <a:endParaRPr lang="en-US" sz="1000" b="0" strike="noStrike" spc="-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109" name="Group 39">
            <a:extLst>
              <a:ext uri="{FF2B5EF4-FFF2-40B4-BE49-F238E27FC236}">
                <a16:creationId xmlns:a16="http://schemas.microsoft.com/office/drawing/2014/main" id="{709206DF-9DF3-0679-9B7A-19BDB768CE1B}"/>
              </a:ext>
            </a:extLst>
          </p:cNvPr>
          <p:cNvGrpSpPr/>
          <p:nvPr/>
        </p:nvGrpSpPr>
        <p:grpSpPr>
          <a:xfrm>
            <a:off x="2715845" y="2273018"/>
            <a:ext cx="1358605" cy="388791"/>
            <a:chOff x="5239819" y="2184397"/>
            <a:chExt cx="1660351" cy="710360"/>
          </a:xfrm>
        </p:grpSpPr>
        <p:sp>
          <p:nvSpPr>
            <p:cNvPr id="110" name="CustomShape 40">
              <a:extLst>
                <a:ext uri="{FF2B5EF4-FFF2-40B4-BE49-F238E27FC236}">
                  <a16:creationId xmlns:a16="http://schemas.microsoft.com/office/drawing/2014/main" id="{83969ECA-35FF-3B3D-17AB-FBC717183258}"/>
                </a:ext>
              </a:extLst>
            </p:cNvPr>
            <p:cNvSpPr/>
            <p:nvPr/>
          </p:nvSpPr>
          <p:spPr>
            <a:xfrm>
              <a:off x="5243090" y="2607227"/>
              <a:ext cx="1657080" cy="287530"/>
            </a:xfrm>
            <a:prstGeom prst="rect">
              <a:avLst/>
            </a:prstGeom>
            <a:solidFill>
              <a:srgbClr val="0070C0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75" dirty="0" err="1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웨이퍼</a:t>
              </a:r>
              <a:endParaRPr lang="en-US" sz="1000" b="0" strike="noStrike" spc="-1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111" name="CustomShape 41">
              <a:extLst>
                <a:ext uri="{FF2B5EF4-FFF2-40B4-BE49-F238E27FC236}">
                  <a16:creationId xmlns:a16="http://schemas.microsoft.com/office/drawing/2014/main" id="{4F2B8EE0-E470-6096-2008-18549C241E45}"/>
                </a:ext>
              </a:extLst>
            </p:cNvPr>
            <p:cNvSpPr/>
            <p:nvPr/>
          </p:nvSpPr>
          <p:spPr>
            <a:xfrm>
              <a:off x="5239819" y="2184397"/>
              <a:ext cx="1657080" cy="422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7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산화막</a:t>
              </a:r>
              <a:endParaRPr lang="en-US" sz="10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12" name="Group 43">
            <a:extLst>
              <a:ext uri="{FF2B5EF4-FFF2-40B4-BE49-F238E27FC236}">
                <a16:creationId xmlns:a16="http://schemas.microsoft.com/office/drawing/2014/main" id="{FBFEBEAA-F865-6500-6561-C6FCD530461A}"/>
              </a:ext>
            </a:extLst>
          </p:cNvPr>
          <p:cNvGrpSpPr/>
          <p:nvPr/>
        </p:nvGrpSpPr>
        <p:grpSpPr>
          <a:xfrm>
            <a:off x="4899724" y="1627049"/>
            <a:ext cx="1355928" cy="1030083"/>
            <a:chOff x="6435360" y="979430"/>
            <a:chExt cx="1657080" cy="1911370"/>
          </a:xfrm>
        </p:grpSpPr>
        <p:sp>
          <p:nvSpPr>
            <p:cNvPr id="113" name="CustomShape 44">
              <a:extLst>
                <a:ext uri="{FF2B5EF4-FFF2-40B4-BE49-F238E27FC236}">
                  <a16:creationId xmlns:a16="http://schemas.microsoft.com/office/drawing/2014/main" id="{C3E85DD5-7A43-20FA-6E2E-7DF5C5847559}"/>
                </a:ext>
              </a:extLst>
            </p:cNvPr>
            <p:cNvSpPr/>
            <p:nvPr/>
          </p:nvSpPr>
          <p:spPr>
            <a:xfrm>
              <a:off x="6435360" y="2605705"/>
              <a:ext cx="1657080" cy="285095"/>
            </a:xfrm>
            <a:prstGeom prst="rect">
              <a:avLst/>
            </a:prstGeom>
            <a:solidFill>
              <a:srgbClr val="0070C0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75" dirty="0" err="1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웨이퍼</a:t>
              </a:r>
              <a:endParaRPr lang="en-US" sz="1000" b="0" strike="noStrike" spc="-1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114" name="CustomShape 45">
              <a:extLst>
                <a:ext uri="{FF2B5EF4-FFF2-40B4-BE49-F238E27FC236}">
                  <a16:creationId xmlns:a16="http://schemas.microsoft.com/office/drawing/2014/main" id="{30C1E400-CF09-6B85-B3AB-A09004D17B29}"/>
                </a:ext>
              </a:extLst>
            </p:cNvPr>
            <p:cNvSpPr/>
            <p:nvPr/>
          </p:nvSpPr>
          <p:spPr>
            <a:xfrm>
              <a:off x="6435360" y="2178582"/>
              <a:ext cx="1657080" cy="4271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7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산화막</a:t>
              </a:r>
              <a:endParaRPr lang="en-US" sz="10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5" name="CustomShape 46">
              <a:extLst>
                <a:ext uri="{FF2B5EF4-FFF2-40B4-BE49-F238E27FC236}">
                  <a16:creationId xmlns:a16="http://schemas.microsoft.com/office/drawing/2014/main" id="{F4B876DD-A94C-BACD-FC08-FDDAB7A1E714}"/>
                </a:ext>
              </a:extLst>
            </p:cNvPr>
            <p:cNvSpPr/>
            <p:nvPr/>
          </p:nvSpPr>
          <p:spPr>
            <a:xfrm>
              <a:off x="6435360" y="1905685"/>
              <a:ext cx="1657080" cy="271096"/>
            </a:xfrm>
            <a:prstGeom prst="rect">
              <a:avLst/>
            </a:prstGeom>
            <a:solidFill>
              <a:schemeClr val="accent2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7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감광액</a:t>
              </a:r>
              <a:endParaRPr lang="en-US" sz="10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6" name="CustomShape 47">
              <a:extLst>
                <a:ext uri="{FF2B5EF4-FFF2-40B4-BE49-F238E27FC236}">
                  <a16:creationId xmlns:a16="http://schemas.microsoft.com/office/drawing/2014/main" id="{A76C41B8-59BB-4E3B-F426-109A41015463}"/>
                </a:ext>
              </a:extLst>
            </p:cNvPr>
            <p:cNvSpPr/>
            <p:nvPr/>
          </p:nvSpPr>
          <p:spPr>
            <a:xfrm>
              <a:off x="6438600" y="1480920"/>
              <a:ext cx="527401" cy="2339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900" b="0" strike="noStrike" spc="-75" dirty="0" err="1">
                  <a:solidFill>
                    <a:schemeClr val="bg1"/>
                  </a:solidFill>
                  <a:latin typeface="+mn-ea"/>
                </a:rPr>
                <a:t>마스크</a:t>
              </a:r>
              <a:endParaRPr lang="en-US" sz="900" b="0" strike="noStrike" spc="-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7" name="CustomShape 48">
              <a:extLst>
                <a:ext uri="{FF2B5EF4-FFF2-40B4-BE49-F238E27FC236}">
                  <a16:creationId xmlns:a16="http://schemas.microsoft.com/office/drawing/2014/main" id="{A8E8FD98-7F6D-D18C-A01B-EABD46EB41BC}"/>
                </a:ext>
              </a:extLst>
            </p:cNvPr>
            <p:cNvSpPr/>
            <p:nvPr/>
          </p:nvSpPr>
          <p:spPr>
            <a:xfrm>
              <a:off x="7564680" y="1482721"/>
              <a:ext cx="527401" cy="2339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900" b="0" strike="noStrike" spc="-75" dirty="0" err="1">
                  <a:solidFill>
                    <a:schemeClr val="bg1"/>
                  </a:solidFill>
                  <a:latin typeface="+mn-ea"/>
                </a:rPr>
                <a:t>마스크</a:t>
              </a:r>
              <a:endParaRPr lang="en-US" sz="900" b="0" strike="noStrike" spc="-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8" name="CustomShape 49">
              <a:extLst>
                <a:ext uri="{FF2B5EF4-FFF2-40B4-BE49-F238E27FC236}">
                  <a16:creationId xmlns:a16="http://schemas.microsoft.com/office/drawing/2014/main" id="{2A742DF9-1243-2BEC-03BE-C22028034235}"/>
                </a:ext>
              </a:extLst>
            </p:cNvPr>
            <p:cNvSpPr/>
            <p:nvPr/>
          </p:nvSpPr>
          <p:spPr>
            <a:xfrm>
              <a:off x="6490800" y="979430"/>
              <a:ext cx="171000" cy="397809"/>
            </a:xfrm>
            <a:prstGeom prst="downArrow">
              <a:avLst>
                <a:gd name="adj1" fmla="val 50000"/>
                <a:gd name="adj2" fmla="val 85454"/>
              </a:avLst>
            </a:prstGeom>
            <a:solidFill>
              <a:srgbClr val="FFC000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sz="1400">
                <a:latin typeface="+mn-ea"/>
              </a:endParaRPr>
            </a:p>
          </p:txBody>
        </p:sp>
        <p:sp>
          <p:nvSpPr>
            <p:cNvPr id="119" name="CustomShape 50">
              <a:extLst>
                <a:ext uri="{FF2B5EF4-FFF2-40B4-BE49-F238E27FC236}">
                  <a16:creationId xmlns:a16="http://schemas.microsoft.com/office/drawing/2014/main" id="{8DAB2F82-BDBF-A46E-3A14-ADF4E1D83A4A}"/>
                </a:ext>
              </a:extLst>
            </p:cNvPr>
            <p:cNvSpPr/>
            <p:nvPr/>
          </p:nvSpPr>
          <p:spPr>
            <a:xfrm>
              <a:off x="6715799" y="979430"/>
              <a:ext cx="171000" cy="397809"/>
            </a:xfrm>
            <a:prstGeom prst="downArrow">
              <a:avLst>
                <a:gd name="adj1" fmla="val 50000"/>
                <a:gd name="adj2" fmla="val 85454"/>
              </a:avLst>
            </a:prstGeom>
            <a:solidFill>
              <a:srgbClr val="FFC000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sz="1400">
                <a:latin typeface="+mn-ea"/>
              </a:endParaRPr>
            </a:p>
          </p:txBody>
        </p:sp>
        <p:sp>
          <p:nvSpPr>
            <p:cNvPr id="120" name="CustomShape 51">
              <a:extLst>
                <a:ext uri="{FF2B5EF4-FFF2-40B4-BE49-F238E27FC236}">
                  <a16:creationId xmlns:a16="http://schemas.microsoft.com/office/drawing/2014/main" id="{41B3F2E7-0977-7926-792B-B5AA670BFACE}"/>
                </a:ext>
              </a:extLst>
            </p:cNvPr>
            <p:cNvSpPr/>
            <p:nvPr/>
          </p:nvSpPr>
          <p:spPr>
            <a:xfrm>
              <a:off x="6940440" y="979430"/>
              <a:ext cx="171000" cy="397809"/>
            </a:xfrm>
            <a:prstGeom prst="downArrow">
              <a:avLst>
                <a:gd name="adj1" fmla="val 50000"/>
                <a:gd name="adj2" fmla="val 85454"/>
              </a:avLst>
            </a:prstGeom>
            <a:solidFill>
              <a:srgbClr val="FFC000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sz="1400">
                <a:latin typeface="+mn-ea"/>
              </a:endParaRPr>
            </a:p>
          </p:txBody>
        </p:sp>
        <p:sp>
          <p:nvSpPr>
            <p:cNvPr id="121" name="CustomShape 52">
              <a:extLst>
                <a:ext uri="{FF2B5EF4-FFF2-40B4-BE49-F238E27FC236}">
                  <a16:creationId xmlns:a16="http://schemas.microsoft.com/office/drawing/2014/main" id="{1487E062-C426-A6C4-2C40-14A1A96EC2D3}"/>
                </a:ext>
              </a:extLst>
            </p:cNvPr>
            <p:cNvSpPr/>
            <p:nvPr/>
          </p:nvSpPr>
          <p:spPr>
            <a:xfrm>
              <a:off x="7177680" y="979430"/>
              <a:ext cx="171000" cy="397809"/>
            </a:xfrm>
            <a:prstGeom prst="downArrow">
              <a:avLst>
                <a:gd name="adj1" fmla="val 50000"/>
                <a:gd name="adj2" fmla="val 85454"/>
              </a:avLst>
            </a:prstGeom>
            <a:solidFill>
              <a:srgbClr val="FFC000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sz="1400">
                <a:latin typeface="+mn-ea"/>
              </a:endParaRPr>
            </a:p>
          </p:txBody>
        </p:sp>
        <p:sp>
          <p:nvSpPr>
            <p:cNvPr id="122" name="CustomShape 53">
              <a:extLst>
                <a:ext uri="{FF2B5EF4-FFF2-40B4-BE49-F238E27FC236}">
                  <a16:creationId xmlns:a16="http://schemas.microsoft.com/office/drawing/2014/main" id="{D43F0FE3-11CC-4536-11F8-C2E7FC90CA8C}"/>
                </a:ext>
              </a:extLst>
            </p:cNvPr>
            <p:cNvSpPr/>
            <p:nvPr/>
          </p:nvSpPr>
          <p:spPr>
            <a:xfrm>
              <a:off x="7402680" y="979430"/>
              <a:ext cx="171000" cy="397809"/>
            </a:xfrm>
            <a:prstGeom prst="downArrow">
              <a:avLst>
                <a:gd name="adj1" fmla="val 50000"/>
                <a:gd name="adj2" fmla="val 85454"/>
              </a:avLst>
            </a:prstGeom>
            <a:solidFill>
              <a:srgbClr val="FFC000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sz="1400">
                <a:latin typeface="+mn-ea"/>
              </a:endParaRPr>
            </a:p>
          </p:txBody>
        </p:sp>
        <p:sp>
          <p:nvSpPr>
            <p:cNvPr id="123" name="CustomShape 54">
              <a:extLst>
                <a:ext uri="{FF2B5EF4-FFF2-40B4-BE49-F238E27FC236}">
                  <a16:creationId xmlns:a16="http://schemas.microsoft.com/office/drawing/2014/main" id="{18BE1D66-2D45-A79D-2DFB-4DFA1BB74412}"/>
                </a:ext>
              </a:extLst>
            </p:cNvPr>
            <p:cNvSpPr/>
            <p:nvPr/>
          </p:nvSpPr>
          <p:spPr>
            <a:xfrm>
              <a:off x="7627319" y="979430"/>
              <a:ext cx="171000" cy="397809"/>
            </a:xfrm>
            <a:prstGeom prst="downArrow">
              <a:avLst>
                <a:gd name="adj1" fmla="val 50000"/>
                <a:gd name="adj2" fmla="val 85454"/>
              </a:avLst>
            </a:prstGeom>
            <a:solidFill>
              <a:srgbClr val="FFC000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sz="1400">
                <a:latin typeface="+mn-ea"/>
              </a:endParaRPr>
            </a:p>
          </p:txBody>
        </p:sp>
        <p:sp>
          <p:nvSpPr>
            <p:cNvPr id="124" name="CustomShape 55">
              <a:extLst>
                <a:ext uri="{FF2B5EF4-FFF2-40B4-BE49-F238E27FC236}">
                  <a16:creationId xmlns:a16="http://schemas.microsoft.com/office/drawing/2014/main" id="{F04AD220-01D6-948C-9015-6FEC9434C331}"/>
                </a:ext>
              </a:extLst>
            </p:cNvPr>
            <p:cNvSpPr/>
            <p:nvPr/>
          </p:nvSpPr>
          <p:spPr>
            <a:xfrm>
              <a:off x="7850160" y="979430"/>
              <a:ext cx="171000" cy="397809"/>
            </a:xfrm>
            <a:prstGeom prst="downArrow">
              <a:avLst>
                <a:gd name="adj1" fmla="val 50000"/>
                <a:gd name="adj2" fmla="val 85454"/>
              </a:avLst>
            </a:prstGeom>
            <a:solidFill>
              <a:srgbClr val="FFC000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sz="1400">
                <a:latin typeface="+mn-ea"/>
              </a:endParaRPr>
            </a:p>
          </p:txBody>
        </p:sp>
      </p:grpSp>
      <p:grpSp>
        <p:nvGrpSpPr>
          <p:cNvPr id="125" name="Group 57">
            <a:extLst>
              <a:ext uri="{FF2B5EF4-FFF2-40B4-BE49-F238E27FC236}">
                <a16:creationId xmlns:a16="http://schemas.microsoft.com/office/drawing/2014/main" id="{457EFCC4-A298-C5B1-E398-DBC937E23970}"/>
              </a:ext>
            </a:extLst>
          </p:cNvPr>
          <p:cNvGrpSpPr/>
          <p:nvPr/>
        </p:nvGrpSpPr>
        <p:grpSpPr>
          <a:xfrm>
            <a:off x="7135724" y="2126229"/>
            <a:ext cx="1355928" cy="530903"/>
            <a:chOff x="8740440" y="2133973"/>
            <a:chExt cx="1657080" cy="756825"/>
          </a:xfrm>
        </p:grpSpPr>
        <p:sp>
          <p:nvSpPr>
            <p:cNvPr id="126" name="CustomShape 58">
              <a:extLst>
                <a:ext uri="{FF2B5EF4-FFF2-40B4-BE49-F238E27FC236}">
                  <a16:creationId xmlns:a16="http://schemas.microsoft.com/office/drawing/2014/main" id="{59F8EECC-193F-5DFB-94EA-E28D6024A8E4}"/>
                </a:ext>
              </a:extLst>
            </p:cNvPr>
            <p:cNvSpPr/>
            <p:nvPr/>
          </p:nvSpPr>
          <p:spPr>
            <a:xfrm>
              <a:off x="8740440" y="2671771"/>
              <a:ext cx="1657080" cy="219027"/>
            </a:xfrm>
            <a:prstGeom prst="rect">
              <a:avLst/>
            </a:prstGeom>
            <a:solidFill>
              <a:srgbClr val="0070C0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75" dirty="0" err="1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웨이퍼</a:t>
              </a:r>
              <a:endParaRPr lang="en-US" sz="1000" b="0" strike="noStrike" spc="-1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127" name="CustomShape 59">
              <a:extLst>
                <a:ext uri="{FF2B5EF4-FFF2-40B4-BE49-F238E27FC236}">
                  <a16:creationId xmlns:a16="http://schemas.microsoft.com/office/drawing/2014/main" id="{0A671408-7B79-533B-2561-E3E2F8DC9A98}"/>
                </a:ext>
              </a:extLst>
            </p:cNvPr>
            <p:cNvSpPr/>
            <p:nvPr/>
          </p:nvSpPr>
          <p:spPr>
            <a:xfrm>
              <a:off x="9236713" y="2342246"/>
              <a:ext cx="702361" cy="329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7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산화막</a:t>
              </a:r>
              <a:endParaRPr lang="en-US" sz="10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28" name="CustomShape 60">
              <a:extLst>
                <a:ext uri="{FF2B5EF4-FFF2-40B4-BE49-F238E27FC236}">
                  <a16:creationId xmlns:a16="http://schemas.microsoft.com/office/drawing/2014/main" id="{C0023532-E3BC-07AE-5B37-92C6CD528345}"/>
                </a:ext>
              </a:extLst>
            </p:cNvPr>
            <p:cNvSpPr/>
            <p:nvPr/>
          </p:nvSpPr>
          <p:spPr>
            <a:xfrm>
              <a:off x="9236712" y="2133973"/>
              <a:ext cx="702361" cy="208272"/>
            </a:xfrm>
            <a:prstGeom prst="rect">
              <a:avLst/>
            </a:prstGeom>
            <a:solidFill>
              <a:schemeClr val="accent2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7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감광액</a:t>
              </a:r>
              <a:endParaRPr lang="en-US" sz="10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9A894274-C388-77DB-C6CA-9F19D6C87B28}"/>
              </a:ext>
            </a:extLst>
          </p:cNvPr>
          <p:cNvSpPr txBox="1"/>
          <p:nvPr/>
        </p:nvSpPr>
        <p:spPr>
          <a:xfrm>
            <a:off x="131453" y="2704085"/>
            <a:ext cx="2070080" cy="492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  <a:ea typeface="+mn-ea"/>
              </a:rPr>
              <a:t>반도체의 출발</a:t>
            </a:r>
            <a:endParaRPr lang="en-US" altLang="ko-KR" sz="9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반도체 공정에 사용되는</a:t>
            </a:r>
            <a:endParaRPr lang="en-US" altLang="ko-KR" sz="9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기판인 웨이퍼 제조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45E1247E-B7A8-9AF6-FCF7-136748439C5B}"/>
              </a:ext>
            </a:extLst>
          </p:cNvPr>
          <p:cNvCxnSpPr>
            <a:cxnSpLocks/>
          </p:cNvCxnSpPr>
          <p:nvPr/>
        </p:nvCxnSpPr>
        <p:spPr>
          <a:xfrm>
            <a:off x="2265974" y="1443073"/>
            <a:ext cx="0" cy="19931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A32705E-0BFB-8853-8B03-1F5559C4C901}"/>
              </a:ext>
            </a:extLst>
          </p:cNvPr>
          <p:cNvCxnSpPr>
            <a:cxnSpLocks/>
          </p:cNvCxnSpPr>
          <p:nvPr/>
        </p:nvCxnSpPr>
        <p:spPr>
          <a:xfrm flipH="1">
            <a:off x="6691246" y="1434733"/>
            <a:ext cx="4823" cy="19796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A817F1CB-8670-44F7-A59A-396996ABF422}"/>
              </a:ext>
            </a:extLst>
          </p:cNvPr>
          <p:cNvCxnSpPr>
            <a:cxnSpLocks/>
          </p:cNvCxnSpPr>
          <p:nvPr/>
        </p:nvCxnSpPr>
        <p:spPr>
          <a:xfrm>
            <a:off x="4462637" y="1434733"/>
            <a:ext cx="1492" cy="19796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3" name="Group 34">
            <a:extLst>
              <a:ext uri="{FF2B5EF4-FFF2-40B4-BE49-F238E27FC236}">
                <a16:creationId xmlns:a16="http://schemas.microsoft.com/office/drawing/2014/main" id="{1ACEEA79-6080-7603-B4BC-B8DCB46A85B2}"/>
              </a:ext>
            </a:extLst>
          </p:cNvPr>
          <p:cNvGrpSpPr/>
          <p:nvPr/>
        </p:nvGrpSpPr>
        <p:grpSpPr>
          <a:xfrm>
            <a:off x="5325175" y="4203944"/>
            <a:ext cx="506960" cy="420247"/>
            <a:chOff x="6791760" y="4121640"/>
            <a:chExt cx="897120" cy="834480"/>
          </a:xfrm>
        </p:grpSpPr>
        <p:sp>
          <p:nvSpPr>
            <p:cNvPr id="134" name="CustomShape 35">
              <a:extLst>
                <a:ext uri="{FF2B5EF4-FFF2-40B4-BE49-F238E27FC236}">
                  <a16:creationId xmlns:a16="http://schemas.microsoft.com/office/drawing/2014/main" id="{5D147AB7-FBFE-B983-703F-82540B3F7C40}"/>
                </a:ext>
              </a:extLst>
            </p:cNvPr>
            <p:cNvSpPr/>
            <p:nvPr/>
          </p:nvSpPr>
          <p:spPr>
            <a:xfrm rot="18643200">
              <a:off x="7373160" y="4496400"/>
              <a:ext cx="160200" cy="482760"/>
            </a:xfrm>
            <a:prstGeom prst="roundRect">
              <a:avLst>
                <a:gd name="adj" fmla="val 45001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35" name="CustomShape 36">
              <a:extLst>
                <a:ext uri="{FF2B5EF4-FFF2-40B4-BE49-F238E27FC236}">
                  <a16:creationId xmlns:a16="http://schemas.microsoft.com/office/drawing/2014/main" id="{951DD650-2681-BFBB-5B72-024776622844}"/>
                </a:ext>
              </a:extLst>
            </p:cNvPr>
            <p:cNvSpPr/>
            <p:nvPr/>
          </p:nvSpPr>
          <p:spPr>
            <a:xfrm>
              <a:off x="6791760" y="4121640"/>
              <a:ext cx="662400" cy="662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36" name="CustomShape 37">
              <a:extLst>
                <a:ext uri="{FF2B5EF4-FFF2-40B4-BE49-F238E27FC236}">
                  <a16:creationId xmlns:a16="http://schemas.microsoft.com/office/drawing/2014/main" id="{B52D28F7-5ED0-A82B-5303-FDED577F8267}"/>
                </a:ext>
              </a:extLst>
            </p:cNvPr>
            <p:cNvSpPr/>
            <p:nvPr/>
          </p:nvSpPr>
          <p:spPr>
            <a:xfrm>
              <a:off x="6872400" y="4203720"/>
              <a:ext cx="498240" cy="498240"/>
            </a:xfrm>
            <a:prstGeom prst="ellipse">
              <a:avLst/>
            </a:prstGeom>
            <a:solidFill>
              <a:schemeClr val="bg1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37" name="CustomShape 38">
              <a:extLst>
                <a:ext uri="{FF2B5EF4-FFF2-40B4-BE49-F238E27FC236}">
                  <a16:creationId xmlns:a16="http://schemas.microsoft.com/office/drawing/2014/main" id="{6A0EA796-F0DB-2AA8-3CA7-2911983AE018}"/>
                </a:ext>
              </a:extLst>
            </p:cNvPr>
            <p:cNvSpPr/>
            <p:nvPr/>
          </p:nvSpPr>
          <p:spPr>
            <a:xfrm rot="9996600">
              <a:off x="6956640" y="4416840"/>
              <a:ext cx="344520" cy="240120"/>
            </a:xfrm>
            <a:prstGeom prst="blockArc">
              <a:avLst>
                <a:gd name="adj1" fmla="val 13402972"/>
                <a:gd name="adj2" fmla="val 0"/>
                <a:gd name="adj3" fmla="val 25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BE64F1E-FBEF-96FC-A986-4DD96306161D}"/>
              </a:ext>
            </a:extLst>
          </p:cNvPr>
          <p:cNvGrpSpPr/>
          <p:nvPr/>
        </p:nvGrpSpPr>
        <p:grpSpPr>
          <a:xfrm>
            <a:off x="485541" y="4154433"/>
            <a:ext cx="1361688" cy="612612"/>
            <a:chOff x="559179" y="3410219"/>
            <a:chExt cx="1375305" cy="631174"/>
          </a:xfrm>
        </p:grpSpPr>
        <p:grpSp>
          <p:nvGrpSpPr>
            <p:cNvPr id="139" name="Group 18">
              <a:extLst>
                <a:ext uri="{FF2B5EF4-FFF2-40B4-BE49-F238E27FC236}">
                  <a16:creationId xmlns:a16="http://schemas.microsoft.com/office/drawing/2014/main" id="{882893EB-AB97-1686-FFCE-445E66C6AF2E}"/>
                </a:ext>
              </a:extLst>
            </p:cNvPr>
            <p:cNvGrpSpPr/>
            <p:nvPr/>
          </p:nvGrpSpPr>
          <p:grpSpPr>
            <a:xfrm>
              <a:off x="559179" y="3601275"/>
              <a:ext cx="1375305" cy="440118"/>
              <a:chOff x="1790398" y="4605042"/>
              <a:chExt cx="1664119" cy="585798"/>
            </a:xfrm>
          </p:grpSpPr>
          <p:sp>
            <p:nvSpPr>
              <p:cNvPr id="148" name="CustomShape 19">
                <a:extLst>
                  <a:ext uri="{FF2B5EF4-FFF2-40B4-BE49-F238E27FC236}">
                    <a16:creationId xmlns:a16="http://schemas.microsoft.com/office/drawing/2014/main" id="{55A09972-E08C-A043-2B15-D009AE4C7ADA}"/>
                  </a:ext>
                </a:extLst>
              </p:cNvPr>
              <p:cNvSpPr/>
              <p:nvPr/>
            </p:nvSpPr>
            <p:spPr>
              <a:xfrm>
                <a:off x="2190839" y="4605042"/>
                <a:ext cx="866520" cy="402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9" name="CustomShape 20">
                <a:extLst>
                  <a:ext uri="{FF2B5EF4-FFF2-40B4-BE49-F238E27FC236}">
                    <a16:creationId xmlns:a16="http://schemas.microsoft.com/office/drawing/2014/main" id="{87FC312A-4CAF-1EFE-031A-C4A9D987325E}"/>
                  </a:ext>
                </a:extLst>
              </p:cNvPr>
              <p:cNvSpPr/>
              <p:nvPr/>
            </p:nvSpPr>
            <p:spPr>
              <a:xfrm>
                <a:off x="1793880" y="4993084"/>
                <a:ext cx="1657080" cy="19775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100" b="0" strike="noStrike" spc="-75" dirty="0" err="1">
                    <a:solidFill>
                      <a:schemeClr val="bg1">
                        <a:lumMod val="95000"/>
                      </a:schemeClr>
                    </a:solidFill>
                    <a:latin typeface="Noto Sans KR Bold"/>
                    <a:ea typeface="Noto Sans KR Bold"/>
                  </a:rPr>
                  <a:t>웨이퍼</a:t>
                </a:r>
                <a:endParaRPr lang="en-US" sz="1100" b="0" strike="noStrike" spc="-1" dirty="0">
                  <a:solidFill>
                    <a:schemeClr val="bg1">
                      <a:lumMod val="95000"/>
                    </a:schemeClr>
                  </a:solidFill>
                  <a:latin typeface="Noto Sans CJK JP"/>
                </a:endParaRPr>
              </a:p>
            </p:txBody>
          </p:sp>
          <p:sp>
            <p:nvSpPr>
              <p:cNvPr id="150" name="CustomShape 21">
                <a:extLst>
                  <a:ext uri="{FF2B5EF4-FFF2-40B4-BE49-F238E27FC236}">
                    <a16:creationId xmlns:a16="http://schemas.microsoft.com/office/drawing/2014/main" id="{1E6F8E16-8E50-BB5C-89D8-E431BFF95269}"/>
                  </a:ext>
                </a:extLst>
              </p:cNvPr>
              <p:cNvSpPr/>
              <p:nvPr/>
            </p:nvSpPr>
            <p:spPr>
              <a:xfrm>
                <a:off x="2259211" y="4685443"/>
                <a:ext cx="702361" cy="30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100" b="0" strike="noStrike" spc="-75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KR Bold"/>
                    <a:ea typeface="Noto Sans KR Bold"/>
                  </a:rPr>
                  <a:t>산화막</a:t>
                </a:r>
                <a:endParaRPr lang="en-US" sz="1100" b="0" strike="noStrike" spc="-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JP"/>
                </a:endParaRPr>
              </a:p>
            </p:txBody>
          </p:sp>
          <p:sp>
            <p:nvSpPr>
              <p:cNvPr id="151" name="CustomShape 22">
                <a:extLst>
                  <a:ext uri="{FF2B5EF4-FFF2-40B4-BE49-F238E27FC236}">
                    <a16:creationId xmlns:a16="http://schemas.microsoft.com/office/drawing/2014/main" id="{33A31966-7765-F31F-52FA-249A3D528507}"/>
                  </a:ext>
                </a:extLst>
              </p:cNvPr>
              <p:cNvSpPr/>
              <p:nvPr/>
            </p:nvSpPr>
            <p:spPr>
              <a:xfrm>
                <a:off x="2977877" y="4927970"/>
                <a:ext cx="476640" cy="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CustomShape 23">
                <a:extLst>
                  <a:ext uri="{FF2B5EF4-FFF2-40B4-BE49-F238E27FC236}">
                    <a16:creationId xmlns:a16="http://schemas.microsoft.com/office/drawing/2014/main" id="{8B08233E-80D1-3E0E-F59A-AFA07D2B8F33}"/>
                  </a:ext>
                </a:extLst>
              </p:cNvPr>
              <p:cNvSpPr/>
              <p:nvPr/>
            </p:nvSpPr>
            <p:spPr>
              <a:xfrm>
                <a:off x="1790398" y="4933238"/>
                <a:ext cx="476640" cy="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ko-KR" altLang="en-US" dirty="0"/>
              </a:p>
            </p:txBody>
          </p:sp>
        </p:grpSp>
        <p:sp>
          <p:nvSpPr>
            <p:cNvPr id="140" name="순서도: 연결자 139">
              <a:extLst>
                <a:ext uri="{FF2B5EF4-FFF2-40B4-BE49-F238E27FC236}">
                  <a16:creationId xmlns:a16="http://schemas.microsoft.com/office/drawing/2014/main" id="{F9F65F80-7373-F64A-51E2-B89B0E3170AA}"/>
                </a:ext>
              </a:extLst>
            </p:cNvPr>
            <p:cNvSpPr/>
            <p:nvPr/>
          </p:nvSpPr>
          <p:spPr>
            <a:xfrm>
              <a:off x="635840" y="3421212"/>
              <a:ext cx="73702" cy="73702"/>
            </a:xfrm>
            <a:prstGeom prst="flowChartConnector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순서도: 연결자 140">
              <a:extLst>
                <a:ext uri="{FF2B5EF4-FFF2-40B4-BE49-F238E27FC236}">
                  <a16:creationId xmlns:a16="http://schemas.microsoft.com/office/drawing/2014/main" id="{D5B3EA19-5A6C-A2AC-C545-BF4C04A5D5DD}"/>
                </a:ext>
              </a:extLst>
            </p:cNvPr>
            <p:cNvSpPr/>
            <p:nvPr/>
          </p:nvSpPr>
          <p:spPr>
            <a:xfrm>
              <a:off x="857204" y="3419924"/>
              <a:ext cx="73702" cy="73702"/>
            </a:xfrm>
            <a:prstGeom prst="flowChartConnector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순서도: 연결자 141">
              <a:extLst>
                <a:ext uri="{FF2B5EF4-FFF2-40B4-BE49-F238E27FC236}">
                  <a16:creationId xmlns:a16="http://schemas.microsoft.com/office/drawing/2014/main" id="{2EBD63C1-634E-3E2D-274E-7F49BC880042}"/>
                </a:ext>
              </a:extLst>
            </p:cNvPr>
            <p:cNvSpPr/>
            <p:nvPr/>
          </p:nvSpPr>
          <p:spPr>
            <a:xfrm>
              <a:off x="1557848" y="3414829"/>
              <a:ext cx="73702" cy="73702"/>
            </a:xfrm>
            <a:prstGeom prst="flowChartConnector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순서도: 연결자 142">
              <a:extLst>
                <a:ext uri="{FF2B5EF4-FFF2-40B4-BE49-F238E27FC236}">
                  <a16:creationId xmlns:a16="http://schemas.microsoft.com/office/drawing/2014/main" id="{D056EC72-FEDA-6A1C-71B9-F4CAF3B574F7}"/>
                </a:ext>
              </a:extLst>
            </p:cNvPr>
            <p:cNvSpPr/>
            <p:nvPr/>
          </p:nvSpPr>
          <p:spPr>
            <a:xfrm>
              <a:off x="1789760" y="3410219"/>
              <a:ext cx="73702" cy="73702"/>
            </a:xfrm>
            <a:prstGeom prst="flowChartConnector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순서도: 연결자 143">
              <a:extLst>
                <a:ext uri="{FF2B5EF4-FFF2-40B4-BE49-F238E27FC236}">
                  <a16:creationId xmlns:a16="http://schemas.microsoft.com/office/drawing/2014/main" id="{D4987002-9E54-61B4-DE15-92E71169E5FA}"/>
                </a:ext>
              </a:extLst>
            </p:cNvPr>
            <p:cNvSpPr/>
            <p:nvPr/>
          </p:nvSpPr>
          <p:spPr>
            <a:xfrm>
              <a:off x="1091070" y="3410219"/>
              <a:ext cx="73702" cy="73702"/>
            </a:xfrm>
            <a:prstGeom prst="flowChartConnector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순서도: 연결자 144">
              <a:extLst>
                <a:ext uri="{FF2B5EF4-FFF2-40B4-BE49-F238E27FC236}">
                  <a16:creationId xmlns:a16="http://schemas.microsoft.com/office/drawing/2014/main" id="{632CBFC6-BBDC-6CF9-BE54-48C4F3F7468E}"/>
                </a:ext>
              </a:extLst>
            </p:cNvPr>
            <p:cNvSpPr/>
            <p:nvPr/>
          </p:nvSpPr>
          <p:spPr>
            <a:xfrm>
              <a:off x="1326133" y="3412335"/>
              <a:ext cx="73702" cy="73702"/>
            </a:xfrm>
            <a:prstGeom prst="flowChartConnector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순서도: 지연 145">
              <a:extLst>
                <a:ext uri="{FF2B5EF4-FFF2-40B4-BE49-F238E27FC236}">
                  <a16:creationId xmlns:a16="http://schemas.microsoft.com/office/drawing/2014/main" id="{9B84DB94-F088-33DE-FF88-27AFFCFDF0FE}"/>
                </a:ext>
              </a:extLst>
            </p:cNvPr>
            <p:cNvSpPr/>
            <p:nvPr/>
          </p:nvSpPr>
          <p:spPr>
            <a:xfrm rot="5400000">
              <a:off x="731193" y="3729771"/>
              <a:ext cx="45719" cy="377952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순서도: 지연 146">
              <a:extLst>
                <a:ext uri="{FF2B5EF4-FFF2-40B4-BE49-F238E27FC236}">
                  <a16:creationId xmlns:a16="http://schemas.microsoft.com/office/drawing/2014/main" id="{0985B493-5D29-B876-13EC-FCAB472F8CC7}"/>
                </a:ext>
              </a:extLst>
            </p:cNvPr>
            <p:cNvSpPr/>
            <p:nvPr/>
          </p:nvSpPr>
          <p:spPr>
            <a:xfrm rot="5400000">
              <a:off x="1714666" y="3727456"/>
              <a:ext cx="45719" cy="377952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5E777C3-28C1-7108-F5C7-C5331315FC79}"/>
              </a:ext>
            </a:extLst>
          </p:cNvPr>
          <p:cNvGrpSpPr/>
          <p:nvPr/>
        </p:nvGrpSpPr>
        <p:grpSpPr>
          <a:xfrm>
            <a:off x="2722167" y="4163253"/>
            <a:ext cx="1359319" cy="593350"/>
            <a:chOff x="2624783" y="3419967"/>
            <a:chExt cx="1372912" cy="611329"/>
          </a:xfrm>
        </p:grpSpPr>
        <p:grpSp>
          <p:nvGrpSpPr>
            <p:cNvPr id="154" name="Group 25">
              <a:extLst>
                <a:ext uri="{FF2B5EF4-FFF2-40B4-BE49-F238E27FC236}">
                  <a16:creationId xmlns:a16="http://schemas.microsoft.com/office/drawing/2014/main" id="{160513FA-7163-BB98-C765-16388AECBE60}"/>
                </a:ext>
              </a:extLst>
            </p:cNvPr>
            <p:cNvGrpSpPr/>
            <p:nvPr/>
          </p:nvGrpSpPr>
          <p:grpSpPr>
            <a:xfrm>
              <a:off x="2624783" y="3419967"/>
              <a:ext cx="1372912" cy="611329"/>
              <a:chOff x="4008010" y="4307104"/>
              <a:chExt cx="1661225" cy="813680"/>
            </a:xfrm>
          </p:grpSpPr>
          <p:sp>
            <p:nvSpPr>
              <p:cNvPr id="157" name="CustomShape 26">
                <a:extLst>
                  <a:ext uri="{FF2B5EF4-FFF2-40B4-BE49-F238E27FC236}">
                    <a16:creationId xmlns:a16="http://schemas.microsoft.com/office/drawing/2014/main" id="{F20F4D2C-054B-F938-410D-479529071614}"/>
                  </a:ext>
                </a:extLst>
              </p:cNvPr>
              <p:cNvSpPr/>
              <p:nvPr/>
            </p:nvSpPr>
            <p:spPr>
              <a:xfrm>
                <a:off x="4008010" y="4328797"/>
                <a:ext cx="1657080" cy="58719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58" name="CustomShape 27">
                <a:extLst>
                  <a:ext uri="{FF2B5EF4-FFF2-40B4-BE49-F238E27FC236}">
                    <a16:creationId xmlns:a16="http://schemas.microsoft.com/office/drawing/2014/main" id="{20103175-7EFD-9CB9-B1D7-3AA63A38D1E7}"/>
                  </a:ext>
                </a:extLst>
              </p:cNvPr>
              <p:cNvSpPr/>
              <p:nvPr/>
            </p:nvSpPr>
            <p:spPr>
              <a:xfrm>
                <a:off x="4512060" y="4307104"/>
                <a:ext cx="659520" cy="249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4000" tIns="18000" rIns="54000" bIns="18000"/>
              <a:lstStyle/>
              <a:p>
                <a:pPr algn="ctr">
                  <a:lnSpc>
                    <a:spcPct val="100000"/>
                  </a:lnSpc>
                  <a:spcAft>
                    <a:spcPts val="201"/>
                  </a:spcAft>
                </a:pPr>
                <a:r>
                  <a:rPr lang="en-US" sz="1000" b="0" strike="noStrike" spc="-75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금속선</a:t>
                </a:r>
                <a:endParaRPr lang="en-US" sz="1000" b="0" strike="noStrike" spc="-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9" name="CustomShape 28">
                <a:extLst>
                  <a:ext uri="{FF2B5EF4-FFF2-40B4-BE49-F238E27FC236}">
                    <a16:creationId xmlns:a16="http://schemas.microsoft.com/office/drawing/2014/main" id="{68493303-2F62-295B-1366-C1C5E9DA3FA4}"/>
                  </a:ext>
                </a:extLst>
              </p:cNvPr>
              <p:cNvSpPr/>
              <p:nvPr/>
            </p:nvSpPr>
            <p:spPr>
              <a:xfrm>
                <a:off x="4405990" y="4548425"/>
                <a:ext cx="866520" cy="3800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60" name="CustomShape 29">
                <a:extLst>
                  <a:ext uri="{FF2B5EF4-FFF2-40B4-BE49-F238E27FC236}">
                    <a16:creationId xmlns:a16="http://schemas.microsoft.com/office/drawing/2014/main" id="{29F60E55-0B24-6A4E-7901-19793065E929}"/>
                  </a:ext>
                </a:extLst>
              </p:cNvPr>
              <p:cNvSpPr/>
              <p:nvPr/>
            </p:nvSpPr>
            <p:spPr>
              <a:xfrm>
                <a:off x="4012155" y="4945442"/>
                <a:ext cx="1657080" cy="17534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75" dirty="0" err="1"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웨이퍼</a:t>
                </a:r>
                <a:endParaRPr lang="en-US" sz="1000" b="0" strike="noStrike" spc="-1" dirty="0">
                  <a:solidFill>
                    <a:schemeClr val="bg1">
                      <a:lumMod val="9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1" name="CustomShape 30">
                <a:extLst>
                  <a:ext uri="{FF2B5EF4-FFF2-40B4-BE49-F238E27FC236}">
                    <a16:creationId xmlns:a16="http://schemas.microsoft.com/office/drawing/2014/main" id="{0880D28D-0C24-04B8-0647-922F40CD2E18}"/>
                  </a:ext>
                </a:extLst>
              </p:cNvPr>
              <p:cNvSpPr/>
              <p:nvPr/>
            </p:nvSpPr>
            <p:spPr>
              <a:xfrm>
                <a:off x="4489572" y="4641180"/>
                <a:ext cx="702361" cy="29629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75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산화막</a:t>
                </a:r>
                <a:endParaRPr lang="en-US" sz="1000" b="0" strike="noStrike" spc="-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2" name="CustomShape 31">
                <a:extLst>
                  <a:ext uri="{FF2B5EF4-FFF2-40B4-BE49-F238E27FC236}">
                    <a16:creationId xmlns:a16="http://schemas.microsoft.com/office/drawing/2014/main" id="{0AC77FF3-0235-4A56-14F3-C27CC220FBFA}"/>
                  </a:ext>
                </a:extLst>
              </p:cNvPr>
              <p:cNvSpPr/>
              <p:nvPr/>
            </p:nvSpPr>
            <p:spPr>
              <a:xfrm>
                <a:off x="5191932" y="4863428"/>
                <a:ext cx="476640" cy="813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63" name="CustomShape 32">
                <a:extLst>
                  <a:ext uri="{FF2B5EF4-FFF2-40B4-BE49-F238E27FC236}">
                    <a16:creationId xmlns:a16="http://schemas.microsoft.com/office/drawing/2014/main" id="{35A37D79-A8D8-9096-0BDB-6750E6F935F9}"/>
                  </a:ext>
                </a:extLst>
              </p:cNvPr>
              <p:cNvSpPr/>
              <p:nvPr/>
            </p:nvSpPr>
            <p:spPr>
              <a:xfrm>
                <a:off x="4012729" y="4855011"/>
                <a:ext cx="476640" cy="813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ko-KR" altLang="en-US" sz="1400">
                  <a:latin typeface="+mn-ea"/>
                </a:endParaRPr>
              </a:p>
            </p:txBody>
          </p:sp>
        </p:grpSp>
        <p:sp>
          <p:nvSpPr>
            <p:cNvPr id="155" name="순서도: 지연 154">
              <a:extLst>
                <a:ext uri="{FF2B5EF4-FFF2-40B4-BE49-F238E27FC236}">
                  <a16:creationId xmlns:a16="http://schemas.microsoft.com/office/drawing/2014/main" id="{2C7A921F-7D8C-162D-D564-D6C201BBE22C}"/>
                </a:ext>
              </a:extLst>
            </p:cNvPr>
            <p:cNvSpPr/>
            <p:nvPr/>
          </p:nvSpPr>
          <p:spPr>
            <a:xfrm rot="5400000">
              <a:off x="2797561" y="3733466"/>
              <a:ext cx="45719" cy="377952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156" name="순서도: 지연 155">
              <a:extLst>
                <a:ext uri="{FF2B5EF4-FFF2-40B4-BE49-F238E27FC236}">
                  <a16:creationId xmlns:a16="http://schemas.microsoft.com/office/drawing/2014/main" id="{F18EE554-93FC-E8C4-5109-FBA5DC7CD8DA}"/>
                </a:ext>
              </a:extLst>
            </p:cNvPr>
            <p:cNvSpPr/>
            <p:nvPr/>
          </p:nvSpPr>
          <p:spPr>
            <a:xfrm rot="5400000">
              <a:off x="3776223" y="3733455"/>
              <a:ext cx="45719" cy="377952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EEB0DF6E-196C-75B4-650B-4E2E7EFD4ED8}"/>
              </a:ext>
            </a:extLst>
          </p:cNvPr>
          <p:cNvGrpSpPr/>
          <p:nvPr/>
        </p:nvGrpSpPr>
        <p:grpSpPr>
          <a:xfrm>
            <a:off x="7117767" y="4040687"/>
            <a:ext cx="1498523" cy="873809"/>
            <a:chOff x="7286540" y="3156257"/>
            <a:chExt cx="1513508" cy="900286"/>
          </a:xfrm>
        </p:grpSpPr>
        <p:sp>
          <p:nvSpPr>
            <p:cNvPr id="165" name="CustomShape 1">
              <a:extLst>
                <a:ext uri="{FF2B5EF4-FFF2-40B4-BE49-F238E27FC236}">
                  <a16:creationId xmlns:a16="http://schemas.microsoft.com/office/drawing/2014/main" id="{A2991F78-D251-30A4-15FF-3977CF42BD59}"/>
                </a:ext>
              </a:extLst>
            </p:cNvPr>
            <p:cNvSpPr/>
            <p:nvPr/>
          </p:nvSpPr>
          <p:spPr>
            <a:xfrm>
              <a:off x="7286540" y="3156257"/>
              <a:ext cx="1513508" cy="900286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sz="1400" dirty="0">
                <a:latin typeface="+mn-ea"/>
              </a:endParaRPr>
            </a:p>
          </p:txBody>
        </p:sp>
        <p:grpSp>
          <p:nvGrpSpPr>
            <p:cNvPr id="166" name="Group 25">
              <a:extLst>
                <a:ext uri="{FF2B5EF4-FFF2-40B4-BE49-F238E27FC236}">
                  <a16:creationId xmlns:a16="http://schemas.microsoft.com/office/drawing/2014/main" id="{8DE241EC-83AD-0EFC-BA26-27A37287647B}"/>
                </a:ext>
              </a:extLst>
            </p:cNvPr>
            <p:cNvGrpSpPr/>
            <p:nvPr/>
          </p:nvGrpSpPr>
          <p:grpSpPr>
            <a:xfrm>
              <a:off x="7355944" y="3368847"/>
              <a:ext cx="1372912" cy="611329"/>
              <a:chOff x="4008010" y="4307104"/>
              <a:chExt cx="1661225" cy="813680"/>
            </a:xfrm>
          </p:grpSpPr>
          <p:sp>
            <p:nvSpPr>
              <p:cNvPr id="169" name="CustomShape 26">
                <a:extLst>
                  <a:ext uri="{FF2B5EF4-FFF2-40B4-BE49-F238E27FC236}">
                    <a16:creationId xmlns:a16="http://schemas.microsoft.com/office/drawing/2014/main" id="{86C5E60F-CF9F-2B04-37BE-5DAAAB936F86}"/>
                  </a:ext>
                </a:extLst>
              </p:cNvPr>
              <p:cNvSpPr/>
              <p:nvPr/>
            </p:nvSpPr>
            <p:spPr>
              <a:xfrm>
                <a:off x="4008010" y="4328797"/>
                <a:ext cx="1657080" cy="58719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70" name="CustomShape 27">
                <a:extLst>
                  <a:ext uri="{FF2B5EF4-FFF2-40B4-BE49-F238E27FC236}">
                    <a16:creationId xmlns:a16="http://schemas.microsoft.com/office/drawing/2014/main" id="{3BA8D857-AE68-CE24-30CD-0EB8295121F0}"/>
                  </a:ext>
                </a:extLst>
              </p:cNvPr>
              <p:cNvSpPr/>
              <p:nvPr/>
            </p:nvSpPr>
            <p:spPr>
              <a:xfrm>
                <a:off x="4512060" y="4307104"/>
                <a:ext cx="659520" cy="249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4000" tIns="18000" rIns="54000" bIns="18000"/>
              <a:lstStyle/>
              <a:p>
                <a:pPr algn="ctr">
                  <a:lnSpc>
                    <a:spcPct val="100000"/>
                  </a:lnSpc>
                  <a:spcAft>
                    <a:spcPts val="201"/>
                  </a:spcAft>
                </a:pPr>
                <a:r>
                  <a:rPr lang="en-US" sz="1000" b="0" strike="noStrike" spc="-75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금속선</a:t>
                </a:r>
                <a:endParaRPr lang="en-US" sz="1000" b="0" strike="noStrike" spc="-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1" name="CustomShape 28">
                <a:extLst>
                  <a:ext uri="{FF2B5EF4-FFF2-40B4-BE49-F238E27FC236}">
                    <a16:creationId xmlns:a16="http://schemas.microsoft.com/office/drawing/2014/main" id="{A2060F2B-86D7-47B2-D998-6ED9A009FEC9}"/>
                  </a:ext>
                </a:extLst>
              </p:cNvPr>
              <p:cNvSpPr/>
              <p:nvPr/>
            </p:nvSpPr>
            <p:spPr>
              <a:xfrm>
                <a:off x="4405990" y="4548425"/>
                <a:ext cx="866520" cy="3800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72" name="CustomShape 29">
                <a:extLst>
                  <a:ext uri="{FF2B5EF4-FFF2-40B4-BE49-F238E27FC236}">
                    <a16:creationId xmlns:a16="http://schemas.microsoft.com/office/drawing/2014/main" id="{F71E124A-F9D6-407D-A694-306FE7DA9BEB}"/>
                  </a:ext>
                </a:extLst>
              </p:cNvPr>
              <p:cNvSpPr/>
              <p:nvPr/>
            </p:nvSpPr>
            <p:spPr>
              <a:xfrm>
                <a:off x="4012155" y="4945442"/>
                <a:ext cx="1657080" cy="17534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75" dirty="0" err="1"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웨이퍼</a:t>
                </a:r>
                <a:endParaRPr lang="en-US" sz="1000" b="0" strike="noStrike" spc="-1" dirty="0">
                  <a:solidFill>
                    <a:schemeClr val="bg1">
                      <a:lumMod val="9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3" name="CustomShape 30">
                <a:extLst>
                  <a:ext uri="{FF2B5EF4-FFF2-40B4-BE49-F238E27FC236}">
                    <a16:creationId xmlns:a16="http://schemas.microsoft.com/office/drawing/2014/main" id="{0FF8C36C-6BD1-40D3-F3F9-3ED225B76756}"/>
                  </a:ext>
                </a:extLst>
              </p:cNvPr>
              <p:cNvSpPr/>
              <p:nvPr/>
            </p:nvSpPr>
            <p:spPr>
              <a:xfrm>
                <a:off x="4489572" y="4641180"/>
                <a:ext cx="702361" cy="29629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000" b="0" strike="noStrike" spc="-75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산화막</a:t>
                </a:r>
                <a:endParaRPr lang="en-US" sz="1000" b="0" strike="noStrike" spc="-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4" name="CustomShape 31">
                <a:extLst>
                  <a:ext uri="{FF2B5EF4-FFF2-40B4-BE49-F238E27FC236}">
                    <a16:creationId xmlns:a16="http://schemas.microsoft.com/office/drawing/2014/main" id="{16898E30-AFF1-1C82-9277-C8242643FECF}"/>
                  </a:ext>
                </a:extLst>
              </p:cNvPr>
              <p:cNvSpPr/>
              <p:nvPr/>
            </p:nvSpPr>
            <p:spPr>
              <a:xfrm>
                <a:off x="5191932" y="4863428"/>
                <a:ext cx="476640" cy="813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75" name="CustomShape 32">
                <a:extLst>
                  <a:ext uri="{FF2B5EF4-FFF2-40B4-BE49-F238E27FC236}">
                    <a16:creationId xmlns:a16="http://schemas.microsoft.com/office/drawing/2014/main" id="{1A8313AE-4960-015A-5716-13FD782537C4}"/>
                  </a:ext>
                </a:extLst>
              </p:cNvPr>
              <p:cNvSpPr/>
              <p:nvPr/>
            </p:nvSpPr>
            <p:spPr>
              <a:xfrm>
                <a:off x="4012729" y="4855011"/>
                <a:ext cx="476640" cy="813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ko-KR" altLang="en-US" sz="1400">
                  <a:latin typeface="+mn-ea"/>
                </a:endParaRPr>
              </a:p>
            </p:txBody>
          </p:sp>
        </p:grp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610FF7E9-43AB-A3B9-DA52-F2C2A350DCD3}"/>
                </a:ext>
              </a:extLst>
            </p:cNvPr>
            <p:cNvSpPr/>
            <p:nvPr/>
          </p:nvSpPr>
          <p:spPr>
            <a:xfrm rot="5400000">
              <a:off x="7533943" y="3678949"/>
              <a:ext cx="45719" cy="377952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168" name="순서도: 지연 167">
              <a:extLst>
                <a:ext uri="{FF2B5EF4-FFF2-40B4-BE49-F238E27FC236}">
                  <a16:creationId xmlns:a16="http://schemas.microsoft.com/office/drawing/2014/main" id="{3FFC6546-A1F0-CAB4-785A-6C39C8B2334E}"/>
                </a:ext>
              </a:extLst>
            </p:cNvPr>
            <p:cNvSpPr/>
            <p:nvPr/>
          </p:nvSpPr>
          <p:spPr>
            <a:xfrm rot="5400000">
              <a:off x="8512727" y="3678509"/>
              <a:ext cx="45719" cy="377952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C3B36119-E078-7BF4-11F3-57359BEBBCF2}"/>
              </a:ext>
            </a:extLst>
          </p:cNvPr>
          <p:cNvGrpSpPr/>
          <p:nvPr/>
        </p:nvGrpSpPr>
        <p:grpSpPr>
          <a:xfrm>
            <a:off x="97045" y="1087276"/>
            <a:ext cx="8902146" cy="417824"/>
            <a:chOff x="0" y="815414"/>
            <a:chExt cx="8991167" cy="430484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92A8F54-6E35-4C7E-6C7D-2C7A86FA35EE}"/>
                </a:ext>
              </a:extLst>
            </p:cNvPr>
            <p:cNvGrpSpPr/>
            <p:nvPr/>
          </p:nvGrpSpPr>
          <p:grpSpPr>
            <a:xfrm>
              <a:off x="0" y="821368"/>
              <a:ext cx="2361877" cy="422904"/>
              <a:chOff x="4057" y="1559624"/>
              <a:chExt cx="2361877" cy="944751"/>
            </a:xfrm>
          </p:grpSpPr>
          <p:sp>
            <p:nvSpPr>
              <p:cNvPr id="187" name="화살표: 갈매기형 수장 186">
                <a:extLst>
                  <a:ext uri="{FF2B5EF4-FFF2-40B4-BE49-F238E27FC236}">
                    <a16:creationId xmlns:a16="http://schemas.microsoft.com/office/drawing/2014/main" id="{E05FCC4B-7016-422F-6356-4E22F2631F0E}"/>
                  </a:ext>
                </a:extLst>
              </p:cNvPr>
              <p:cNvSpPr/>
              <p:nvPr/>
            </p:nvSpPr>
            <p:spPr>
              <a:xfrm>
                <a:off x="4057" y="1559624"/>
                <a:ext cx="2361877" cy="944751"/>
              </a:xfrm>
              <a:prstGeom prst="chevr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" name="화살표: 갈매기형 수장 4">
                <a:extLst>
                  <a:ext uri="{FF2B5EF4-FFF2-40B4-BE49-F238E27FC236}">
                    <a16:creationId xmlns:a16="http://schemas.microsoft.com/office/drawing/2014/main" id="{F05702C8-25BC-4565-7B68-1291AA014D70}"/>
                  </a:ext>
                </a:extLst>
              </p:cNvPr>
              <p:cNvSpPr txBox="1"/>
              <p:nvPr/>
            </p:nvSpPr>
            <p:spPr>
              <a:xfrm>
                <a:off x="476433" y="1559624"/>
                <a:ext cx="1417126" cy="9447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009" tIns="24003" rIns="24003" bIns="24003" numCol="1" spcCol="1270" anchor="ctr" anchorCtr="0">
                <a:noAutofit/>
              </a:bodyPr>
              <a:lstStyle/>
              <a:p>
                <a:pPr marL="0" lvl="0" indent="0" algn="ctr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웨이퍼 공정</a:t>
                </a:r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D03353E4-82EA-D058-48AA-40294BDF13A1}"/>
                </a:ext>
              </a:extLst>
            </p:cNvPr>
            <p:cNvGrpSpPr/>
            <p:nvPr/>
          </p:nvGrpSpPr>
          <p:grpSpPr>
            <a:xfrm>
              <a:off x="2209763" y="822994"/>
              <a:ext cx="2361877" cy="422904"/>
              <a:chOff x="4057" y="1559624"/>
              <a:chExt cx="2361877" cy="944751"/>
            </a:xfrm>
          </p:grpSpPr>
          <p:sp>
            <p:nvSpPr>
              <p:cNvPr id="185" name="화살표: 갈매기형 수장 184">
                <a:extLst>
                  <a:ext uri="{FF2B5EF4-FFF2-40B4-BE49-F238E27FC236}">
                    <a16:creationId xmlns:a16="http://schemas.microsoft.com/office/drawing/2014/main" id="{2659F0C2-782E-4A95-7F50-AC409E7FCFA8}"/>
                  </a:ext>
                </a:extLst>
              </p:cNvPr>
              <p:cNvSpPr/>
              <p:nvPr/>
            </p:nvSpPr>
            <p:spPr>
              <a:xfrm>
                <a:off x="4057" y="1559624"/>
                <a:ext cx="2361877" cy="944751"/>
              </a:xfrm>
              <a:prstGeom prst="chevr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" name="화살표: 갈매기형 수장 4">
                <a:extLst>
                  <a:ext uri="{FF2B5EF4-FFF2-40B4-BE49-F238E27FC236}">
                    <a16:creationId xmlns:a16="http://schemas.microsoft.com/office/drawing/2014/main" id="{0EFE3B54-2791-90E6-6BB2-0E909B0A2A15}"/>
                  </a:ext>
                </a:extLst>
              </p:cNvPr>
              <p:cNvSpPr txBox="1"/>
              <p:nvPr/>
            </p:nvSpPr>
            <p:spPr>
              <a:xfrm>
                <a:off x="476433" y="1559624"/>
                <a:ext cx="1417126" cy="9447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009" tIns="24003" rIns="24003" bIns="24003" numCol="1" spcCol="1270" anchor="ctr" anchorCtr="0">
                <a:noAutofit/>
              </a:bodyPr>
              <a:lstStyle/>
              <a:p>
                <a:pPr marL="0" lvl="0" indent="0" algn="ctr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산화 공정</a:t>
                </a:r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991D2012-C99B-6A4E-41D6-0B2F702A51C0}"/>
                </a:ext>
              </a:extLst>
            </p:cNvPr>
            <p:cNvGrpSpPr/>
            <p:nvPr/>
          </p:nvGrpSpPr>
          <p:grpSpPr>
            <a:xfrm>
              <a:off x="4419527" y="816648"/>
              <a:ext cx="2361877" cy="422904"/>
              <a:chOff x="4057" y="1559624"/>
              <a:chExt cx="2361877" cy="944751"/>
            </a:xfrm>
          </p:grpSpPr>
          <p:sp>
            <p:nvSpPr>
              <p:cNvPr id="183" name="화살표: 갈매기형 수장 182">
                <a:extLst>
                  <a:ext uri="{FF2B5EF4-FFF2-40B4-BE49-F238E27FC236}">
                    <a16:creationId xmlns:a16="http://schemas.microsoft.com/office/drawing/2014/main" id="{AADFF4F7-24F9-DA1B-6C9F-680540552427}"/>
                  </a:ext>
                </a:extLst>
              </p:cNvPr>
              <p:cNvSpPr/>
              <p:nvPr/>
            </p:nvSpPr>
            <p:spPr>
              <a:xfrm>
                <a:off x="4057" y="1559624"/>
                <a:ext cx="2361877" cy="944751"/>
              </a:xfrm>
              <a:prstGeom prst="chevr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" name="화살표: 갈매기형 수장 4">
                <a:extLst>
                  <a:ext uri="{FF2B5EF4-FFF2-40B4-BE49-F238E27FC236}">
                    <a16:creationId xmlns:a16="http://schemas.microsoft.com/office/drawing/2014/main" id="{18647353-0ED3-E171-B4CA-3986A1711652}"/>
                  </a:ext>
                </a:extLst>
              </p:cNvPr>
              <p:cNvSpPr txBox="1"/>
              <p:nvPr/>
            </p:nvSpPr>
            <p:spPr>
              <a:xfrm>
                <a:off x="476433" y="1559624"/>
                <a:ext cx="1417126" cy="9447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009" tIns="24003" rIns="24003" bIns="24003" numCol="1" spcCol="1270" anchor="ctr" anchorCtr="0">
                <a:noAutofit/>
              </a:bodyPr>
              <a:lstStyle/>
              <a:p>
                <a:pPr marL="0" lvl="0" indent="0" algn="ctr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포토 공정</a:t>
                </a:r>
              </a:p>
            </p:txBody>
          </p: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37EFC1B1-557D-6479-9F7D-05AFAF411A2D}"/>
                </a:ext>
              </a:extLst>
            </p:cNvPr>
            <p:cNvGrpSpPr/>
            <p:nvPr/>
          </p:nvGrpSpPr>
          <p:grpSpPr>
            <a:xfrm>
              <a:off x="6629290" y="815414"/>
              <a:ext cx="2361877" cy="422904"/>
              <a:chOff x="4057" y="1559624"/>
              <a:chExt cx="2361877" cy="944751"/>
            </a:xfrm>
          </p:grpSpPr>
          <p:sp>
            <p:nvSpPr>
              <p:cNvPr id="181" name="화살표: 갈매기형 수장 180">
                <a:extLst>
                  <a:ext uri="{FF2B5EF4-FFF2-40B4-BE49-F238E27FC236}">
                    <a16:creationId xmlns:a16="http://schemas.microsoft.com/office/drawing/2014/main" id="{BD66D708-5990-94D1-E5E3-016B4622ACCD}"/>
                  </a:ext>
                </a:extLst>
              </p:cNvPr>
              <p:cNvSpPr/>
              <p:nvPr/>
            </p:nvSpPr>
            <p:spPr>
              <a:xfrm>
                <a:off x="4057" y="1559624"/>
                <a:ext cx="2361877" cy="944751"/>
              </a:xfrm>
              <a:prstGeom prst="chevr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2" name="화살표: 갈매기형 수장 4">
                <a:extLst>
                  <a:ext uri="{FF2B5EF4-FFF2-40B4-BE49-F238E27FC236}">
                    <a16:creationId xmlns:a16="http://schemas.microsoft.com/office/drawing/2014/main" id="{A81F9AD8-593E-67EF-9012-0BA7804E82AE}"/>
                  </a:ext>
                </a:extLst>
              </p:cNvPr>
              <p:cNvSpPr txBox="1"/>
              <p:nvPr/>
            </p:nvSpPr>
            <p:spPr>
              <a:xfrm>
                <a:off x="476433" y="1559624"/>
                <a:ext cx="1417126" cy="9447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009" tIns="24003" rIns="24003" bIns="24003" numCol="1" spcCol="1270" anchor="ctr" anchorCtr="0">
                <a:noAutofit/>
              </a:bodyPr>
              <a:lstStyle/>
              <a:p>
                <a:pPr marL="0" lvl="0" indent="0" algn="ctr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식각 공정</a:t>
                </a:r>
              </a:p>
            </p:txBody>
          </p:sp>
        </p:grp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9EC3F651-1193-02E0-6F8B-D4E4C0AB9693}"/>
              </a:ext>
            </a:extLst>
          </p:cNvPr>
          <p:cNvGrpSpPr/>
          <p:nvPr/>
        </p:nvGrpSpPr>
        <p:grpSpPr>
          <a:xfrm>
            <a:off x="120926" y="3343941"/>
            <a:ext cx="8902146" cy="469755"/>
            <a:chOff x="0" y="815414"/>
            <a:chExt cx="8991167" cy="483990"/>
          </a:xfrm>
        </p:grpSpPr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D7F97D27-5A8E-E394-ED60-0985B6616039}"/>
                </a:ext>
              </a:extLst>
            </p:cNvPr>
            <p:cNvGrpSpPr/>
            <p:nvPr/>
          </p:nvGrpSpPr>
          <p:grpSpPr>
            <a:xfrm>
              <a:off x="0" y="821368"/>
              <a:ext cx="2361877" cy="478036"/>
              <a:chOff x="4057" y="1559624"/>
              <a:chExt cx="2361877" cy="1067914"/>
            </a:xfrm>
          </p:grpSpPr>
          <p:sp>
            <p:nvSpPr>
              <p:cNvPr id="200" name="화살표: 갈매기형 수장 199">
                <a:extLst>
                  <a:ext uri="{FF2B5EF4-FFF2-40B4-BE49-F238E27FC236}">
                    <a16:creationId xmlns:a16="http://schemas.microsoft.com/office/drawing/2014/main" id="{64342433-A315-D740-0A98-47DFB192F344}"/>
                  </a:ext>
                </a:extLst>
              </p:cNvPr>
              <p:cNvSpPr/>
              <p:nvPr/>
            </p:nvSpPr>
            <p:spPr>
              <a:xfrm>
                <a:off x="4057" y="1559624"/>
                <a:ext cx="2361877" cy="944751"/>
              </a:xfrm>
              <a:prstGeom prst="chevr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화살표: 갈매기형 수장 4">
                <a:extLst>
                  <a:ext uri="{FF2B5EF4-FFF2-40B4-BE49-F238E27FC236}">
                    <a16:creationId xmlns:a16="http://schemas.microsoft.com/office/drawing/2014/main" id="{B169B3FB-B3DA-249C-318C-9F8FD6C83B11}"/>
                  </a:ext>
                </a:extLst>
              </p:cNvPr>
              <p:cNvSpPr txBox="1"/>
              <p:nvPr/>
            </p:nvSpPr>
            <p:spPr>
              <a:xfrm>
                <a:off x="89503" y="1682786"/>
                <a:ext cx="2228739" cy="94475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009" tIns="24003" rIns="24003" bIns="24003" numCol="1" spcCol="1270" anchor="ctr" anchorCtr="0">
                <a:noAutofit/>
              </a:bodyPr>
              <a:lstStyle/>
              <a:p>
                <a:pPr marL="0" lvl="0" indent="0" algn="ctr" defTabSz="800100" latinLnBrk="1">
                  <a:lnSpc>
                    <a:spcPct val="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7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증착</a:t>
                </a:r>
                <a:r>
                  <a:rPr lang="en-US" altLang="ko-KR" sz="17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&amp;</a:t>
                </a:r>
                <a:r>
                  <a:rPr lang="ko-KR" altLang="en-US" sz="17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이온주입 공정</a:t>
                </a:r>
              </a:p>
            </p:txBody>
          </p: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33952F31-DBFF-B997-5FD6-139E5FAD187C}"/>
                </a:ext>
              </a:extLst>
            </p:cNvPr>
            <p:cNvGrpSpPr/>
            <p:nvPr/>
          </p:nvGrpSpPr>
          <p:grpSpPr>
            <a:xfrm>
              <a:off x="2209763" y="822994"/>
              <a:ext cx="2361877" cy="422904"/>
              <a:chOff x="4057" y="1559624"/>
              <a:chExt cx="2361877" cy="944751"/>
            </a:xfrm>
          </p:grpSpPr>
          <p:sp>
            <p:nvSpPr>
              <p:cNvPr id="198" name="화살표: 갈매기형 수장 197">
                <a:extLst>
                  <a:ext uri="{FF2B5EF4-FFF2-40B4-BE49-F238E27FC236}">
                    <a16:creationId xmlns:a16="http://schemas.microsoft.com/office/drawing/2014/main" id="{5582CA4A-C069-1BFF-37EB-F04F9DA470F1}"/>
                  </a:ext>
                </a:extLst>
              </p:cNvPr>
              <p:cNvSpPr/>
              <p:nvPr/>
            </p:nvSpPr>
            <p:spPr>
              <a:xfrm>
                <a:off x="4057" y="1559624"/>
                <a:ext cx="2361877" cy="944751"/>
              </a:xfrm>
              <a:prstGeom prst="chevr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9" name="화살표: 갈매기형 수장 4">
                <a:extLst>
                  <a:ext uri="{FF2B5EF4-FFF2-40B4-BE49-F238E27FC236}">
                    <a16:creationId xmlns:a16="http://schemas.microsoft.com/office/drawing/2014/main" id="{2FD7EEF1-5C5F-9175-B8E4-397EB5B94FBC}"/>
                  </a:ext>
                </a:extLst>
              </p:cNvPr>
              <p:cNvSpPr txBox="1"/>
              <p:nvPr/>
            </p:nvSpPr>
            <p:spPr>
              <a:xfrm>
                <a:off x="237335" y="1559624"/>
                <a:ext cx="1702989" cy="9447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009" tIns="24003" rIns="24003" bIns="24003" numCol="1" spcCol="1270" anchor="ctr" anchorCtr="0">
                <a:noAutofit/>
              </a:bodyPr>
              <a:lstStyle/>
              <a:p>
                <a:pPr marL="0" lvl="0" indent="0" algn="ctr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금속배선</a:t>
                </a:r>
                <a:r>
                  <a:rPr lang="ko-KR" alt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공정</a:t>
                </a:r>
              </a:p>
            </p:txBody>
          </p:sp>
        </p:grp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B8FB2F92-8B6B-4C7C-C1F2-AA6308BCAD95}"/>
                </a:ext>
              </a:extLst>
            </p:cNvPr>
            <p:cNvGrpSpPr/>
            <p:nvPr/>
          </p:nvGrpSpPr>
          <p:grpSpPr>
            <a:xfrm>
              <a:off x="4419527" y="816648"/>
              <a:ext cx="2361877" cy="422904"/>
              <a:chOff x="4057" y="1559624"/>
              <a:chExt cx="2361877" cy="944751"/>
            </a:xfrm>
          </p:grpSpPr>
          <p:sp>
            <p:nvSpPr>
              <p:cNvPr id="196" name="화살표: 갈매기형 수장 195">
                <a:extLst>
                  <a:ext uri="{FF2B5EF4-FFF2-40B4-BE49-F238E27FC236}">
                    <a16:creationId xmlns:a16="http://schemas.microsoft.com/office/drawing/2014/main" id="{AFA00368-C87D-0B23-0F39-18FEB3AE0CCA}"/>
                  </a:ext>
                </a:extLst>
              </p:cNvPr>
              <p:cNvSpPr/>
              <p:nvPr/>
            </p:nvSpPr>
            <p:spPr>
              <a:xfrm>
                <a:off x="4057" y="1559624"/>
                <a:ext cx="2361877" cy="944751"/>
              </a:xfrm>
              <a:prstGeom prst="chevr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7" name="화살표: 갈매기형 수장 4">
                <a:extLst>
                  <a:ext uri="{FF2B5EF4-FFF2-40B4-BE49-F238E27FC236}">
                    <a16:creationId xmlns:a16="http://schemas.microsoft.com/office/drawing/2014/main" id="{6716CEA3-D9A9-7394-E4CB-BBFDD03DA32A}"/>
                  </a:ext>
                </a:extLst>
              </p:cNvPr>
              <p:cNvSpPr txBox="1"/>
              <p:nvPr/>
            </p:nvSpPr>
            <p:spPr>
              <a:xfrm>
                <a:off x="476433" y="1559624"/>
                <a:ext cx="1417126" cy="9447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009" tIns="24003" rIns="24003" bIns="24003" numCol="1" spcCol="1270" anchor="ctr" anchorCtr="0">
                <a:noAutofit/>
              </a:bodyPr>
              <a:lstStyle/>
              <a:p>
                <a:pPr marL="0" lvl="0" indent="0" algn="ctr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EDS </a:t>
                </a:r>
                <a:r>
                  <a:rPr lang="ko-KR" alt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검정</a:t>
                </a:r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7EF082BE-3CEC-2483-6C35-1E3064715A3F}"/>
                </a:ext>
              </a:extLst>
            </p:cNvPr>
            <p:cNvGrpSpPr/>
            <p:nvPr/>
          </p:nvGrpSpPr>
          <p:grpSpPr>
            <a:xfrm>
              <a:off x="6629290" y="815414"/>
              <a:ext cx="2361877" cy="422904"/>
              <a:chOff x="4057" y="1559624"/>
              <a:chExt cx="2361877" cy="944751"/>
            </a:xfrm>
          </p:grpSpPr>
          <p:sp>
            <p:nvSpPr>
              <p:cNvPr id="194" name="화살표: 갈매기형 수장 193">
                <a:extLst>
                  <a:ext uri="{FF2B5EF4-FFF2-40B4-BE49-F238E27FC236}">
                    <a16:creationId xmlns:a16="http://schemas.microsoft.com/office/drawing/2014/main" id="{31ECD8D5-0603-D7AC-1C44-7559CAA42A6C}"/>
                  </a:ext>
                </a:extLst>
              </p:cNvPr>
              <p:cNvSpPr/>
              <p:nvPr/>
            </p:nvSpPr>
            <p:spPr>
              <a:xfrm>
                <a:off x="4057" y="1559624"/>
                <a:ext cx="2361877" cy="944751"/>
              </a:xfrm>
              <a:prstGeom prst="chevr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화살표: 갈매기형 수장 4">
                <a:extLst>
                  <a:ext uri="{FF2B5EF4-FFF2-40B4-BE49-F238E27FC236}">
                    <a16:creationId xmlns:a16="http://schemas.microsoft.com/office/drawing/2014/main" id="{8A326444-01B2-EDBB-9129-05D97B1ED8EC}"/>
                  </a:ext>
                </a:extLst>
              </p:cNvPr>
              <p:cNvSpPr txBox="1"/>
              <p:nvPr/>
            </p:nvSpPr>
            <p:spPr>
              <a:xfrm>
                <a:off x="476433" y="1559624"/>
                <a:ext cx="1417126" cy="9447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009" tIns="24003" rIns="24003" bIns="24003" numCol="1" spcCol="1270" anchor="ctr" anchorCtr="0">
                <a:noAutofit/>
              </a:bodyPr>
              <a:lstStyle/>
              <a:p>
                <a:pPr marL="0" lvl="0" indent="0" algn="ctr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패키징 공정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4E809CAB-F5C8-F212-E74D-535228DD044D}"/>
              </a:ext>
            </a:extLst>
          </p:cNvPr>
          <p:cNvSpPr txBox="1"/>
          <p:nvPr/>
        </p:nvSpPr>
        <p:spPr>
          <a:xfrm>
            <a:off x="2431992" y="2706142"/>
            <a:ext cx="1901701" cy="358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  <a:ea typeface="+mn-ea"/>
              </a:rPr>
              <a:t>베리어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  <a:ea typeface="+mn-ea"/>
              </a:rPr>
              <a:t> 역할</a:t>
            </a:r>
            <a:endParaRPr lang="en-US" altLang="ko-KR" sz="9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900" dirty="0">
                <a:latin typeface="+mn-ea"/>
                <a:ea typeface="+mn-ea"/>
              </a:rPr>
              <a:t>산화막을 생성해 웨이퍼를 지킨다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A33F0DD-B73A-446E-6CB4-A30EBD68F028}"/>
              </a:ext>
            </a:extLst>
          </p:cNvPr>
          <p:cNvSpPr txBox="1"/>
          <p:nvPr/>
        </p:nvSpPr>
        <p:spPr>
          <a:xfrm>
            <a:off x="4523888" y="2713527"/>
            <a:ext cx="2120300" cy="49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+mn-ea"/>
                <a:ea typeface="+mn-ea"/>
              </a:rPr>
              <a:t>회로 사진 찰칵</a:t>
            </a:r>
            <a:endParaRPr lang="en-US" altLang="ko-KR" sz="900" b="1" dirty="0">
              <a:latin typeface="+mn-ea"/>
              <a:ea typeface="+mn-ea"/>
            </a:endParaRPr>
          </a:p>
          <a:p>
            <a:pPr algn="ctr"/>
            <a:r>
              <a:rPr lang="ko-KR" altLang="en-US" sz="900" dirty="0">
                <a:latin typeface="+mn-ea"/>
                <a:ea typeface="+mn-ea"/>
              </a:rPr>
              <a:t>감광액과 </a:t>
            </a:r>
            <a:r>
              <a:rPr lang="ko-KR" altLang="en-US" sz="900" dirty="0" err="1">
                <a:latin typeface="+mn-ea"/>
                <a:ea typeface="+mn-ea"/>
              </a:rPr>
              <a:t>노광을</a:t>
            </a:r>
            <a:r>
              <a:rPr lang="ko-KR" altLang="en-US" sz="900" dirty="0">
                <a:latin typeface="+mn-ea"/>
                <a:ea typeface="+mn-ea"/>
              </a:rPr>
              <a:t> 이용해 회로를 생성</a:t>
            </a:r>
            <a:endParaRPr lang="en-US" altLang="ko-KR" sz="900" dirty="0">
              <a:latin typeface="+mn-ea"/>
              <a:ea typeface="+mn-ea"/>
            </a:endParaRPr>
          </a:p>
          <a:p>
            <a:endParaRPr lang="ko-KR" altLang="en-US" sz="9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DD8B557-9A2F-7010-BBA4-6E9EC2ED86D7}"/>
              </a:ext>
            </a:extLst>
          </p:cNvPr>
          <p:cNvSpPr txBox="1"/>
          <p:nvPr/>
        </p:nvSpPr>
        <p:spPr>
          <a:xfrm>
            <a:off x="6128951" y="2712548"/>
            <a:ext cx="3312858" cy="62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+mn-ea"/>
                <a:ea typeface="+mn-ea"/>
              </a:rPr>
              <a:t>필요 없는 부분은 날려버려</a:t>
            </a:r>
            <a:endParaRPr lang="en-US" altLang="ko-KR" sz="900" b="1" dirty="0">
              <a:latin typeface="+mn-ea"/>
              <a:ea typeface="+mn-ea"/>
            </a:endParaRPr>
          </a:p>
          <a:p>
            <a:pPr algn="ctr"/>
            <a:r>
              <a:rPr lang="ko-KR" altLang="en-US" sz="900" dirty="0">
                <a:latin typeface="+mn-ea"/>
                <a:ea typeface="+mn-ea"/>
              </a:rPr>
              <a:t>감광액이 없는 하부막을 제거해 </a:t>
            </a:r>
            <a:endParaRPr lang="en-US" altLang="ko-KR" sz="900" dirty="0">
              <a:latin typeface="+mn-ea"/>
              <a:ea typeface="+mn-ea"/>
            </a:endParaRPr>
          </a:p>
          <a:p>
            <a:pPr algn="ctr"/>
            <a:r>
              <a:rPr lang="ko-KR" altLang="en-US" sz="900" dirty="0">
                <a:latin typeface="+mn-ea"/>
                <a:ea typeface="+mn-ea"/>
              </a:rPr>
              <a:t>필요한 패턴만 남기는 단계</a:t>
            </a:r>
          </a:p>
          <a:p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E56F4BF-1C09-4AD5-D87B-F31BB5A8EDA1}"/>
              </a:ext>
            </a:extLst>
          </p:cNvPr>
          <p:cNvSpPr txBox="1"/>
          <p:nvPr/>
        </p:nvSpPr>
        <p:spPr>
          <a:xfrm>
            <a:off x="90212" y="4962634"/>
            <a:ext cx="21114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>
                <a:latin typeface="+mn-ea"/>
                <a:ea typeface="+mn-ea"/>
              </a:rPr>
              <a:t>박막 형성 </a:t>
            </a:r>
            <a:r>
              <a:rPr lang="en-US" altLang="ko-KR" sz="900" b="1" dirty="0">
                <a:latin typeface="+mn-ea"/>
                <a:ea typeface="+mn-ea"/>
              </a:rPr>
              <a:t>&amp; </a:t>
            </a:r>
            <a:r>
              <a:rPr lang="ko-KR" altLang="en-US" sz="900" b="1" dirty="0">
                <a:latin typeface="+mn-ea"/>
              </a:rPr>
              <a:t>전도성 부여</a:t>
            </a:r>
            <a:endParaRPr lang="en-US" altLang="ko-KR" sz="900" b="1" dirty="0">
              <a:latin typeface="+mn-ea"/>
              <a:ea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새로운 </a:t>
            </a:r>
            <a:r>
              <a:rPr lang="ko-KR" altLang="en-US" sz="900" dirty="0">
                <a:latin typeface="+mn-ea"/>
                <a:ea typeface="+mn-ea"/>
              </a:rPr>
              <a:t>박막을 형성하는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ko-KR" altLang="en-US" sz="900" dirty="0">
                <a:latin typeface="+mn-ea"/>
                <a:ea typeface="+mn-ea"/>
              </a:rPr>
              <a:t>증착 공정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</a:p>
          <a:p>
            <a:pPr algn="ctr"/>
            <a:r>
              <a:rPr lang="ko-KR" altLang="en-US" sz="900" dirty="0">
                <a:latin typeface="+mn-ea"/>
                <a:ea typeface="+mn-ea"/>
              </a:rPr>
              <a:t>전기전도성을 부여하는 이온주입공정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27DBD85-3B7B-CAD1-DD0A-8B3E96B08A82}"/>
              </a:ext>
            </a:extLst>
          </p:cNvPr>
          <p:cNvSpPr txBox="1"/>
          <p:nvPr/>
        </p:nvSpPr>
        <p:spPr>
          <a:xfrm>
            <a:off x="2451227" y="4947784"/>
            <a:ext cx="1827106" cy="627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>
                <a:latin typeface="+mn-ea"/>
                <a:ea typeface="+mn-ea"/>
              </a:rPr>
              <a:t>전기를 불어넣다</a:t>
            </a:r>
            <a:endParaRPr lang="en-US" altLang="ko-KR" sz="900" b="1" dirty="0">
              <a:latin typeface="+mn-ea"/>
              <a:ea typeface="+mn-ea"/>
            </a:endParaRPr>
          </a:p>
          <a:p>
            <a:pPr algn="ctr"/>
            <a:r>
              <a:rPr lang="ko-KR" altLang="en-US" sz="900" dirty="0">
                <a:latin typeface="+mn-ea"/>
                <a:ea typeface="+mn-ea"/>
              </a:rPr>
              <a:t>전기 신호가 원활하게 흐르도록 </a:t>
            </a:r>
            <a:endParaRPr lang="en-US" altLang="ko-KR" sz="900" dirty="0">
              <a:latin typeface="+mn-ea"/>
              <a:ea typeface="+mn-ea"/>
            </a:endParaRPr>
          </a:p>
          <a:p>
            <a:pPr algn="ctr"/>
            <a:r>
              <a:rPr lang="ko-KR" altLang="en-US" sz="900" dirty="0">
                <a:latin typeface="+mn-ea"/>
                <a:ea typeface="+mn-ea"/>
              </a:rPr>
              <a:t>회로 패턴을 따라 금속선을 형성</a:t>
            </a:r>
          </a:p>
          <a:p>
            <a:pPr algn="ctr"/>
            <a:endParaRPr lang="ko-KR" altLang="en-US" sz="9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2978FDE-2E55-714D-E8D7-84500ABD8C28}"/>
              </a:ext>
            </a:extLst>
          </p:cNvPr>
          <p:cNvSpPr txBox="1"/>
          <p:nvPr/>
        </p:nvSpPr>
        <p:spPr>
          <a:xfrm>
            <a:off x="4799215" y="4929088"/>
            <a:ext cx="1558881" cy="627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Electrical Die Sorting</a:t>
            </a:r>
          </a:p>
          <a:p>
            <a:pPr algn="ctr"/>
            <a:r>
              <a:rPr lang="ko-KR" altLang="en-US" sz="900" dirty="0">
                <a:latin typeface="+mn-ea"/>
                <a:ea typeface="+mn-ea"/>
              </a:rPr>
              <a:t>전기적 특성 검사를 통해 </a:t>
            </a:r>
            <a:endParaRPr lang="en-US" altLang="ko-KR" sz="900" dirty="0">
              <a:latin typeface="+mn-ea"/>
              <a:ea typeface="+mn-ea"/>
            </a:endParaRPr>
          </a:p>
          <a:p>
            <a:pPr algn="ctr"/>
            <a:r>
              <a:rPr lang="ko-KR" altLang="en-US" sz="900" dirty="0">
                <a:latin typeface="+mn-ea"/>
                <a:ea typeface="+mn-ea"/>
              </a:rPr>
              <a:t>품질 수준을 체크하여 </a:t>
            </a:r>
            <a:endParaRPr lang="en-US" altLang="ko-KR" sz="900" dirty="0">
              <a:latin typeface="+mn-ea"/>
              <a:ea typeface="+mn-ea"/>
            </a:endParaRPr>
          </a:p>
          <a:p>
            <a:pPr algn="ctr"/>
            <a:r>
              <a:rPr lang="ko-KR" altLang="en-US" sz="900" dirty="0">
                <a:latin typeface="+mn-ea"/>
                <a:ea typeface="+mn-ea"/>
              </a:rPr>
              <a:t>양품이 될 가능여부를 판단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719B674-CB5D-7372-10D3-29367AB4F43C}"/>
              </a:ext>
            </a:extLst>
          </p:cNvPr>
          <p:cNvSpPr txBox="1"/>
          <p:nvPr/>
        </p:nvSpPr>
        <p:spPr>
          <a:xfrm>
            <a:off x="6637435" y="4980640"/>
            <a:ext cx="2454023" cy="627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>
                <a:latin typeface="+mn-ea"/>
                <a:ea typeface="+mn-ea"/>
              </a:rPr>
              <a:t>안전하게 포장</a:t>
            </a:r>
            <a:endParaRPr lang="en-US" altLang="ko-KR" sz="900" b="1" dirty="0">
              <a:latin typeface="+mn-ea"/>
              <a:ea typeface="+mn-ea"/>
            </a:endParaRPr>
          </a:p>
          <a:p>
            <a:pPr algn="ctr"/>
            <a:r>
              <a:rPr lang="ko-KR" altLang="en-US" sz="900" dirty="0">
                <a:latin typeface="+mn-ea"/>
                <a:ea typeface="+mn-ea"/>
              </a:rPr>
              <a:t>온도 변화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전기적 충격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외부 데미지로 부터 </a:t>
            </a:r>
            <a:endParaRPr lang="en-US" altLang="ko-KR" sz="900" dirty="0">
              <a:latin typeface="+mn-ea"/>
              <a:ea typeface="+mn-ea"/>
            </a:endParaRPr>
          </a:p>
          <a:p>
            <a:pPr algn="ctr"/>
            <a:r>
              <a:rPr lang="ko-KR" altLang="en-US" sz="900" dirty="0">
                <a:latin typeface="+mn-ea"/>
                <a:ea typeface="+mn-ea"/>
              </a:rPr>
              <a:t>보호하기 위해 칩을 둘러싸는 방식</a:t>
            </a:r>
          </a:p>
          <a:p>
            <a:pPr algn="ctr"/>
            <a:endParaRPr lang="ko-KR" altLang="en-US" sz="900" dirty="0"/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9C2A5452-9805-D5E3-7917-CB4334954F87}"/>
              </a:ext>
            </a:extLst>
          </p:cNvPr>
          <p:cNvCxnSpPr>
            <a:cxnSpLocks/>
          </p:cNvCxnSpPr>
          <p:nvPr/>
        </p:nvCxnSpPr>
        <p:spPr>
          <a:xfrm>
            <a:off x="2255259" y="3718202"/>
            <a:ext cx="0" cy="19931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972C2577-2C30-4233-9549-D7869415C0CA}"/>
              </a:ext>
            </a:extLst>
          </p:cNvPr>
          <p:cNvCxnSpPr>
            <a:cxnSpLocks/>
          </p:cNvCxnSpPr>
          <p:nvPr/>
        </p:nvCxnSpPr>
        <p:spPr>
          <a:xfrm>
            <a:off x="4462637" y="3700843"/>
            <a:ext cx="0" cy="19931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BBF8D6E4-22CD-0C66-B8CB-41C7B58425B4}"/>
              </a:ext>
            </a:extLst>
          </p:cNvPr>
          <p:cNvCxnSpPr>
            <a:cxnSpLocks/>
          </p:cNvCxnSpPr>
          <p:nvPr/>
        </p:nvCxnSpPr>
        <p:spPr>
          <a:xfrm>
            <a:off x="6694674" y="3700843"/>
            <a:ext cx="0" cy="19931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61D94B51-90CC-8CA3-7BB9-A5C2FE6E1BE6}"/>
              </a:ext>
            </a:extLst>
          </p:cNvPr>
          <p:cNvSpPr txBox="1"/>
          <p:nvPr/>
        </p:nvSpPr>
        <p:spPr>
          <a:xfrm>
            <a:off x="52541" y="654987"/>
            <a:ext cx="204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 </a:t>
            </a:r>
            <a:r>
              <a:rPr lang="ko-KR" altLang="en-US" b="1" dirty="0">
                <a:sym typeface="Wingdings" panose="05000000000000000000" pitchFamily="2" charset="2"/>
              </a:rPr>
              <a:t>반도체 </a:t>
            </a:r>
            <a:r>
              <a:rPr lang="en-US" altLang="ko-KR" b="1" dirty="0">
                <a:sym typeface="Wingdings" panose="05000000000000000000" pitchFamily="2" charset="2"/>
              </a:rPr>
              <a:t>8</a:t>
            </a:r>
            <a:r>
              <a:rPr lang="ko-KR" altLang="en-US" b="1" dirty="0">
                <a:sym typeface="Wingdings" panose="05000000000000000000" pitchFamily="2" charset="2"/>
              </a:rPr>
              <a:t>대 공정</a:t>
            </a:r>
            <a:endParaRPr lang="ko-KR" altLang="en-US" b="1" dirty="0"/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9CC46B69-67AD-93D8-81DB-134B4BC0AAD1}"/>
              </a:ext>
            </a:extLst>
          </p:cNvPr>
          <p:cNvGrpSpPr/>
          <p:nvPr/>
        </p:nvGrpSpPr>
        <p:grpSpPr>
          <a:xfrm>
            <a:off x="5406986" y="104569"/>
            <a:ext cx="3826813" cy="487068"/>
            <a:chOff x="4141174" y="1396151"/>
            <a:chExt cx="3826813" cy="487068"/>
          </a:xfrm>
        </p:grpSpPr>
        <p:sp>
          <p:nvSpPr>
            <p:cNvPr id="214" name="TextBox 69">
              <a:extLst>
                <a:ext uri="{FF2B5EF4-FFF2-40B4-BE49-F238E27FC236}">
                  <a16:creationId xmlns:a16="http://schemas.microsoft.com/office/drawing/2014/main" id="{896C445A-4262-1CFD-CAB9-8A9FEE2595B5}"/>
                </a:ext>
              </a:extLst>
            </p:cNvPr>
            <p:cNvSpPr txBox="1"/>
            <p:nvPr/>
          </p:nvSpPr>
          <p:spPr>
            <a:xfrm>
              <a:off x="7352328" y="1572146"/>
              <a:ext cx="6156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소감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5C6C1C4D-CD89-9A71-E94C-268F6B380179}"/>
                </a:ext>
              </a:extLst>
            </p:cNvPr>
            <p:cNvGrpSpPr/>
            <p:nvPr/>
          </p:nvGrpSpPr>
          <p:grpSpPr>
            <a:xfrm>
              <a:off x="4141174" y="1396151"/>
              <a:ext cx="3570372" cy="487068"/>
              <a:chOff x="4141174" y="1396151"/>
              <a:chExt cx="3570372" cy="487068"/>
            </a:xfrm>
          </p:grpSpPr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1F0E326D-792C-821B-6432-8CFBCBBB26C0}"/>
                  </a:ext>
                </a:extLst>
              </p:cNvPr>
              <p:cNvCxnSpPr>
                <a:cxnSpLocks/>
                <a:endCxn id="223" idx="6"/>
              </p:cNvCxnSpPr>
              <p:nvPr/>
            </p:nvCxnSpPr>
            <p:spPr>
              <a:xfrm>
                <a:off x="4399378" y="1489053"/>
                <a:ext cx="3312168" cy="0"/>
              </a:xfrm>
              <a:prstGeom prst="lin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순서도: 연결자 216">
                <a:extLst>
                  <a:ext uri="{FF2B5EF4-FFF2-40B4-BE49-F238E27FC236}">
                    <a16:creationId xmlns:a16="http://schemas.microsoft.com/office/drawing/2014/main" id="{C626F303-893D-F856-E60E-B9F8DCF1ED51}"/>
                  </a:ext>
                </a:extLst>
              </p:cNvPr>
              <p:cNvSpPr/>
              <p:nvPr/>
            </p:nvSpPr>
            <p:spPr>
              <a:xfrm>
                <a:off x="4834594" y="1426747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순서도: 연결자 217">
                <a:extLst>
                  <a:ext uri="{FF2B5EF4-FFF2-40B4-BE49-F238E27FC236}">
                    <a16:creationId xmlns:a16="http://schemas.microsoft.com/office/drawing/2014/main" id="{49D78FF3-B454-50A7-EE4A-CCCB25924BA6}"/>
                  </a:ext>
                </a:extLst>
              </p:cNvPr>
              <p:cNvSpPr/>
              <p:nvPr/>
            </p:nvSpPr>
            <p:spPr>
              <a:xfrm>
                <a:off x="5291114" y="1429093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순서도: 연결자 218">
                <a:extLst>
                  <a:ext uri="{FF2B5EF4-FFF2-40B4-BE49-F238E27FC236}">
                    <a16:creationId xmlns:a16="http://schemas.microsoft.com/office/drawing/2014/main" id="{7D8E6054-802E-2139-D420-BC70F081F96B}"/>
                  </a:ext>
                </a:extLst>
              </p:cNvPr>
              <p:cNvSpPr/>
              <p:nvPr/>
            </p:nvSpPr>
            <p:spPr>
              <a:xfrm>
                <a:off x="5753786" y="1429093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순서도: 연결자 219">
                <a:extLst>
                  <a:ext uri="{FF2B5EF4-FFF2-40B4-BE49-F238E27FC236}">
                    <a16:creationId xmlns:a16="http://schemas.microsoft.com/office/drawing/2014/main" id="{08065463-9B18-EE39-F7B6-76CD19E95F5F}"/>
                  </a:ext>
                </a:extLst>
              </p:cNvPr>
              <p:cNvSpPr/>
              <p:nvPr/>
            </p:nvSpPr>
            <p:spPr>
              <a:xfrm>
                <a:off x="6216458" y="1429093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순서도: 연결자 220">
                <a:extLst>
                  <a:ext uri="{FF2B5EF4-FFF2-40B4-BE49-F238E27FC236}">
                    <a16:creationId xmlns:a16="http://schemas.microsoft.com/office/drawing/2014/main" id="{F893176B-94FB-DE71-C0D9-B9B6A25FEBAC}"/>
                  </a:ext>
                </a:extLst>
              </p:cNvPr>
              <p:cNvSpPr/>
              <p:nvPr/>
            </p:nvSpPr>
            <p:spPr>
              <a:xfrm>
                <a:off x="6679130" y="1429093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순서도: 연결자 221">
                <a:extLst>
                  <a:ext uri="{FF2B5EF4-FFF2-40B4-BE49-F238E27FC236}">
                    <a16:creationId xmlns:a16="http://schemas.microsoft.com/office/drawing/2014/main" id="{40A539C0-7D58-3694-AE95-6B537BDDD518}"/>
                  </a:ext>
                </a:extLst>
              </p:cNvPr>
              <p:cNvSpPr/>
              <p:nvPr/>
            </p:nvSpPr>
            <p:spPr>
              <a:xfrm>
                <a:off x="7141802" y="1429093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순서도: 연결자 222">
                <a:extLst>
                  <a:ext uri="{FF2B5EF4-FFF2-40B4-BE49-F238E27FC236}">
                    <a16:creationId xmlns:a16="http://schemas.microsoft.com/office/drawing/2014/main" id="{4DBBEACB-6B66-A1DF-BF95-7062426B58CF}"/>
                  </a:ext>
                </a:extLst>
              </p:cNvPr>
              <p:cNvSpPr/>
              <p:nvPr/>
            </p:nvSpPr>
            <p:spPr>
              <a:xfrm>
                <a:off x="7604474" y="1429093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TextBox 79">
                <a:extLst>
                  <a:ext uri="{FF2B5EF4-FFF2-40B4-BE49-F238E27FC236}">
                    <a16:creationId xmlns:a16="http://schemas.microsoft.com/office/drawing/2014/main" id="{4B42684C-7D5F-C39F-8B5E-55D26D4CCB52}"/>
                  </a:ext>
                </a:extLst>
              </p:cNvPr>
              <p:cNvSpPr txBox="1"/>
              <p:nvPr/>
            </p:nvSpPr>
            <p:spPr>
              <a:xfrm>
                <a:off x="5038676" y="1536693"/>
                <a:ext cx="615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현황 및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개선기회</a:t>
                </a:r>
              </a:p>
            </p:txBody>
          </p:sp>
          <p:sp>
            <p:nvSpPr>
              <p:cNvPr id="225" name="TextBox 80">
                <a:extLst>
                  <a:ext uri="{FF2B5EF4-FFF2-40B4-BE49-F238E27FC236}">
                    <a16:creationId xmlns:a16="http://schemas.microsoft.com/office/drawing/2014/main" id="{B50DAE30-5DE3-7B4E-77C5-15104B28DD23}"/>
                  </a:ext>
                </a:extLst>
              </p:cNvPr>
              <p:cNvSpPr txBox="1"/>
              <p:nvPr/>
            </p:nvSpPr>
            <p:spPr>
              <a:xfrm>
                <a:off x="4580300" y="1537420"/>
                <a:ext cx="615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추진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배경</a:t>
                </a:r>
              </a:p>
            </p:txBody>
          </p:sp>
          <p:sp>
            <p:nvSpPr>
              <p:cNvPr id="226" name="TextBox 81">
                <a:extLst>
                  <a:ext uri="{FF2B5EF4-FFF2-40B4-BE49-F238E27FC236}">
                    <a16:creationId xmlns:a16="http://schemas.microsoft.com/office/drawing/2014/main" id="{06403534-C200-5571-54EE-981C4F3151FD}"/>
                  </a:ext>
                </a:extLst>
              </p:cNvPr>
              <p:cNvSpPr txBox="1"/>
              <p:nvPr/>
            </p:nvSpPr>
            <p:spPr>
              <a:xfrm>
                <a:off x="5497344" y="1542853"/>
                <a:ext cx="615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분석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계획</a:t>
                </a:r>
              </a:p>
            </p:txBody>
          </p:sp>
          <p:sp>
            <p:nvSpPr>
              <p:cNvPr id="227" name="TextBox 82">
                <a:extLst>
                  <a:ext uri="{FF2B5EF4-FFF2-40B4-BE49-F238E27FC236}">
                    <a16:creationId xmlns:a16="http://schemas.microsoft.com/office/drawing/2014/main" id="{B79BE14A-711F-4E68-BC7B-86E704A1ECB4}"/>
                  </a:ext>
                </a:extLst>
              </p:cNvPr>
              <p:cNvSpPr txBox="1"/>
              <p:nvPr/>
            </p:nvSpPr>
            <p:spPr>
              <a:xfrm>
                <a:off x="5956604" y="1536693"/>
                <a:ext cx="615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분석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결과</a:t>
                </a:r>
              </a:p>
            </p:txBody>
          </p:sp>
          <p:sp>
            <p:nvSpPr>
              <p:cNvPr id="228" name="TextBox 83">
                <a:extLst>
                  <a:ext uri="{FF2B5EF4-FFF2-40B4-BE49-F238E27FC236}">
                    <a16:creationId xmlns:a16="http://schemas.microsoft.com/office/drawing/2014/main" id="{15BE42E2-1ECA-AD57-3543-B61B7B761267}"/>
                  </a:ext>
                </a:extLst>
              </p:cNvPr>
              <p:cNvSpPr txBox="1"/>
              <p:nvPr/>
            </p:nvSpPr>
            <p:spPr>
              <a:xfrm>
                <a:off x="6424836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개선안</a:t>
                </a:r>
              </a:p>
            </p:txBody>
          </p:sp>
          <p:sp>
            <p:nvSpPr>
              <p:cNvPr id="229" name="TextBox 84">
                <a:extLst>
                  <a:ext uri="{FF2B5EF4-FFF2-40B4-BE49-F238E27FC236}">
                    <a16:creationId xmlns:a16="http://schemas.microsoft.com/office/drawing/2014/main" id="{EE6DAA97-6AC3-257A-7441-6C2FBADB5465}"/>
                  </a:ext>
                </a:extLst>
              </p:cNvPr>
              <p:cNvSpPr txBox="1"/>
              <p:nvPr/>
            </p:nvSpPr>
            <p:spPr>
              <a:xfrm>
                <a:off x="6884096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시현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순서도: 연결자 229">
                <a:extLst>
                  <a:ext uri="{FF2B5EF4-FFF2-40B4-BE49-F238E27FC236}">
                    <a16:creationId xmlns:a16="http://schemas.microsoft.com/office/drawing/2014/main" id="{B9E567CA-FA51-9357-C487-A509B7F958EA}"/>
                  </a:ext>
                </a:extLst>
              </p:cNvPr>
              <p:cNvSpPr/>
              <p:nvPr/>
            </p:nvSpPr>
            <p:spPr>
              <a:xfrm>
                <a:off x="4341544" y="1396151"/>
                <a:ext cx="160995" cy="175995"/>
              </a:xfrm>
              <a:prstGeom prst="flowChartConnector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TextBox 86">
                <a:extLst>
                  <a:ext uri="{FF2B5EF4-FFF2-40B4-BE49-F238E27FC236}">
                    <a16:creationId xmlns:a16="http://schemas.microsoft.com/office/drawing/2014/main" id="{BB4B1553-D4F7-1246-1B01-C6716C484240}"/>
                  </a:ext>
                </a:extLst>
              </p:cNvPr>
              <p:cNvSpPr txBox="1"/>
              <p:nvPr/>
            </p:nvSpPr>
            <p:spPr>
              <a:xfrm>
                <a:off x="4141174" y="1544665"/>
                <a:ext cx="615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</a:rPr>
                  <a:t>비즈니스 </a:t>
                </a:r>
                <a:endParaRPr lang="en-US" altLang="ko-KR" sz="8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</a:rPr>
                  <a:t>소개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735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B9583E-184B-4654-8BE8-3C0800E3FE54}"/>
              </a:ext>
            </a:extLst>
          </p:cNvPr>
          <p:cNvSpPr/>
          <p:nvPr/>
        </p:nvSpPr>
        <p:spPr>
          <a:xfrm>
            <a:off x="188300" y="605993"/>
            <a:ext cx="8963245" cy="502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1DCA3-D905-52ED-E893-9EC6AD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7" y="-233056"/>
            <a:ext cx="3538498" cy="1104636"/>
          </a:xfrm>
        </p:spPr>
        <p:txBody>
          <a:bodyPr>
            <a:norm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3F2B5-427E-66A9-AC0E-D532F0771937}"/>
              </a:ext>
            </a:extLst>
          </p:cNvPr>
          <p:cNvSpPr txBox="1"/>
          <p:nvPr/>
        </p:nvSpPr>
        <p:spPr>
          <a:xfrm>
            <a:off x="6007013" y="2142159"/>
            <a:ext cx="2507673" cy="2736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Chamber</a:t>
            </a:r>
            <a:r>
              <a:rPr lang="ko-KR" altLang="en-US" sz="1500" dirty="0"/>
              <a:t>란</a:t>
            </a:r>
            <a:r>
              <a:rPr lang="en-US" altLang="ko-KR" sz="15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: </a:t>
            </a:r>
            <a:r>
              <a:rPr lang="ko-KR" altLang="en-US" sz="1350" dirty="0"/>
              <a:t>공정을 진행하는 장비</a:t>
            </a:r>
            <a:endParaRPr lang="en-US" altLang="ko-KR" sz="1350" dirty="0"/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Path</a:t>
            </a:r>
            <a:r>
              <a:rPr lang="ko-KR" altLang="en-US" sz="1500" dirty="0"/>
              <a:t>란</a:t>
            </a:r>
            <a:r>
              <a:rPr lang="en-US" altLang="ko-KR" sz="15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350" dirty="0"/>
              <a:t>: </a:t>
            </a:r>
            <a:r>
              <a:rPr lang="ko-KR" altLang="en-US" sz="1350" dirty="0"/>
              <a:t>공정 중 사용한 </a:t>
            </a:r>
            <a:r>
              <a:rPr lang="en-US" altLang="ko-KR" sz="1350" dirty="0"/>
              <a:t>Chamber</a:t>
            </a:r>
            <a:r>
              <a:rPr lang="ko-KR" altLang="en-US" sz="1350" dirty="0"/>
              <a:t>의 번호를 순서대로 나타낸 경로</a:t>
            </a:r>
            <a:endParaRPr lang="en-US" altLang="ko-KR" sz="1350" dirty="0"/>
          </a:p>
          <a:p>
            <a:pPr>
              <a:lnSpc>
                <a:spcPct val="150000"/>
              </a:lnSpc>
            </a:pPr>
            <a:r>
              <a:rPr lang="en-US" altLang="ko-KR" sz="1350" dirty="0"/>
              <a:t>ex) 12233</a:t>
            </a:r>
            <a:r>
              <a:rPr lang="ko-KR" altLang="en-US" sz="1350" dirty="0"/>
              <a:t> </a:t>
            </a:r>
            <a:endParaRPr lang="en-US" altLang="ko-KR" sz="1350" dirty="0"/>
          </a:p>
          <a:p>
            <a:pPr>
              <a:lnSpc>
                <a:spcPct val="150000"/>
              </a:lnSpc>
            </a:pPr>
            <a:endParaRPr lang="en-US" altLang="ko-KR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9177DB-5A6E-F7FA-1D43-3A8FA628F558}"/>
              </a:ext>
            </a:extLst>
          </p:cNvPr>
          <p:cNvSpPr/>
          <p:nvPr/>
        </p:nvSpPr>
        <p:spPr>
          <a:xfrm>
            <a:off x="5979776" y="2131318"/>
            <a:ext cx="2583668" cy="2412197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1D12B0-E2B2-36CF-41AF-957F2E7F327F}"/>
              </a:ext>
            </a:extLst>
          </p:cNvPr>
          <p:cNvGrpSpPr/>
          <p:nvPr/>
        </p:nvGrpSpPr>
        <p:grpSpPr>
          <a:xfrm>
            <a:off x="523671" y="1598571"/>
            <a:ext cx="5671075" cy="3510436"/>
            <a:chOff x="9301911" y="436724"/>
            <a:chExt cx="4967075" cy="2877812"/>
          </a:xfrm>
        </p:grpSpPr>
        <p:sp>
          <p:nvSpPr>
            <p:cNvPr id="9" name="순서도: 수행의 시작/종료 8">
              <a:extLst>
                <a:ext uri="{FF2B5EF4-FFF2-40B4-BE49-F238E27FC236}">
                  <a16:creationId xmlns:a16="http://schemas.microsoft.com/office/drawing/2014/main" id="{08FD42BE-277C-BF7F-0BCA-56A92664C47F}"/>
                </a:ext>
              </a:extLst>
            </p:cNvPr>
            <p:cNvSpPr/>
            <p:nvPr/>
          </p:nvSpPr>
          <p:spPr>
            <a:xfrm>
              <a:off x="12949896" y="457036"/>
              <a:ext cx="762000" cy="2857500"/>
            </a:xfrm>
            <a:prstGeom prst="flowChartTerminator">
              <a:avLst/>
            </a:prstGeom>
            <a:solidFill>
              <a:srgbClr val="B3A2C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수행의 시작/종료 9">
              <a:extLst>
                <a:ext uri="{FF2B5EF4-FFF2-40B4-BE49-F238E27FC236}">
                  <a16:creationId xmlns:a16="http://schemas.microsoft.com/office/drawing/2014/main" id="{79AEB992-A824-8CB1-1D5F-EF0B3DBEFC0C}"/>
                </a:ext>
              </a:extLst>
            </p:cNvPr>
            <p:cNvSpPr/>
            <p:nvPr/>
          </p:nvSpPr>
          <p:spPr>
            <a:xfrm>
              <a:off x="12037796" y="447816"/>
              <a:ext cx="762000" cy="2857500"/>
            </a:xfrm>
            <a:prstGeom prst="flowChartTerminator">
              <a:avLst/>
            </a:prstGeom>
            <a:solidFill>
              <a:srgbClr val="B6D7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수행의 시작/종료 10">
              <a:extLst>
                <a:ext uri="{FF2B5EF4-FFF2-40B4-BE49-F238E27FC236}">
                  <a16:creationId xmlns:a16="http://schemas.microsoft.com/office/drawing/2014/main" id="{8A84BCF7-2BBC-11EA-B3E3-0B0FD2DE621B}"/>
                </a:ext>
              </a:extLst>
            </p:cNvPr>
            <p:cNvSpPr/>
            <p:nvPr/>
          </p:nvSpPr>
          <p:spPr>
            <a:xfrm>
              <a:off x="11122596" y="447816"/>
              <a:ext cx="762000" cy="2857500"/>
            </a:xfrm>
            <a:prstGeom prst="flowChartTerminator">
              <a:avLst/>
            </a:prstGeom>
            <a:solidFill>
              <a:srgbClr val="97B1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수행의 시작/종료 11">
              <a:extLst>
                <a:ext uri="{FF2B5EF4-FFF2-40B4-BE49-F238E27FC236}">
                  <a16:creationId xmlns:a16="http://schemas.microsoft.com/office/drawing/2014/main" id="{99B40BD4-4C39-E7D7-4DFA-707FD58BFA8F}"/>
                </a:ext>
              </a:extLst>
            </p:cNvPr>
            <p:cNvSpPr/>
            <p:nvPr/>
          </p:nvSpPr>
          <p:spPr>
            <a:xfrm>
              <a:off x="10210496" y="436724"/>
              <a:ext cx="762000" cy="2857500"/>
            </a:xfrm>
            <a:prstGeom prst="flowChartTerminator">
              <a:avLst/>
            </a:prstGeom>
            <a:solidFill>
              <a:srgbClr val="EA99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수행의 시작/종료 12">
              <a:extLst>
                <a:ext uri="{FF2B5EF4-FFF2-40B4-BE49-F238E27FC236}">
                  <a16:creationId xmlns:a16="http://schemas.microsoft.com/office/drawing/2014/main" id="{89DDE1C2-4091-809D-F92E-F04DB4743D12}"/>
                </a:ext>
              </a:extLst>
            </p:cNvPr>
            <p:cNvSpPr/>
            <p:nvPr/>
          </p:nvSpPr>
          <p:spPr>
            <a:xfrm>
              <a:off x="9301911" y="457036"/>
              <a:ext cx="762000" cy="2857500"/>
            </a:xfrm>
            <a:prstGeom prst="flowChartTerminator">
              <a:avLst/>
            </a:prstGeom>
            <a:solidFill>
              <a:srgbClr val="F9CB9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05C46D3-1887-DB3A-5FA5-1FF50D864E2A}"/>
                </a:ext>
              </a:extLst>
            </p:cNvPr>
            <p:cNvGrpSpPr/>
            <p:nvPr/>
          </p:nvGrpSpPr>
          <p:grpSpPr>
            <a:xfrm>
              <a:off x="9360530" y="934880"/>
              <a:ext cx="4908456" cy="2191150"/>
              <a:chOff x="10046355" y="1761925"/>
              <a:chExt cx="4908456" cy="219115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972BD1CF-BD0C-D9C6-D7FE-64D72E99C1C1}"/>
                  </a:ext>
                </a:extLst>
              </p:cNvPr>
              <p:cNvGrpSpPr/>
              <p:nvPr/>
            </p:nvGrpSpPr>
            <p:grpSpPr>
              <a:xfrm>
                <a:off x="10046355" y="1761925"/>
                <a:ext cx="4292347" cy="2191150"/>
                <a:chOff x="450452" y="981896"/>
                <a:chExt cx="4723333" cy="2535027"/>
              </a:xfrm>
            </p:grpSpPr>
            <p:grpSp>
              <p:nvGrpSpPr>
                <p:cNvPr id="24" name="Google Shape;72;p15">
                  <a:extLst>
                    <a:ext uri="{FF2B5EF4-FFF2-40B4-BE49-F238E27FC236}">
                      <a16:creationId xmlns:a16="http://schemas.microsoft.com/office/drawing/2014/main" id="{F99ECCA6-A6D6-DC61-D247-AEC9704E2F28}"/>
                    </a:ext>
                  </a:extLst>
                </p:cNvPr>
                <p:cNvGrpSpPr/>
                <p:nvPr/>
              </p:nvGrpSpPr>
              <p:grpSpPr>
                <a:xfrm>
                  <a:off x="450452" y="981896"/>
                  <a:ext cx="4723333" cy="2535027"/>
                  <a:chOff x="-40971" y="866750"/>
                  <a:chExt cx="5675213" cy="3410000"/>
                </a:xfrm>
              </p:grpSpPr>
              <p:grpSp>
                <p:nvGrpSpPr>
                  <p:cNvPr id="28" name="Google Shape;73;p15">
                    <a:extLst>
                      <a:ext uri="{FF2B5EF4-FFF2-40B4-BE49-F238E27FC236}">
                        <a16:creationId xmlns:a16="http://schemas.microsoft.com/office/drawing/2014/main" id="{752B698C-2F86-EA52-17F0-AED2262AF6C7}"/>
                      </a:ext>
                    </a:extLst>
                  </p:cNvPr>
                  <p:cNvGrpSpPr/>
                  <p:nvPr/>
                </p:nvGrpSpPr>
                <p:grpSpPr>
                  <a:xfrm>
                    <a:off x="-40958" y="866750"/>
                    <a:ext cx="5675200" cy="810001"/>
                    <a:chOff x="-10058" y="1668350"/>
                    <a:chExt cx="5675200" cy="810001"/>
                  </a:xfrm>
                </p:grpSpPr>
                <p:sp>
                  <p:nvSpPr>
                    <p:cNvPr id="41" name="Google Shape;74;p15">
                      <a:extLst>
                        <a:ext uri="{FF2B5EF4-FFF2-40B4-BE49-F238E27FC236}">
                          <a16:creationId xmlns:a16="http://schemas.microsoft.com/office/drawing/2014/main" id="{B528E135-AA7E-F60C-C1A5-6B337B3E8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058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EECE1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r>
                        <a:rPr lang="en-US" alt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42" name="Google Shape;75;p15">
                      <a:extLst>
                        <a:ext uri="{FF2B5EF4-FFF2-40B4-BE49-F238E27FC236}">
                          <a16:creationId xmlns:a16="http://schemas.microsoft.com/office/drawing/2014/main" id="{3258041B-9502-F6B0-5995-999D98C45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92" y="1668350"/>
                      <a:ext cx="851400" cy="810001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EECE1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lang="en-US" altLang="ko"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43" name="Google Shape;76;p15">
                      <a:extLst>
                        <a:ext uri="{FF2B5EF4-FFF2-40B4-BE49-F238E27FC236}">
                          <a16:creationId xmlns:a16="http://schemas.microsoft.com/office/drawing/2014/main" id="{8ABDCA5D-E298-A76B-1F69-64A337E433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1830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EECE1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lang="en-US" altLang="ko"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44" name="Google Shape;77;p15">
                      <a:extLst>
                        <a:ext uri="{FF2B5EF4-FFF2-40B4-BE49-F238E27FC236}">
                          <a16:creationId xmlns:a16="http://schemas.microsoft.com/office/drawing/2014/main" id="{08E4E4A8-6F4E-7024-551C-35720EF80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7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bg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lang="en-US" altLang="ko"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45" name="Google Shape;78;p15">
                      <a:extLst>
                        <a:ext uri="{FF2B5EF4-FFF2-40B4-BE49-F238E27FC236}">
                          <a16:creationId xmlns:a16="http://schemas.microsoft.com/office/drawing/2014/main" id="{C237007F-C5DF-CA31-52BA-A4A382CD1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74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endParaRPr lang="en-US" altLang="ko"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</p:grpSp>
              <p:grpSp>
                <p:nvGrpSpPr>
                  <p:cNvPr id="29" name="Google Shape;79;p15">
                    <a:extLst>
                      <a:ext uri="{FF2B5EF4-FFF2-40B4-BE49-F238E27FC236}">
                        <a16:creationId xmlns:a16="http://schemas.microsoft.com/office/drawing/2014/main" id="{C50CA1B8-5FA2-50CF-247E-F61835D72599}"/>
                      </a:ext>
                    </a:extLst>
                  </p:cNvPr>
                  <p:cNvGrpSpPr/>
                  <p:nvPr/>
                </p:nvGrpSpPr>
                <p:grpSpPr>
                  <a:xfrm>
                    <a:off x="-40971" y="2166750"/>
                    <a:ext cx="5675200" cy="810000"/>
                    <a:chOff x="-10071" y="1668350"/>
                    <a:chExt cx="5675200" cy="810000"/>
                  </a:xfrm>
                </p:grpSpPr>
                <p:sp>
                  <p:nvSpPr>
                    <p:cNvPr id="36" name="Google Shape;80;p15">
                      <a:extLst>
                        <a:ext uri="{FF2B5EF4-FFF2-40B4-BE49-F238E27FC236}">
                          <a16:creationId xmlns:a16="http://schemas.microsoft.com/office/drawing/2014/main" id="{692EB5EB-FFBA-0638-6E7C-E20E095C8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071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EECE1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300"/>
                      </a:pPr>
                      <a:r>
                        <a:rPr lang="ko-KR" altLang="en-US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r>
                        <a:rPr lang="en-US" altLang="ko-KR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</a:t>
                      </a:r>
                      <a:endParaRPr lang="ko-KR" altLang="en-US"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7" name="Google Shape;81;p15">
                      <a:extLst>
                        <a:ext uri="{FF2B5EF4-FFF2-40B4-BE49-F238E27FC236}">
                          <a16:creationId xmlns:a16="http://schemas.microsoft.com/office/drawing/2014/main" id="{2B8AA620-BBE6-969E-9BDF-8E543F3384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79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EECE1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300"/>
                      </a:pPr>
                      <a:r>
                        <a:rPr lang="ko-KR" altLang="en-US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r>
                        <a:rPr lang="en-US" altLang="ko-KR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</a:t>
                      </a:r>
                      <a:endParaRPr lang="ko-KR" altLang="en-US"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8" name="Google Shape;82;p15">
                      <a:extLst>
                        <a:ext uri="{FF2B5EF4-FFF2-40B4-BE49-F238E27FC236}">
                          <a16:creationId xmlns:a16="http://schemas.microsoft.com/office/drawing/2014/main" id="{23EAE553-52E0-3CEC-160D-E95EB9F97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1817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EECE1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300"/>
                      </a:pPr>
                      <a:r>
                        <a:rPr lang="ko-KR" altLang="en-US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r>
                        <a:rPr lang="en-US" altLang="ko-KR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</a:t>
                      </a:r>
                      <a:endParaRPr lang="ko-KR" altLang="en-US"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9" name="Google Shape;83;p15">
                      <a:extLst>
                        <a:ext uri="{FF2B5EF4-FFF2-40B4-BE49-F238E27FC236}">
                          <a16:creationId xmlns:a16="http://schemas.microsoft.com/office/drawing/2014/main" id="{980B8A5A-F76F-06C0-B0F9-C332327873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779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bg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300"/>
                      </a:pPr>
                      <a:r>
                        <a:rPr lang="ko-KR" altLang="en-US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r>
                        <a:rPr lang="en-US" altLang="ko-KR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</a:t>
                      </a:r>
                      <a:endParaRPr lang="ko-KR" altLang="en-US"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40" name="Google Shape;84;p15">
                      <a:extLst>
                        <a:ext uri="{FF2B5EF4-FFF2-40B4-BE49-F238E27FC236}">
                          <a16:creationId xmlns:a16="http://schemas.microsoft.com/office/drawing/2014/main" id="{8D783867-E06E-BF06-9E8B-84AA619D0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729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300"/>
                      </a:pPr>
                      <a:r>
                        <a:rPr lang="ko-KR" altLang="en-US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r>
                        <a:rPr lang="en-US" altLang="ko-KR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</a:t>
                      </a:r>
                      <a:endParaRPr lang="ko-KR" altLang="en-US"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</p:grpSp>
              <p:grpSp>
                <p:nvGrpSpPr>
                  <p:cNvPr id="30" name="Google Shape;85;p15">
                    <a:extLst>
                      <a:ext uri="{FF2B5EF4-FFF2-40B4-BE49-F238E27FC236}">
                        <a16:creationId xmlns:a16="http://schemas.microsoft.com/office/drawing/2014/main" id="{4E3FD4F5-4A2B-0B2B-F366-76BEFE98301E}"/>
                      </a:ext>
                    </a:extLst>
                  </p:cNvPr>
                  <p:cNvGrpSpPr/>
                  <p:nvPr/>
                </p:nvGrpSpPr>
                <p:grpSpPr>
                  <a:xfrm>
                    <a:off x="-40958" y="3466750"/>
                    <a:ext cx="5675200" cy="810000"/>
                    <a:chOff x="-10058" y="1668350"/>
                    <a:chExt cx="5675200" cy="810000"/>
                  </a:xfrm>
                </p:grpSpPr>
                <p:sp>
                  <p:nvSpPr>
                    <p:cNvPr id="31" name="Google Shape;86;p15">
                      <a:extLst>
                        <a:ext uri="{FF2B5EF4-FFF2-40B4-BE49-F238E27FC236}">
                          <a16:creationId xmlns:a16="http://schemas.microsoft.com/office/drawing/2014/main" id="{21B4260D-461C-F90C-1BE4-6BA72474C7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058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EECE1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300"/>
                      </a:pPr>
                      <a:r>
                        <a:rPr lang="ko-KR" altLang="en-US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r>
                        <a:rPr lang="en-US" altLang="ko-KR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 lang="ko-KR" altLang="en-US"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2" name="Google Shape;87;p15">
                      <a:extLst>
                        <a:ext uri="{FF2B5EF4-FFF2-40B4-BE49-F238E27FC236}">
                          <a16:creationId xmlns:a16="http://schemas.microsoft.com/office/drawing/2014/main" id="{C89D374A-193A-B0DC-FA98-6D0ECA6BF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EECE1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300"/>
                      </a:pPr>
                      <a:r>
                        <a:rPr lang="ko-KR" altLang="en-US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r>
                        <a:rPr lang="en-US" altLang="ko-KR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 lang="ko-KR" altLang="en-US"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3" name="Google Shape;88;p15">
                      <a:extLst>
                        <a:ext uri="{FF2B5EF4-FFF2-40B4-BE49-F238E27FC236}">
                          <a16:creationId xmlns:a16="http://schemas.microsoft.com/office/drawing/2014/main" id="{9F9503AF-9942-845A-B659-9967404F8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1830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EEECE1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300"/>
                      </a:pPr>
                      <a:r>
                        <a:rPr lang="ko-KR" altLang="en-US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r>
                        <a:rPr lang="en-US" altLang="ko-KR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 lang="ko-KR" altLang="en-US"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4" name="Google Shape;89;p15">
                      <a:extLst>
                        <a:ext uri="{FF2B5EF4-FFF2-40B4-BE49-F238E27FC236}">
                          <a16:creationId xmlns:a16="http://schemas.microsoft.com/office/drawing/2014/main" id="{EC8C67B2-57E0-3F78-6104-0729B8D4F4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79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bg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300"/>
                      </a:pPr>
                      <a:r>
                        <a:rPr lang="ko-KR" altLang="en-US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r>
                        <a:rPr lang="en-US" altLang="ko-KR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 lang="ko-KR" altLang="en-US"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  <p:sp>
                  <p:nvSpPr>
                    <p:cNvPr id="35" name="Google Shape;90;p15">
                      <a:extLst>
                        <a:ext uri="{FF2B5EF4-FFF2-40B4-BE49-F238E27FC236}">
                          <a16:creationId xmlns:a16="http://schemas.microsoft.com/office/drawing/2014/main" id="{9A267DEA-439F-A78E-028B-A6BA7F46A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742" y="1668350"/>
                      <a:ext cx="851400" cy="81000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300"/>
                      </a:pPr>
                      <a:r>
                        <a:rPr lang="ko-KR" altLang="en-US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챔버</a:t>
                      </a:r>
                      <a:r>
                        <a:rPr lang="en-US" altLang="ko-KR" sz="1300" b="1" i="0" u="none" strike="noStrike" cap="none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 lang="ko-KR" altLang="en-US" sz="1300" b="1" i="0" u="none" strike="noStrike" cap="none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p:txBody>
                </p:sp>
              </p:grpSp>
            </p:grpSp>
            <p:sp>
              <p:nvSpPr>
                <p:cNvPr id="25" name="화살표: 오른쪽 24">
                  <a:extLst>
                    <a:ext uri="{FF2B5EF4-FFF2-40B4-BE49-F238E27FC236}">
                      <a16:creationId xmlns:a16="http://schemas.microsoft.com/office/drawing/2014/main" id="{B01A5C84-25F9-1DDC-F2BA-BEF9A2876F09}"/>
                    </a:ext>
                  </a:extLst>
                </p:cNvPr>
                <p:cNvSpPr/>
                <p:nvPr/>
              </p:nvSpPr>
              <p:spPr>
                <a:xfrm rot="3011196">
                  <a:off x="947523" y="1705947"/>
                  <a:ext cx="745659" cy="136076"/>
                </a:xfrm>
                <a:prstGeom prst="rightArrow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26" name="화살표: 오른쪽 25">
                  <a:extLst>
                    <a:ext uri="{FF2B5EF4-FFF2-40B4-BE49-F238E27FC236}">
                      <a16:creationId xmlns:a16="http://schemas.microsoft.com/office/drawing/2014/main" id="{669202C2-A6A3-2C86-AE8B-09DB414184CB}"/>
                    </a:ext>
                  </a:extLst>
                </p:cNvPr>
                <p:cNvSpPr/>
                <p:nvPr/>
              </p:nvSpPr>
              <p:spPr>
                <a:xfrm>
                  <a:off x="2148189" y="2219022"/>
                  <a:ext cx="351691" cy="140676"/>
                </a:xfrm>
                <a:prstGeom prst="rightArrow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27" name="화살표: 오른쪽 26">
                  <a:extLst>
                    <a:ext uri="{FF2B5EF4-FFF2-40B4-BE49-F238E27FC236}">
                      <a16:creationId xmlns:a16="http://schemas.microsoft.com/office/drawing/2014/main" id="{2E7A924E-ABA3-373B-816D-810C95FE3701}"/>
                    </a:ext>
                  </a:extLst>
                </p:cNvPr>
                <p:cNvSpPr/>
                <p:nvPr/>
              </p:nvSpPr>
              <p:spPr>
                <a:xfrm>
                  <a:off x="4153580" y="3198675"/>
                  <a:ext cx="351692" cy="140676"/>
                </a:xfrm>
                <a:prstGeom prst="rightArrow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01442B-9EC1-E1C3-CD6B-7A506493E19A}"/>
                  </a:ext>
                </a:extLst>
              </p:cNvPr>
              <p:cNvSpPr txBox="1"/>
              <p:nvPr/>
            </p:nvSpPr>
            <p:spPr>
              <a:xfrm>
                <a:off x="14710278" y="1803471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400" dirty="0">
                  <a:solidFill>
                    <a:srgbClr val="17375E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ED2840-7980-430F-6119-F3104E898354}"/>
                  </a:ext>
                </a:extLst>
              </p:cNvPr>
              <p:cNvSpPr txBox="1"/>
              <p:nvPr/>
            </p:nvSpPr>
            <p:spPr>
              <a:xfrm>
                <a:off x="14742286" y="254972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516890-385F-1DAC-87EF-151CDAE8D181}"/>
                  </a:ext>
                </a:extLst>
              </p:cNvPr>
              <p:cNvSpPr txBox="1"/>
              <p:nvPr/>
            </p:nvSpPr>
            <p:spPr>
              <a:xfrm>
                <a:off x="14770080" y="3375875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400" dirty="0">
                  <a:solidFill>
                    <a:srgbClr val="376092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DC642C-7778-B5D8-B0BA-788D41AA5D9E}"/>
                </a:ext>
              </a:extLst>
            </p:cNvPr>
            <p:cNvSpPr txBox="1"/>
            <p:nvPr/>
          </p:nvSpPr>
          <p:spPr>
            <a:xfrm>
              <a:off x="9326149" y="488948"/>
              <a:ext cx="678322" cy="252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산화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45C73F-C56E-BB17-A9BA-E2810D4CF842}"/>
                </a:ext>
              </a:extLst>
            </p:cNvPr>
            <p:cNvSpPr txBox="1"/>
            <p:nvPr/>
          </p:nvSpPr>
          <p:spPr>
            <a:xfrm>
              <a:off x="10257399" y="469674"/>
              <a:ext cx="678322" cy="252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포토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3C3DCB-656F-4A65-2646-4ED2D35663EB}"/>
                </a:ext>
              </a:extLst>
            </p:cNvPr>
            <p:cNvSpPr txBox="1"/>
            <p:nvPr/>
          </p:nvSpPr>
          <p:spPr>
            <a:xfrm>
              <a:off x="11150337" y="494248"/>
              <a:ext cx="678322" cy="252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포토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7DB0F5-D3B0-CFCC-6435-81F074B2D231}"/>
                </a:ext>
              </a:extLst>
            </p:cNvPr>
            <p:cNvSpPr txBox="1"/>
            <p:nvPr/>
          </p:nvSpPr>
          <p:spPr>
            <a:xfrm>
              <a:off x="12079634" y="494248"/>
              <a:ext cx="678322" cy="252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식각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583AEF-68C7-3C1C-291E-CB4C2B15E865}"/>
                </a:ext>
              </a:extLst>
            </p:cNvPr>
            <p:cNvSpPr txBox="1"/>
            <p:nvPr/>
          </p:nvSpPr>
          <p:spPr>
            <a:xfrm>
              <a:off x="12893148" y="483047"/>
              <a:ext cx="861366" cy="252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이온주입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1F53063-DD35-85C9-1125-128F111905FD}"/>
              </a:ext>
            </a:extLst>
          </p:cNvPr>
          <p:cNvSpPr txBox="1"/>
          <p:nvPr/>
        </p:nvSpPr>
        <p:spPr>
          <a:xfrm>
            <a:off x="203456" y="750636"/>
            <a:ext cx="862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"/>
            </a:pPr>
            <a:r>
              <a:rPr lang="en-US" altLang="ko-KR" b="1" dirty="0">
                <a:sym typeface="Wingdings" panose="05000000000000000000" pitchFamily="2" charset="2"/>
              </a:rPr>
              <a:t>Path &amp; Chamber </a:t>
            </a:r>
            <a:r>
              <a:rPr lang="ko-KR" altLang="en-US" b="1" dirty="0">
                <a:sym typeface="Wingdings" panose="05000000000000000000" pitchFamily="2" charset="2"/>
              </a:rPr>
              <a:t>개념 소개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BD02F76-312E-62A1-89E7-BFB6DCBFF375}"/>
              </a:ext>
            </a:extLst>
          </p:cNvPr>
          <p:cNvGrpSpPr/>
          <p:nvPr/>
        </p:nvGrpSpPr>
        <p:grpSpPr>
          <a:xfrm>
            <a:off x="5406986" y="104569"/>
            <a:ext cx="3826813" cy="487068"/>
            <a:chOff x="4141174" y="1396151"/>
            <a:chExt cx="3826813" cy="487068"/>
          </a:xfrm>
        </p:grpSpPr>
        <p:sp>
          <p:nvSpPr>
            <p:cNvPr id="53" name="TextBox 69">
              <a:extLst>
                <a:ext uri="{FF2B5EF4-FFF2-40B4-BE49-F238E27FC236}">
                  <a16:creationId xmlns:a16="http://schemas.microsoft.com/office/drawing/2014/main" id="{EAF09C91-7A0A-622A-46A7-561BE4DC09A1}"/>
                </a:ext>
              </a:extLst>
            </p:cNvPr>
            <p:cNvSpPr txBox="1"/>
            <p:nvPr/>
          </p:nvSpPr>
          <p:spPr>
            <a:xfrm>
              <a:off x="7352328" y="1572146"/>
              <a:ext cx="6156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소감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184FEF1-BE65-85B2-D7E7-4B79579A345A}"/>
                </a:ext>
              </a:extLst>
            </p:cNvPr>
            <p:cNvGrpSpPr/>
            <p:nvPr/>
          </p:nvGrpSpPr>
          <p:grpSpPr>
            <a:xfrm>
              <a:off x="4141174" y="1396151"/>
              <a:ext cx="3570372" cy="487068"/>
              <a:chOff x="4141174" y="1396151"/>
              <a:chExt cx="3570372" cy="487068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17559BF7-A4E5-6D86-D950-0DB32EF7173E}"/>
                  </a:ext>
                </a:extLst>
              </p:cNvPr>
              <p:cNvCxnSpPr>
                <a:cxnSpLocks/>
                <a:endCxn id="62" idx="6"/>
              </p:cNvCxnSpPr>
              <p:nvPr/>
            </p:nvCxnSpPr>
            <p:spPr>
              <a:xfrm>
                <a:off x="4399378" y="1489053"/>
                <a:ext cx="3312168" cy="0"/>
              </a:xfrm>
              <a:prstGeom prst="lin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순서도: 연결자 55">
                <a:extLst>
                  <a:ext uri="{FF2B5EF4-FFF2-40B4-BE49-F238E27FC236}">
                    <a16:creationId xmlns:a16="http://schemas.microsoft.com/office/drawing/2014/main" id="{EBC04A0A-9BBF-F4DD-DC9B-B7FFC6EC0A58}"/>
                  </a:ext>
                </a:extLst>
              </p:cNvPr>
              <p:cNvSpPr/>
              <p:nvPr/>
            </p:nvSpPr>
            <p:spPr>
              <a:xfrm>
                <a:off x="4834594" y="1426747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순서도: 연결자 56">
                <a:extLst>
                  <a:ext uri="{FF2B5EF4-FFF2-40B4-BE49-F238E27FC236}">
                    <a16:creationId xmlns:a16="http://schemas.microsoft.com/office/drawing/2014/main" id="{0890E42F-A9F7-2C80-2C6F-A4C1634A0ACE}"/>
                  </a:ext>
                </a:extLst>
              </p:cNvPr>
              <p:cNvSpPr/>
              <p:nvPr/>
            </p:nvSpPr>
            <p:spPr>
              <a:xfrm>
                <a:off x="5291114" y="1429093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순서도: 연결자 57">
                <a:extLst>
                  <a:ext uri="{FF2B5EF4-FFF2-40B4-BE49-F238E27FC236}">
                    <a16:creationId xmlns:a16="http://schemas.microsoft.com/office/drawing/2014/main" id="{71F59C39-7C36-30F2-0A55-0EB830D209E4}"/>
                  </a:ext>
                </a:extLst>
              </p:cNvPr>
              <p:cNvSpPr/>
              <p:nvPr/>
            </p:nvSpPr>
            <p:spPr>
              <a:xfrm>
                <a:off x="5753786" y="1429093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순서도: 연결자 58">
                <a:extLst>
                  <a:ext uri="{FF2B5EF4-FFF2-40B4-BE49-F238E27FC236}">
                    <a16:creationId xmlns:a16="http://schemas.microsoft.com/office/drawing/2014/main" id="{65C6C50C-7716-BD7B-E227-3E0913F5F17A}"/>
                  </a:ext>
                </a:extLst>
              </p:cNvPr>
              <p:cNvSpPr/>
              <p:nvPr/>
            </p:nvSpPr>
            <p:spPr>
              <a:xfrm>
                <a:off x="6216458" y="1429093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순서도: 연결자 59">
                <a:extLst>
                  <a:ext uri="{FF2B5EF4-FFF2-40B4-BE49-F238E27FC236}">
                    <a16:creationId xmlns:a16="http://schemas.microsoft.com/office/drawing/2014/main" id="{27A189CA-E196-095C-2119-BFB9196F2964}"/>
                  </a:ext>
                </a:extLst>
              </p:cNvPr>
              <p:cNvSpPr/>
              <p:nvPr/>
            </p:nvSpPr>
            <p:spPr>
              <a:xfrm>
                <a:off x="6679130" y="1429093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순서도: 연결자 60">
                <a:extLst>
                  <a:ext uri="{FF2B5EF4-FFF2-40B4-BE49-F238E27FC236}">
                    <a16:creationId xmlns:a16="http://schemas.microsoft.com/office/drawing/2014/main" id="{233ABA84-E61D-B9FC-D2EF-31D6C09E3734}"/>
                  </a:ext>
                </a:extLst>
              </p:cNvPr>
              <p:cNvSpPr/>
              <p:nvPr/>
            </p:nvSpPr>
            <p:spPr>
              <a:xfrm>
                <a:off x="7141802" y="1429093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순서도: 연결자 61">
                <a:extLst>
                  <a:ext uri="{FF2B5EF4-FFF2-40B4-BE49-F238E27FC236}">
                    <a16:creationId xmlns:a16="http://schemas.microsoft.com/office/drawing/2014/main" id="{2A73BE44-4799-E8FA-6560-74723BDF3687}"/>
                  </a:ext>
                </a:extLst>
              </p:cNvPr>
              <p:cNvSpPr/>
              <p:nvPr/>
            </p:nvSpPr>
            <p:spPr>
              <a:xfrm>
                <a:off x="7604474" y="1429093"/>
                <a:ext cx="107072" cy="119920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79">
                <a:extLst>
                  <a:ext uri="{FF2B5EF4-FFF2-40B4-BE49-F238E27FC236}">
                    <a16:creationId xmlns:a16="http://schemas.microsoft.com/office/drawing/2014/main" id="{343CD984-EC12-A6E8-7FC1-811690A913E3}"/>
                  </a:ext>
                </a:extLst>
              </p:cNvPr>
              <p:cNvSpPr txBox="1"/>
              <p:nvPr/>
            </p:nvSpPr>
            <p:spPr>
              <a:xfrm>
                <a:off x="5038676" y="1536693"/>
                <a:ext cx="615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현황 및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개선기회</a:t>
                </a:r>
              </a:p>
            </p:txBody>
          </p:sp>
          <p:sp>
            <p:nvSpPr>
              <p:cNvPr id="64" name="TextBox 80">
                <a:extLst>
                  <a:ext uri="{FF2B5EF4-FFF2-40B4-BE49-F238E27FC236}">
                    <a16:creationId xmlns:a16="http://schemas.microsoft.com/office/drawing/2014/main" id="{B05E5BAE-FA37-7BFB-A52C-F6A462D19710}"/>
                  </a:ext>
                </a:extLst>
              </p:cNvPr>
              <p:cNvSpPr txBox="1"/>
              <p:nvPr/>
            </p:nvSpPr>
            <p:spPr>
              <a:xfrm>
                <a:off x="4580300" y="1537420"/>
                <a:ext cx="615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추진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배경</a:t>
                </a:r>
              </a:p>
            </p:txBody>
          </p:sp>
          <p:sp>
            <p:nvSpPr>
              <p:cNvPr id="65" name="TextBox 81">
                <a:extLst>
                  <a:ext uri="{FF2B5EF4-FFF2-40B4-BE49-F238E27FC236}">
                    <a16:creationId xmlns:a16="http://schemas.microsoft.com/office/drawing/2014/main" id="{526E5BAA-6FFE-5977-1665-891869959779}"/>
                  </a:ext>
                </a:extLst>
              </p:cNvPr>
              <p:cNvSpPr txBox="1"/>
              <p:nvPr/>
            </p:nvSpPr>
            <p:spPr>
              <a:xfrm>
                <a:off x="5497344" y="1542853"/>
                <a:ext cx="615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분석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계획</a:t>
                </a:r>
              </a:p>
            </p:txBody>
          </p:sp>
          <p:sp>
            <p:nvSpPr>
              <p:cNvPr id="66" name="TextBox 82">
                <a:extLst>
                  <a:ext uri="{FF2B5EF4-FFF2-40B4-BE49-F238E27FC236}">
                    <a16:creationId xmlns:a16="http://schemas.microsoft.com/office/drawing/2014/main" id="{0368311B-4E6C-1EB9-3E1A-A510D2C4848C}"/>
                  </a:ext>
                </a:extLst>
              </p:cNvPr>
              <p:cNvSpPr txBox="1"/>
              <p:nvPr/>
            </p:nvSpPr>
            <p:spPr>
              <a:xfrm>
                <a:off x="5956604" y="1536693"/>
                <a:ext cx="615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분석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결과</a:t>
                </a:r>
              </a:p>
            </p:txBody>
          </p:sp>
          <p:sp>
            <p:nvSpPr>
              <p:cNvPr id="67" name="TextBox 83">
                <a:extLst>
                  <a:ext uri="{FF2B5EF4-FFF2-40B4-BE49-F238E27FC236}">
                    <a16:creationId xmlns:a16="http://schemas.microsoft.com/office/drawing/2014/main" id="{538481DC-2A72-5B95-BDDB-82A81073453C}"/>
                  </a:ext>
                </a:extLst>
              </p:cNvPr>
              <p:cNvSpPr txBox="1"/>
              <p:nvPr/>
            </p:nvSpPr>
            <p:spPr>
              <a:xfrm>
                <a:off x="6424836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개선안</a:t>
                </a:r>
              </a:p>
            </p:txBody>
          </p:sp>
          <p:sp>
            <p:nvSpPr>
              <p:cNvPr id="68" name="TextBox 84">
                <a:extLst>
                  <a:ext uri="{FF2B5EF4-FFF2-40B4-BE49-F238E27FC236}">
                    <a16:creationId xmlns:a16="http://schemas.microsoft.com/office/drawing/2014/main" id="{67FAC2D7-68FC-F26F-F9C0-30598A8B08C8}"/>
                  </a:ext>
                </a:extLst>
              </p:cNvPr>
              <p:cNvSpPr txBox="1"/>
              <p:nvPr/>
            </p:nvSpPr>
            <p:spPr>
              <a:xfrm>
                <a:off x="6884096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시현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순서도: 연결자 68">
                <a:extLst>
                  <a:ext uri="{FF2B5EF4-FFF2-40B4-BE49-F238E27FC236}">
                    <a16:creationId xmlns:a16="http://schemas.microsoft.com/office/drawing/2014/main" id="{79128EE2-C97C-EF68-2B00-F2473D331259}"/>
                  </a:ext>
                </a:extLst>
              </p:cNvPr>
              <p:cNvSpPr/>
              <p:nvPr/>
            </p:nvSpPr>
            <p:spPr>
              <a:xfrm>
                <a:off x="4341544" y="1396151"/>
                <a:ext cx="160995" cy="175995"/>
              </a:xfrm>
              <a:prstGeom prst="flowChartConnector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86">
                <a:extLst>
                  <a:ext uri="{FF2B5EF4-FFF2-40B4-BE49-F238E27FC236}">
                    <a16:creationId xmlns:a16="http://schemas.microsoft.com/office/drawing/2014/main" id="{A398C972-2D4E-CAA3-D7E4-11F0BC04EBDA}"/>
                  </a:ext>
                </a:extLst>
              </p:cNvPr>
              <p:cNvSpPr txBox="1"/>
              <p:nvPr/>
            </p:nvSpPr>
            <p:spPr>
              <a:xfrm>
                <a:off x="4141174" y="1544665"/>
                <a:ext cx="615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</a:rPr>
                  <a:t>비즈니스 </a:t>
                </a:r>
                <a:endParaRPr lang="en-US" altLang="ko-KR" sz="8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</a:rPr>
                  <a:t>소개</a:t>
                </a:r>
              </a:p>
            </p:txBody>
          </p:sp>
        </p:grpSp>
      </p:grp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72EE4DC1-E1D7-59F1-B83A-2C10DD61DC80}"/>
              </a:ext>
            </a:extLst>
          </p:cNvPr>
          <p:cNvSpPr/>
          <p:nvPr/>
        </p:nvSpPr>
        <p:spPr>
          <a:xfrm rot="3011196">
            <a:off x="3190362" y="3978966"/>
            <a:ext cx="786192" cy="14118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2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B9583E-184B-4654-8BE8-3C0800E3FE54}"/>
              </a:ext>
            </a:extLst>
          </p:cNvPr>
          <p:cNvSpPr>
            <a:spLocks/>
          </p:cNvSpPr>
          <p:nvPr/>
        </p:nvSpPr>
        <p:spPr>
          <a:xfrm>
            <a:off x="131017" y="604383"/>
            <a:ext cx="8963245" cy="502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rPr>
              <a:t>ㄷ</a:t>
            </a: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1DCA3-D905-52ED-E893-9EC6AD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7" y="-233056"/>
            <a:ext cx="2462893" cy="1104636"/>
          </a:xfrm>
        </p:spPr>
        <p:txBody>
          <a:bodyPr>
            <a:norm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+mn-ea"/>
                <a:ea typeface="+mn-ea"/>
              </a:rPr>
              <a:t>추진 배경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F43B5-AC11-B255-9F9D-C22CD399838E}"/>
              </a:ext>
            </a:extLst>
          </p:cNvPr>
          <p:cNvSpPr txBox="1"/>
          <p:nvPr/>
        </p:nvSpPr>
        <p:spPr>
          <a:xfrm>
            <a:off x="279424" y="896239"/>
            <a:ext cx="8864575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</a:t>
            </a:r>
            <a:r>
              <a:rPr kumimoji="0" lang="en-US" altLang="ko-KR" sz="180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</a:t>
            </a:r>
            <a:r>
              <a:rPr kumimoji="0" lang="en-US" altLang="ko-KR" sz="180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AI </a:t>
            </a:r>
            <a:r>
              <a:rPr kumimoji="0" lang="ko-KR" altLang="en-US" sz="180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차량에 사용되는 반도체 수요가 급속히 증가함에도 불구하고</a:t>
            </a:r>
            <a:r>
              <a:rPr kumimoji="0" lang="en-US" altLang="ko-KR" sz="180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당사의 매출 상승률은 감소함에 따라 지속적인 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경쟁 우위 확보를 위한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수율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향상 필요</a:t>
            </a:r>
            <a:endParaRPr kumimoji="0" lang="ko-KR" altLang="en-US" sz="1800" b="1" i="0" u="none" strike="noStrike" kern="1200" cap="none" spc="-1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C4F5F0-A428-331D-E965-96C92E6963AA}"/>
              </a:ext>
            </a:extLst>
          </p:cNvPr>
          <p:cNvSpPr/>
          <p:nvPr/>
        </p:nvSpPr>
        <p:spPr>
          <a:xfrm>
            <a:off x="3192445" y="2417978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87139655-605B-077C-695A-A7FDC42762CD}"/>
              </a:ext>
            </a:extLst>
          </p:cNvPr>
          <p:cNvSpPr/>
          <p:nvPr/>
        </p:nvSpPr>
        <p:spPr>
          <a:xfrm>
            <a:off x="3192439" y="2154522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차량용</a:t>
            </a:r>
            <a:r>
              <a:rPr kumimoji="0" lang="en-US" altLang="ko-KR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반도체 시장 규모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404D56C-F810-8427-58A1-40EC629A159E}"/>
              </a:ext>
            </a:extLst>
          </p:cNvPr>
          <p:cNvGrpSpPr/>
          <p:nvPr/>
        </p:nvGrpSpPr>
        <p:grpSpPr>
          <a:xfrm>
            <a:off x="206778" y="2154522"/>
            <a:ext cx="2861788" cy="2643518"/>
            <a:chOff x="206772" y="2041117"/>
            <a:chExt cx="2861788" cy="2643518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571BFB7-7989-3201-46B1-49E0CE79A177}"/>
                </a:ext>
              </a:extLst>
            </p:cNvPr>
            <p:cNvCxnSpPr/>
            <p:nvPr/>
          </p:nvCxnSpPr>
          <p:spPr>
            <a:xfrm>
              <a:off x="266013" y="4446269"/>
              <a:ext cx="2759121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EAE267D-B630-C6C1-3609-61116B8B5A2E}"/>
                </a:ext>
              </a:extLst>
            </p:cNvPr>
            <p:cNvSpPr/>
            <p:nvPr/>
          </p:nvSpPr>
          <p:spPr>
            <a:xfrm>
              <a:off x="266019" y="2304573"/>
              <a:ext cx="2759121" cy="2380062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17E33B4-5197-A98B-2E98-C49A95F6DBC1}"/>
                </a:ext>
              </a:extLst>
            </p:cNvPr>
            <p:cNvSpPr/>
            <p:nvPr/>
          </p:nvSpPr>
          <p:spPr>
            <a:xfrm>
              <a:off x="266013" y="2041117"/>
              <a:ext cx="2759121" cy="263455"/>
            </a:xfrm>
            <a:prstGeom prst="round2SameRect">
              <a:avLst>
                <a:gd name="adj1" fmla="val 28236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AI </a:t>
              </a:r>
              <a:r>
                <a:rPr kumimoji="0" lang="ko-KR" altLang="en-US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반도체 시장 규모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7F520DF-6A6C-F4CB-BD70-4E2C21889DE4}"/>
                </a:ext>
              </a:extLst>
            </p:cNvPr>
            <p:cNvGrpSpPr/>
            <p:nvPr/>
          </p:nvGrpSpPr>
          <p:grpSpPr>
            <a:xfrm>
              <a:off x="331470" y="3272790"/>
              <a:ext cx="215265" cy="1173479"/>
              <a:chOff x="331470" y="3272790"/>
              <a:chExt cx="215265" cy="1173479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BED566F-7940-1CAF-EC11-B4EFB7A60558}"/>
                  </a:ext>
                </a:extLst>
              </p:cNvPr>
              <p:cNvSpPr/>
              <p:nvPr/>
            </p:nvSpPr>
            <p:spPr>
              <a:xfrm>
                <a:off x="331470" y="4400396"/>
                <a:ext cx="215265" cy="45873"/>
              </a:xfrm>
              <a:prstGeom prst="rect">
                <a:avLst/>
              </a:prstGeom>
              <a:solidFill>
                <a:srgbClr val="EE1E1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4120288-B84B-E5C8-DD6C-B6A50193F390}"/>
                  </a:ext>
                </a:extLst>
              </p:cNvPr>
              <p:cNvSpPr/>
              <p:nvPr/>
            </p:nvSpPr>
            <p:spPr>
              <a:xfrm>
                <a:off x="331470" y="3272790"/>
                <a:ext cx="215265" cy="1127759"/>
              </a:xfrm>
              <a:prstGeom prst="rect">
                <a:avLst/>
              </a:prstGeom>
              <a:solidFill>
                <a:srgbClr val="C6C4B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6763AFA-C0D3-19BB-5F4D-F21A48076108}"/>
                </a:ext>
              </a:extLst>
            </p:cNvPr>
            <p:cNvGrpSpPr/>
            <p:nvPr/>
          </p:nvGrpSpPr>
          <p:grpSpPr>
            <a:xfrm>
              <a:off x="631111" y="3307080"/>
              <a:ext cx="215265" cy="1139190"/>
              <a:chOff x="632460" y="3307080"/>
              <a:chExt cx="215265" cy="113919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6931A01-C286-157D-BC4A-F83A151FE849}"/>
                  </a:ext>
                </a:extLst>
              </p:cNvPr>
              <p:cNvSpPr/>
              <p:nvPr/>
            </p:nvSpPr>
            <p:spPr>
              <a:xfrm>
                <a:off x="632460" y="4371976"/>
                <a:ext cx="215265" cy="74294"/>
              </a:xfrm>
              <a:prstGeom prst="rect">
                <a:avLst/>
              </a:prstGeom>
              <a:solidFill>
                <a:srgbClr val="EE1E1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E11A04D0-E860-1A4C-1E58-2F69EC284731}"/>
                  </a:ext>
                </a:extLst>
              </p:cNvPr>
              <p:cNvSpPr/>
              <p:nvPr/>
            </p:nvSpPr>
            <p:spPr>
              <a:xfrm>
                <a:off x="632460" y="3307080"/>
                <a:ext cx="215265" cy="1064895"/>
              </a:xfrm>
              <a:prstGeom prst="rect">
                <a:avLst/>
              </a:prstGeom>
              <a:solidFill>
                <a:srgbClr val="C6C4B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3AEDEC8-AA19-70EE-526D-2CDD62C6D875}"/>
                </a:ext>
              </a:extLst>
            </p:cNvPr>
            <p:cNvGrpSpPr/>
            <p:nvPr/>
          </p:nvGrpSpPr>
          <p:grpSpPr>
            <a:xfrm>
              <a:off x="930752" y="3362325"/>
              <a:ext cx="215265" cy="1083944"/>
              <a:chOff x="929640" y="3362325"/>
              <a:chExt cx="215265" cy="1083944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BDC30C9-ADEE-7BBA-A509-0D40DE249CA6}"/>
                  </a:ext>
                </a:extLst>
              </p:cNvPr>
              <p:cNvSpPr/>
              <p:nvPr/>
            </p:nvSpPr>
            <p:spPr>
              <a:xfrm>
                <a:off x="929640" y="4351020"/>
                <a:ext cx="215265" cy="95249"/>
              </a:xfrm>
              <a:prstGeom prst="rect">
                <a:avLst/>
              </a:prstGeom>
              <a:solidFill>
                <a:srgbClr val="EE1E1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97F861D-A18B-4068-C8CE-CD7C739E62AA}"/>
                  </a:ext>
                </a:extLst>
              </p:cNvPr>
              <p:cNvSpPr/>
              <p:nvPr/>
            </p:nvSpPr>
            <p:spPr>
              <a:xfrm>
                <a:off x="929640" y="3362325"/>
                <a:ext cx="215265" cy="988694"/>
              </a:xfrm>
              <a:prstGeom prst="rect">
                <a:avLst/>
              </a:prstGeom>
              <a:solidFill>
                <a:srgbClr val="C6C4B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41BD44C-8537-E8CF-B859-920476361BAF}"/>
                </a:ext>
              </a:extLst>
            </p:cNvPr>
            <p:cNvGrpSpPr/>
            <p:nvPr/>
          </p:nvGrpSpPr>
          <p:grpSpPr>
            <a:xfrm>
              <a:off x="1230393" y="3187066"/>
              <a:ext cx="215265" cy="1259203"/>
              <a:chOff x="1230630" y="3187066"/>
              <a:chExt cx="215265" cy="1259203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CB6EE58-E0DF-A89F-ABEE-D1EEF40950E5}"/>
                  </a:ext>
                </a:extLst>
              </p:cNvPr>
              <p:cNvSpPr/>
              <p:nvPr/>
            </p:nvSpPr>
            <p:spPr>
              <a:xfrm>
                <a:off x="1230630" y="4282440"/>
                <a:ext cx="215265" cy="163829"/>
              </a:xfrm>
              <a:prstGeom prst="rect">
                <a:avLst/>
              </a:prstGeom>
              <a:solidFill>
                <a:srgbClr val="EE1E1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8A2DE0C-E8AD-72F5-2906-414F7115E26E}"/>
                  </a:ext>
                </a:extLst>
              </p:cNvPr>
              <p:cNvSpPr/>
              <p:nvPr/>
            </p:nvSpPr>
            <p:spPr>
              <a:xfrm>
                <a:off x="1230630" y="3187066"/>
                <a:ext cx="215265" cy="1095374"/>
              </a:xfrm>
              <a:prstGeom prst="rect">
                <a:avLst/>
              </a:prstGeom>
              <a:solidFill>
                <a:srgbClr val="C6C4B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79AEFB0-07DE-5D16-6AFF-C4436D282228}"/>
                </a:ext>
              </a:extLst>
            </p:cNvPr>
            <p:cNvGrpSpPr/>
            <p:nvPr/>
          </p:nvGrpSpPr>
          <p:grpSpPr>
            <a:xfrm>
              <a:off x="1530034" y="3118486"/>
              <a:ext cx="215265" cy="1327784"/>
              <a:chOff x="1526540" y="3118486"/>
              <a:chExt cx="215265" cy="132778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DFE6ABC-8B35-4103-A8D9-BFE5AEDB1755}"/>
                  </a:ext>
                </a:extLst>
              </p:cNvPr>
              <p:cNvSpPr/>
              <p:nvPr/>
            </p:nvSpPr>
            <p:spPr>
              <a:xfrm>
                <a:off x="1526540" y="4231006"/>
                <a:ext cx="215265" cy="215264"/>
              </a:xfrm>
              <a:prstGeom prst="rect">
                <a:avLst/>
              </a:prstGeom>
              <a:solidFill>
                <a:srgbClr val="EE1E1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E60052D-4D4F-F334-3373-A9294C324FCF}"/>
                  </a:ext>
                </a:extLst>
              </p:cNvPr>
              <p:cNvSpPr/>
              <p:nvPr/>
            </p:nvSpPr>
            <p:spPr>
              <a:xfrm>
                <a:off x="1526540" y="3118486"/>
                <a:ext cx="215265" cy="1112520"/>
              </a:xfrm>
              <a:prstGeom prst="rect">
                <a:avLst/>
              </a:prstGeom>
              <a:solidFill>
                <a:srgbClr val="C6C4B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A9A2B47-0878-F3F8-4CA0-40059FF39D11}"/>
                </a:ext>
              </a:extLst>
            </p:cNvPr>
            <p:cNvGrpSpPr/>
            <p:nvPr/>
          </p:nvGrpSpPr>
          <p:grpSpPr>
            <a:xfrm>
              <a:off x="1829675" y="2985136"/>
              <a:ext cx="215265" cy="1461134"/>
              <a:chOff x="1827530" y="2985136"/>
              <a:chExt cx="215265" cy="1461134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FF9D3B3-E751-AD75-27A1-B5ECA5F19C83}"/>
                  </a:ext>
                </a:extLst>
              </p:cNvPr>
              <p:cNvSpPr/>
              <p:nvPr/>
            </p:nvSpPr>
            <p:spPr>
              <a:xfrm>
                <a:off x="1827530" y="4185286"/>
                <a:ext cx="215265" cy="260984"/>
              </a:xfrm>
              <a:prstGeom prst="rect">
                <a:avLst/>
              </a:prstGeom>
              <a:solidFill>
                <a:srgbClr val="EE1E1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3693C9E-24B2-1954-C856-A835F3C7A558}"/>
                  </a:ext>
                </a:extLst>
              </p:cNvPr>
              <p:cNvSpPr/>
              <p:nvPr/>
            </p:nvSpPr>
            <p:spPr>
              <a:xfrm>
                <a:off x="1827530" y="2985136"/>
                <a:ext cx="215265" cy="1200149"/>
              </a:xfrm>
              <a:prstGeom prst="rect">
                <a:avLst/>
              </a:prstGeom>
              <a:solidFill>
                <a:srgbClr val="C6C4B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C110589-DDDD-B444-E231-85D4C3B96E43}"/>
                </a:ext>
              </a:extLst>
            </p:cNvPr>
            <p:cNvGrpSpPr/>
            <p:nvPr/>
          </p:nvGrpSpPr>
          <p:grpSpPr>
            <a:xfrm>
              <a:off x="2129316" y="2899004"/>
              <a:ext cx="215265" cy="1547266"/>
              <a:chOff x="2131060" y="2899004"/>
              <a:chExt cx="215265" cy="154726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A8D22B1-CC57-8054-292A-F812A6DD6FAF}"/>
                  </a:ext>
                </a:extLst>
              </p:cNvPr>
              <p:cNvSpPr/>
              <p:nvPr/>
            </p:nvSpPr>
            <p:spPr>
              <a:xfrm>
                <a:off x="2131060" y="4128136"/>
                <a:ext cx="215265" cy="318134"/>
              </a:xfrm>
              <a:prstGeom prst="rect">
                <a:avLst/>
              </a:prstGeom>
              <a:solidFill>
                <a:srgbClr val="EE1E1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FEA4D3B-BBDB-1F93-DFE2-86FC8B1DA10B}"/>
                  </a:ext>
                </a:extLst>
              </p:cNvPr>
              <p:cNvSpPr/>
              <p:nvPr/>
            </p:nvSpPr>
            <p:spPr>
              <a:xfrm>
                <a:off x="2131060" y="2899004"/>
                <a:ext cx="215265" cy="1229131"/>
              </a:xfrm>
              <a:prstGeom prst="rect">
                <a:avLst/>
              </a:prstGeom>
              <a:solidFill>
                <a:srgbClr val="C6C4B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B51088F-520D-C1EF-D2BD-CE0403D41B49}"/>
                </a:ext>
              </a:extLst>
            </p:cNvPr>
            <p:cNvGrpSpPr/>
            <p:nvPr/>
          </p:nvGrpSpPr>
          <p:grpSpPr>
            <a:xfrm>
              <a:off x="2428957" y="2790826"/>
              <a:ext cx="215265" cy="1655444"/>
              <a:chOff x="2432050" y="2790826"/>
              <a:chExt cx="215265" cy="1655444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C4DA20C-39AB-CD92-4C01-9B4360777C9E}"/>
                  </a:ext>
                </a:extLst>
              </p:cNvPr>
              <p:cNvSpPr/>
              <p:nvPr/>
            </p:nvSpPr>
            <p:spPr>
              <a:xfrm>
                <a:off x="2432050" y="4002406"/>
                <a:ext cx="215265" cy="443864"/>
              </a:xfrm>
              <a:prstGeom prst="rect">
                <a:avLst/>
              </a:prstGeom>
              <a:solidFill>
                <a:srgbClr val="EE1E1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7AB8FA5-5986-408F-A8A7-90A962BC5CFE}"/>
                  </a:ext>
                </a:extLst>
              </p:cNvPr>
              <p:cNvSpPr/>
              <p:nvPr/>
            </p:nvSpPr>
            <p:spPr>
              <a:xfrm>
                <a:off x="2432050" y="2790826"/>
                <a:ext cx="215265" cy="1211579"/>
              </a:xfrm>
              <a:prstGeom prst="rect">
                <a:avLst/>
              </a:prstGeom>
              <a:solidFill>
                <a:srgbClr val="C6C4B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3D1350A-F279-2537-642D-EFF81FA57067}"/>
                </a:ext>
              </a:extLst>
            </p:cNvPr>
            <p:cNvGrpSpPr/>
            <p:nvPr/>
          </p:nvGrpSpPr>
          <p:grpSpPr>
            <a:xfrm>
              <a:off x="2728595" y="2676526"/>
              <a:ext cx="215265" cy="1769744"/>
              <a:chOff x="2728595" y="2676526"/>
              <a:chExt cx="215265" cy="1769744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4313861-495B-130D-A3EE-963A1C259E4A}"/>
                  </a:ext>
                </a:extLst>
              </p:cNvPr>
              <p:cNvSpPr/>
              <p:nvPr/>
            </p:nvSpPr>
            <p:spPr>
              <a:xfrm>
                <a:off x="2728595" y="3888106"/>
                <a:ext cx="215265" cy="558164"/>
              </a:xfrm>
              <a:prstGeom prst="rect">
                <a:avLst/>
              </a:prstGeom>
              <a:solidFill>
                <a:srgbClr val="EE1E1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1B744E1-D415-0EBD-04F6-B54216036844}"/>
                  </a:ext>
                </a:extLst>
              </p:cNvPr>
              <p:cNvSpPr/>
              <p:nvPr/>
            </p:nvSpPr>
            <p:spPr>
              <a:xfrm>
                <a:off x="2728595" y="2676526"/>
                <a:ext cx="215265" cy="1211579"/>
              </a:xfrm>
              <a:prstGeom prst="rect">
                <a:avLst/>
              </a:prstGeom>
              <a:solidFill>
                <a:srgbClr val="C6C4B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BDFE26-2669-3B55-92C0-693A82A267BF}"/>
                </a:ext>
              </a:extLst>
            </p:cNvPr>
            <p:cNvSpPr txBox="1"/>
            <p:nvPr/>
          </p:nvSpPr>
          <p:spPr>
            <a:xfrm>
              <a:off x="247094" y="4420893"/>
              <a:ext cx="38401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2018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FAC862-5345-DE63-0457-26114217B23F}"/>
                </a:ext>
              </a:extLst>
            </p:cNvPr>
            <p:cNvSpPr txBox="1"/>
            <p:nvPr/>
          </p:nvSpPr>
          <p:spPr>
            <a:xfrm>
              <a:off x="546729" y="4420893"/>
              <a:ext cx="38401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2019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2E06B2-A4F9-A707-89E1-CE5FB5F421CF}"/>
                </a:ext>
              </a:extLst>
            </p:cNvPr>
            <p:cNvSpPr txBox="1"/>
            <p:nvPr/>
          </p:nvSpPr>
          <p:spPr>
            <a:xfrm>
              <a:off x="848272" y="4420893"/>
              <a:ext cx="38401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2020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0CA019-138A-33E1-7940-C6AE432B5814}"/>
                </a:ext>
              </a:extLst>
            </p:cNvPr>
            <p:cNvSpPr txBox="1"/>
            <p:nvPr/>
          </p:nvSpPr>
          <p:spPr>
            <a:xfrm>
              <a:off x="1146509" y="4420893"/>
              <a:ext cx="38401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2022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FB7F71-3262-CBFA-1487-DB4D18595720}"/>
                </a:ext>
              </a:extLst>
            </p:cNvPr>
            <p:cNvSpPr txBox="1"/>
            <p:nvPr/>
          </p:nvSpPr>
          <p:spPr>
            <a:xfrm>
              <a:off x="1446144" y="4420893"/>
              <a:ext cx="38401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2024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E82EC8-ADDC-D884-E58D-6D4694D6B119}"/>
                </a:ext>
              </a:extLst>
            </p:cNvPr>
            <p:cNvSpPr txBox="1"/>
            <p:nvPr/>
          </p:nvSpPr>
          <p:spPr>
            <a:xfrm>
              <a:off x="1747687" y="4420893"/>
              <a:ext cx="38401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2025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B675E1-FB66-3902-58D6-1D419F8209D7}"/>
                </a:ext>
              </a:extLst>
            </p:cNvPr>
            <p:cNvSpPr txBox="1"/>
            <p:nvPr/>
          </p:nvSpPr>
          <p:spPr>
            <a:xfrm>
              <a:off x="2043750" y="4420893"/>
              <a:ext cx="38401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2026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3DD35D-8103-F148-7184-AB194DCC7BB7}"/>
                </a:ext>
              </a:extLst>
            </p:cNvPr>
            <p:cNvSpPr txBox="1"/>
            <p:nvPr/>
          </p:nvSpPr>
          <p:spPr>
            <a:xfrm>
              <a:off x="2343385" y="4420893"/>
              <a:ext cx="38401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2028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069FB8-6E43-B3D7-A41F-CA11207568C3}"/>
                </a:ext>
              </a:extLst>
            </p:cNvPr>
            <p:cNvSpPr txBox="1"/>
            <p:nvPr/>
          </p:nvSpPr>
          <p:spPr>
            <a:xfrm>
              <a:off x="2644928" y="4420893"/>
              <a:ext cx="38401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2030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0EBEF8-EF8F-0D23-1BDE-A34E1A5D9767}"/>
                </a:ext>
              </a:extLst>
            </p:cNvPr>
            <p:cNvSpPr txBox="1"/>
            <p:nvPr/>
          </p:nvSpPr>
          <p:spPr>
            <a:xfrm>
              <a:off x="206772" y="4124325"/>
              <a:ext cx="4646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EE1E14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70.0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EE1E14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(2.8)</a:t>
              </a:r>
              <a:endPara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E1E14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007410-98D4-1093-C6CD-4565CB4C076D}"/>
                </a:ext>
              </a:extLst>
            </p:cNvPr>
            <p:cNvSpPr txBox="1"/>
            <p:nvPr/>
          </p:nvSpPr>
          <p:spPr>
            <a:xfrm>
              <a:off x="506407" y="4094779"/>
              <a:ext cx="4646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EE1E14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123.1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EE1E14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(5.1)</a:t>
              </a:r>
              <a:endPara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E1E14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59C6CB6-7E6B-E671-5681-E12A154A5DAD}"/>
                </a:ext>
              </a:extLst>
            </p:cNvPr>
            <p:cNvSpPr txBox="1"/>
            <p:nvPr/>
          </p:nvSpPr>
          <p:spPr>
            <a:xfrm>
              <a:off x="805572" y="4074615"/>
              <a:ext cx="4646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EE1E14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184.5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EE1E14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(8.0)</a:t>
              </a:r>
              <a:endPara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E1E14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A825B3-180B-921F-FAAB-0669FDBC6C05}"/>
                </a:ext>
              </a:extLst>
            </p:cNvPr>
            <p:cNvSpPr txBox="1"/>
            <p:nvPr/>
          </p:nvSpPr>
          <p:spPr>
            <a:xfrm>
              <a:off x="1104920" y="4004741"/>
              <a:ext cx="4646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EE1E14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326.5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EE1E14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(12.1)</a:t>
              </a:r>
              <a:endPara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E1E14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119929-F902-8A99-DEAD-D3F641933FB3}"/>
                </a:ext>
              </a:extLst>
            </p:cNvPr>
            <p:cNvSpPr txBox="1"/>
            <p:nvPr/>
          </p:nvSpPr>
          <p:spPr>
            <a:xfrm>
              <a:off x="1406666" y="3956759"/>
              <a:ext cx="4646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EE1E14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439.2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EE1E14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(15.5)</a:t>
              </a:r>
              <a:endPara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E1E14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8D8788-2659-BB67-ABBD-008E64FB2708}"/>
                </a:ext>
              </a:extLst>
            </p:cNvPr>
            <p:cNvSpPr txBox="1"/>
            <p:nvPr/>
          </p:nvSpPr>
          <p:spPr>
            <a:xfrm>
              <a:off x="1704272" y="3909669"/>
              <a:ext cx="4646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EE1E14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537.0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EE1E14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(17.3)</a:t>
              </a:r>
              <a:endPara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E1E14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16E7C7-4FCA-FC98-63BF-F0688018DC87}"/>
                </a:ext>
              </a:extLst>
            </p:cNvPr>
            <p:cNvSpPr txBox="1"/>
            <p:nvPr/>
          </p:nvSpPr>
          <p:spPr>
            <a:xfrm>
              <a:off x="2003643" y="3850156"/>
              <a:ext cx="4646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EE1E14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657.3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EE1E14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(19.9)</a:t>
              </a:r>
              <a:endPara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E1E14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10A69C-42D6-1EC4-80A6-AC39D7B8CE11}"/>
                </a:ext>
              </a:extLst>
            </p:cNvPr>
            <p:cNvSpPr txBox="1"/>
            <p:nvPr/>
          </p:nvSpPr>
          <p:spPr>
            <a:xfrm>
              <a:off x="2303063" y="3728495"/>
              <a:ext cx="4646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EE1E14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927.2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EE1E14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(26.3)</a:t>
              </a:r>
              <a:endPara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E1E14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F32303-D489-13E4-0FC7-BD6F982AF673}"/>
                </a:ext>
              </a:extLst>
            </p:cNvPr>
            <p:cNvSpPr txBox="1"/>
            <p:nvPr/>
          </p:nvSpPr>
          <p:spPr>
            <a:xfrm>
              <a:off x="2603900" y="3611785"/>
              <a:ext cx="4646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EE1E14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1179.5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EE1E14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(31.3)</a:t>
              </a:r>
              <a:endPara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E1E14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F61CF7-E533-F340-1E24-A78D4414B8DA}"/>
                </a:ext>
              </a:extLst>
            </p:cNvPr>
            <p:cNvSpPr txBox="1"/>
            <p:nvPr/>
          </p:nvSpPr>
          <p:spPr>
            <a:xfrm>
              <a:off x="207009" y="3124730"/>
              <a:ext cx="464660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2485.0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05ACE2-064D-C68A-AC5A-949D2D60B665}"/>
                </a:ext>
              </a:extLst>
            </p:cNvPr>
            <p:cNvSpPr txBox="1"/>
            <p:nvPr/>
          </p:nvSpPr>
          <p:spPr>
            <a:xfrm>
              <a:off x="509151" y="3156077"/>
              <a:ext cx="464660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2431.3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CC5118-0088-D23A-EF80-3BF8F493CBF5}"/>
                </a:ext>
              </a:extLst>
            </p:cNvPr>
            <p:cNvSpPr txBox="1"/>
            <p:nvPr/>
          </p:nvSpPr>
          <p:spPr>
            <a:xfrm>
              <a:off x="807950" y="3213446"/>
              <a:ext cx="464660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2309.9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E539C4-A496-038C-A3A5-D19FC3475578}"/>
                </a:ext>
              </a:extLst>
            </p:cNvPr>
            <p:cNvSpPr txBox="1"/>
            <p:nvPr/>
          </p:nvSpPr>
          <p:spPr>
            <a:xfrm>
              <a:off x="1101892" y="3041596"/>
              <a:ext cx="464660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2685.6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5DA63A-3307-40E1-9586-CB6340B18BCB}"/>
                </a:ext>
              </a:extLst>
            </p:cNvPr>
            <p:cNvSpPr txBox="1"/>
            <p:nvPr/>
          </p:nvSpPr>
          <p:spPr>
            <a:xfrm>
              <a:off x="1405336" y="2969541"/>
              <a:ext cx="464660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2839.9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50984-5CB1-8CFB-A8D7-E2E794DB8688}"/>
                </a:ext>
              </a:extLst>
            </p:cNvPr>
            <p:cNvSpPr txBox="1"/>
            <p:nvPr/>
          </p:nvSpPr>
          <p:spPr>
            <a:xfrm>
              <a:off x="1705509" y="2835640"/>
              <a:ext cx="464660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3107.1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B25E364-AA18-2511-9740-53ACA7CFFFC7}"/>
                </a:ext>
              </a:extLst>
            </p:cNvPr>
            <p:cNvSpPr txBox="1"/>
            <p:nvPr/>
          </p:nvSpPr>
          <p:spPr>
            <a:xfrm>
              <a:off x="2002720" y="2749700"/>
              <a:ext cx="464660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3309.1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CFF274-0EDF-ADBD-8C6D-8AEDB8F4A9A9}"/>
                </a:ext>
              </a:extLst>
            </p:cNvPr>
            <p:cNvSpPr txBox="1"/>
            <p:nvPr/>
          </p:nvSpPr>
          <p:spPr>
            <a:xfrm>
              <a:off x="2305625" y="2640570"/>
              <a:ext cx="464660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3528.0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B13C4F-BD49-3F1E-A70D-D074A09A0B4B}"/>
                </a:ext>
              </a:extLst>
            </p:cNvPr>
            <p:cNvSpPr txBox="1"/>
            <p:nvPr/>
          </p:nvSpPr>
          <p:spPr>
            <a:xfrm>
              <a:off x="2603900" y="2526457"/>
              <a:ext cx="464660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3769.1</a:t>
              </a:r>
            </a:p>
          </p:txBody>
        </p:sp>
      </p:grpSp>
      <p:graphicFrame>
        <p:nvGraphicFramePr>
          <p:cNvPr id="67" name="표 141">
            <a:extLst>
              <a:ext uri="{FF2B5EF4-FFF2-40B4-BE49-F238E27FC236}">
                <a16:creationId xmlns:a16="http://schemas.microsoft.com/office/drawing/2014/main" id="{30080B65-50C8-9051-CDF7-897576A9E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70007"/>
              </p:ext>
            </p:extLst>
          </p:nvPr>
        </p:nvGraphicFramePr>
        <p:xfrm>
          <a:off x="3766084" y="2894802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EA09422B-2F97-B9AB-82CB-EFA4117BE680}"/>
              </a:ext>
            </a:extLst>
          </p:cNvPr>
          <p:cNvGrpSpPr/>
          <p:nvPr/>
        </p:nvGrpSpPr>
        <p:grpSpPr>
          <a:xfrm>
            <a:off x="3882437" y="2913084"/>
            <a:ext cx="28739" cy="1317295"/>
            <a:chOff x="3380418" y="2757320"/>
            <a:chExt cx="28739" cy="1317295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911FA5F-880F-4047-2D5E-396765D13D63}"/>
                </a:ext>
              </a:extLst>
            </p:cNvPr>
            <p:cNvCxnSpPr/>
            <p:nvPr/>
          </p:nvCxnSpPr>
          <p:spPr>
            <a:xfrm>
              <a:off x="3380418" y="4074615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F6BB37F5-73D7-BB66-A81C-F1F9C83A2FAE}"/>
                </a:ext>
              </a:extLst>
            </p:cNvPr>
            <p:cNvCxnSpPr/>
            <p:nvPr/>
          </p:nvCxnSpPr>
          <p:spPr>
            <a:xfrm>
              <a:off x="3380418" y="3744538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70F39EE-2625-3006-E90C-5DAF9551BB17}"/>
                </a:ext>
              </a:extLst>
            </p:cNvPr>
            <p:cNvCxnSpPr/>
            <p:nvPr/>
          </p:nvCxnSpPr>
          <p:spPr>
            <a:xfrm>
              <a:off x="3380418" y="3415406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4497DE7F-B0B6-A984-545D-E2F01AB08CBE}"/>
                </a:ext>
              </a:extLst>
            </p:cNvPr>
            <p:cNvCxnSpPr/>
            <p:nvPr/>
          </p:nvCxnSpPr>
          <p:spPr>
            <a:xfrm>
              <a:off x="3380418" y="3085842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58F0C7BB-4DEA-41B6-233D-514789DBECFD}"/>
                </a:ext>
              </a:extLst>
            </p:cNvPr>
            <p:cNvCxnSpPr/>
            <p:nvPr/>
          </p:nvCxnSpPr>
          <p:spPr>
            <a:xfrm>
              <a:off x="3380418" y="2757320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098B07C-0E5E-78C1-B601-9EDA3AC542CC}"/>
              </a:ext>
            </a:extLst>
          </p:cNvPr>
          <p:cNvSpPr txBox="1"/>
          <p:nvPr/>
        </p:nvSpPr>
        <p:spPr>
          <a:xfrm>
            <a:off x="3509947" y="410845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7D18B6-260A-6EEE-949A-23B6793D0CEE}"/>
              </a:ext>
            </a:extLst>
          </p:cNvPr>
          <p:cNvSpPr txBox="1"/>
          <p:nvPr/>
        </p:nvSpPr>
        <p:spPr>
          <a:xfrm>
            <a:off x="3509947" y="3778895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60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291157F-BBCD-24B5-3FF2-24BFB258A581}"/>
              </a:ext>
            </a:extLst>
          </p:cNvPr>
          <p:cNvSpPr txBox="1"/>
          <p:nvPr/>
        </p:nvSpPr>
        <p:spPr>
          <a:xfrm>
            <a:off x="3509947" y="3454840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90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F182B99-0BD8-C1A8-030A-E7A2C931469D}"/>
              </a:ext>
            </a:extLst>
          </p:cNvPr>
          <p:cNvSpPr txBox="1"/>
          <p:nvPr/>
        </p:nvSpPr>
        <p:spPr>
          <a:xfrm>
            <a:off x="3509947" y="3121970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120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3ACD32-1727-AA5A-6330-F2971B25B3D1}"/>
              </a:ext>
            </a:extLst>
          </p:cNvPr>
          <p:cNvSpPr txBox="1"/>
          <p:nvPr/>
        </p:nvSpPr>
        <p:spPr>
          <a:xfrm>
            <a:off x="3509947" y="279092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150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4BF500E-1D7B-87E0-2206-74C138FB085A}"/>
              </a:ext>
            </a:extLst>
          </p:cNvPr>
          <p:cNvSpPr/>
          <p:nvPr/>
        </p:nvSpPr>
        <p:spPr>
          <a:xfrm>
            <a:off x="3848517" y="4051964"/>
            <a:ext cx="253649" cy="489561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59EB679-726F-8C96-3794-B29EE2514E8C}"/>
              </a:ext>
            </a:extLst>
          </p:cNvPr>
          <p:cNvSpPr/>
          <p:nvPr/>
        </p:nvSpPr>
        <p:spPr>
          <a:xfrm>
            <a:off x="4117119" y="3168098"/>
            <a:ext cx="253649" cy="1373428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1" name="표 141">
            <a:extLst>
              <a:ext uri="{FF2B5EF4-FFF2-40B4-BE49-F238E27FC236}">
                <a16:creationId xmlns:a16="http://schemas.microsoft.com/office/drawing/2014/main" id="{362A79AA-E8AB-A26A-4AA1-F2D65E54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11558"/>
              </p:ext>
            </p:extLst>
          </p:nvPr>
        </p:nvGraphicFramePr>
        <p:xfrm>
          <a:off x="4979408" y="2870225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4C992E9-2635-D84D-2E8C-5CE3F62E81BB}"/>
              </a:ext>
            </a:extLst>
          </p:cNvPr>
          <p:cNvCxnSpPr>
            <a:cxnSpLocks/>
          </p:cNvCxnSpPr>
          <p:nvPr/>
        </p:nvCxnSpPr>
        <p:spPr>
          <a:xfrm>
            <a:off x="4977349" y="4187520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68639A5-886C-FDC8-4868-93125363CEE7}"/>
              </a:ext>
            </a:extLst>
          </p:cNvPr>
          <p:cNvCxnSpPr>
            <a:cxnSpLocks/>
          </p:cNvCxnSpPr>
          <p:nvPr/>
        </p:nvCxnSpPr>
        <p:spPr>
          <a:xfrm>
            <a:off x="4977349" y="3857443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A5C0963-DEE8-C2E3-0B18-D07A8ED87E29}"/>
              </a:ext>
            </a:extLst>
          </p:cNvPr>
          <p:cNvCxnSpPr>
            <a:cxnSpLocks/>
          </p:cNvCxnSpPr>
          <p:nvPr/>
        </p:nvCxnSpPr>
        <p:spPr>
          <a:xfrm>
            <a:off x="4977349" y="3528311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1F0F072-33C7-FBD2-B1BD-34825A996AA0}"/>
              </a:ext>
            </a:extLst>
          </p:cNvPr>
          <p:cNvCxnSpPr>
            <a:cxnSpLocks/>
          </p:cNvCxnSpPr>
          <p:nvPr/>
        </p:nvCxnSpPr>
        <p:spPr>
          <a:xfrm>
            <a:off x="4977349" y="3198747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F4F59E0-C473-6C4C-80E9-9819CDCDC805}"/>
              </a:ext>
            </a:extLst>
          </p:cNvPr>
          <p:cNvCxnSpPr>
            <a:cxnSpLocks/>
          </p:cNvCxnSpPr>
          <p:nvPr/>
        </p:nvCxnSpPr>
        <p:spPr>
          <a:xfrm>
            <a:off x="4977349" y="2870225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19C5976-994E-E750-4D7A-6BB1283858E1}"/>
              </a:ext>
            </a:extLst>
          </p:cNvPr>
          <p:cNvSpPr txBox="1"/>
          <p:nvPr/>
        </p:nvSpPr>
        <p:spPr>
          <a:xfrm>
            <a:off x="4715267" y="409411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30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277056-8441-3920-1A41-A459A2378D0E}"/>
              </a:ext>
            </a:extLst>
          </p:cNvPr>
          <p:cNvSpPr txBox="1"/>
          <p:nvPr/>
        </p:nvSpPr>
        <p:spPr>
          <a:xfrm>
            <a:off x="4715267" y="3765863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60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997C448-72F7-1CE4-FE2F-825C26FC3D99}"/>
              </a:ext>
            </a:extLst>
          </p:cNvPr>
          <p:cNvSpPr txBox="1"/>
          <p:nvPr/>
        </p:nvSpPr>
        <p:spPr>
          <a:xfrm>
            <a:off x="4715267" y="344180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90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C416EF5-0EF6-42A5-C0CB-007C54E086DC}"/>
              </a:ext>
            </a:extLst>
          </p:cNvPr>
          <p:cNvSpPr txBox="1"/>
          <p:nvPr/>
        </p:nvSpPr>
        <p:spPr>
          <a:xfrm>
            <a:off x="4715267" y="310893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120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8B6D0F4-CC6F-8B4A-9C04-C3C0946AA3D8}"/>
              </a:ext>
            </a:extLst>
          </p:cNvPr>
          <p:cNvSpPr txBox="1"/>
          <p:nvPr/>
        </p:nvSpPr>
        <p:spPr>
          <a:xfrm>
            <a:off x="4715267" y="2777892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150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8283416-1D9D-1AC4-0A5F-22D36155E5EF}"/>
              </a:ext>
            </a:extLst>
          </p:cNvPr>
          <p:cNvSpPr/>
          <p:nvPr/>
        </p:nvSpPr>
        <p:spPr>
          <a:xfrm>
            <a:off x="5061841" y="4128645"/>
            <a:ext cx="253649" cy="388303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D1B96A1-E72D-2470-D31D-A9E716D05E8D}"/>
              </a:ext>
            </a:extLst>
          </p:cNvPr>
          <p:cNvSpPr/>
          <p:nvPr/>
        </p:nvSpPr>
        <p:spPr>
          <a:xfrm>
            <a:off x="5330443" y="3231391"/>
            <a:ext cx="253649" cy="1285558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212150-B2C0-844C-F7D2-036D2CE7D2FE}"/>
              </a:ext>
            </a:extLst>
          </p:cNvPr>
          <p:cNvSpPr txBox="1"/>
          <p:nvPr/>
        </p:nvSpPr>
        <p:spPr>
          <a:xfrm>
            <a:off x="3509947" y="4441206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6737C0-051A-8485-DC20-A406923F2375}"/>
              </a:ext>
            </a:extLst>
          </p:cNvPr>
          <p:cNvSpPr txBox="1"/>
          <p:nvPr/>
        </p:nvSpPr>
        <p:spPr>
          <a:xfrm>
            <a:off x="4715225" y="4431716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13E9F58-5E44-49E0-71A8-6F33B079B527}"/>
              </a:ext>
            </a:extLst>
          </p:cNvPr>
          <p:cNvSpPr txBox="1"/>
          <p:nvPr/>
        </p:nvSpPr>
        <p:spPr>
          <a:xfrm>
            <a:off x="3774801" y="4509457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2021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13A8DA-3864-ABD6-9F22-3FDA654B1969}"/>
              </a:ext>
            </a:extLst>
          </p:cNvPr>
          <p:cNvSpPr txBox="1"/>
          <p:nvPr/>
        </p:nvSpPr>
        <p:spPr>
          <a:xfrm>
            <a:off x="4027469" y="4509457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2027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A95B672-66CF-7BBC-3E07-80C53BBD9123}"/>
              </a:ext>
            </a:extLst>
          </p:cNvPr>
          <p:cNvSpPr txBox="1"/>
          <p:nvPr/>
        </p:nvSpPr>
        <p:spPr>
          <a:xfrm>
            <a:off x="4970823" y="4484880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2022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BD6628-0AF2-CEC0-E5C9-BA3BD3F66BF1}"/>
              </a:ext>
            </a:extLst>
          </p:cNvPr>
          <p:cNvSpPr txBox="1"/>
          <p:nvPr/>
        </p:nvSpPr>
        <p:spPr>
          <a:xfrm>
            <a:off x="5242124" y="4484880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2027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FAF27FF-59D3-440F-888D-1A881FD15511}"/>
              </a:ext>
            </a:extLst>
          </p:cNvPr>
          <p:cNvSpPr txBox="1"/>
          <p:nvPr/>
        </p:nvSpPr>
        <p:spPr>
          <a:xfrm>
            <a:off x="3758848" y="3822996"/>
            <a:ext cx="432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43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억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35AF98-59ED-F45B-63BD-52E1D72DD90D}"/>
              </a:ext>
            </a:extLst>
          </p:cNvPr>
          <p:cNvSpPr txBox="1"/>
          <p:nvPr/>
        </p:nvSpPr>
        <p:spPr>
          <a:xfrm>
            <a:off x="3972004" y="2943514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125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억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CB1FC7-C447-38A7-870E-5849B9957935}"/>
              </a:ext>
            </a:extLst>
          </p:cNvPr>
          <p:cNvSpPr txBox="1"/>
          <p:nvPr/>
        </p:nvSpPr>
        <p:spPr>
          <a:xfrm>
            <a:off x="4977349" y="3897812"/>
            <a:ext cx="432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47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86C85F3-2F23-4D7A-4288-74A130784F94}"/>
              </a:ext>
            </a:extLst>
          </p:cNvPr>
          <p:cNvSpPr txBox="1"/>
          <p:nvPr/>
        </p:nvSpPr>
        <p:spPr>
          <a:xfrm>
            <a:off x="5193767" y="3003599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157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화살표: 위쪽 103">
            <a:extLst>
              <a:ext uri="{FF2B5EF4-FFF2-40B4-BE49-F238E27FC236}">
                <a16:creationId xmlns:a16="http://schemas.microsoft.com/office/drawing/2014/main" id="{FAD26146-7894-B663-08A4-B3C1558529EA}"/>
              </a:ext>
            </a:extLst>
          </p:cNvPr>
          <p:cNvSpPr/>
          <p:nvPr/>
        </p:nvSpPr>
        <p:spPr>
          <a:xfrm rot="699997">
            <a:off x="3983233" y="3186729"/>
            <a:ext cx="109563" cy="639428"/>
          </a:xfrm>
          <a:prstGeom prst="upArrow">
            <a:avLst>
              <a:gd name="adj1" fmla="val 50000"/>
              <a:gd name="adj2" fmla="val 120188"/>
            </a:avLst>
          </a:prstGeom>
          <a:gradFill>
            <a:gsLst>
              <a:gs pos="100000">
                <a:srgbClr val="FFFFFF"/>
              </a:gs>
              <a:gs pos="56000">
                <a:srgbClr val="FF808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C87050-2DE1-49E6-FBAA-9DFC2BA62C89}"/>
              </a:ext>
            </a:extLst>
          </p:cNvPr>
          <p:cNvSpPr txBox="1"/>
          <p:nvPr/>
        </p:nvSpPr>
        <p:spPr>
          <a:xfrm>
            <a:off x="3638573" y="3232246"/>
            <a:ext cx="5696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연평균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성장률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20%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화살표: 굽음 105">
            <a:extLst>
              <a:ext uri="{FF2B5EF4-FFF2-40B4-BE49-F238E27FC236}">
                <a16:creationId xmlns:a16="http://schemas.microsoft.com/office/drawing/2014/main" id="{4039C24B-4E19-E1B1-DFA3-C4A17DAF03BE}"/>
              </a:ext>
            </a:extLst>
          </p:cNvPr>
          <p:cNvSpPr/>
          <p:nvPr/>
        </p:nvSpPr>
        <p:spPr>
          <a:xfrm>
            <a:off x="5183227" y="3080858"/>
            <a:ext cx="168385" cy="846615"/>
          </a:xfrm>
          <a:prstGeom prst="bentArrow">
            <a:avLst>
              <a:gd name="adj1" fmla="val 15949"/>
              <a:gd name="adj2" fmla="val 25000"/>
              <a:gd name="adj3" fmla="val 39708"/>
              <a:gd name="adj4" fmla="val 222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CEDB53-B2A5-17FD-2CCF-9C06F95AD860}"/>
              </a:ext>
            </a:extLst>
          </p:cNvPr>
          <p:cNvSpPr txBox="1"/>
          <p:nvPr/>
        </p:nvSpPr>
        <p:spPr>
          <a:xfrm>
            <a:off x="4884719" y="3271566"/>
            <a:ext cx="432986" cy="2532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6DBFA071-F6A3-C364-C3D9-30F05760F290}"/>
              </a:ext>
            </a:extLst>
          </p:cNvPr>
          <p:cNvGrpSpPr/>
          <p:nvPr/>
        </p:nvGrpSpPr>
        <p:grpSpPr>
          <a:xfrm>
            <a:off x="6142311" y="2147778"/>
            <a:ext cx="2759136" cy="2643518"/>
            <a:chOff x="6118847" y="2041117"/>
            <a:chExt cx="2759136" cy="2643518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1C2E37C-73D9-1619-B024-F7DA338F28AB}"/>
                </a:ext>
              </a:extLst>
            </p:cNvPr>
            <p:cNvSpPr/>
            <p:nvPr/>
          </p:nvSpPr>
          <p:spPr>
            <a:xfrm>
              <a:off x="6512938" y="2798445"/>
              <a:ext cx="230590" cy="164894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1E49778-1E5E-4A25-14C5-4304F18A089E}"/>
                </a:ext>
              </a:extLst>
            </p:cNvPr>
            <p:cNvSpPr/>
            <p:nvPr/>
          </p:nvSpPr>
          <p:spPr>
            <a:xfrm>
              <a:off x="7111044" y="2940345"/>
              <a:ext cx="230590" cy="150704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3ACD035-66BC-C4BD-7E7A-578A5BBB9A84}"/>
                </a:ext>
              </a:extLst>
            </p:cNvPr>
            <p:cNvSpPr/>
            <p:nvPr/>
          </p:nvSpPr>
          <p:spPr>
            <a:xfrm>
              <a:off x="7709150" y="3126106"/>
              <a:ext cx="230590" cy="1321285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C8EF0E7-E4E8-AF8C-44B9-6B63028BD8A1}"/>
                </a:ext>
              </a:extLst>
            </p:cNvPr>
            <p:cNvSpPr/>
            <p:nvPr/>
          </p:nvSpPr>
          <p:spPr>
            <a:xfrm>
              <a:off x="8307257" y="3363752"/>
              <a:ext cx="230590" cy="1083639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D2CCF61F-75F1-6787-9D11-C1A130A60F99}"/>
                </a:ext>
              </a:extLst>
            </p:cNvPr>
            <p:cNvCxnSpPr>
              <a:cxnSpLocks/>
            </p:cNvCxnSpPr>
            <p:nvPr/>
          </p:nvCxnSpPr>
          <p:spPr>
            <a:xfrm>
              <a:off x="6278880" y="4446269"/>
              <a:ext cx="2599087" cy="0"/>
            </a:xfrm>
            <a:prstGeom prst="line">
              <a:avLst/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C9B8180-113F-AD1D-5ABB-CA23A4FFB9FC}"/>
                </a:ext>
              </a:extLst>
            </p:cNvPr>
            <p:cNvSpPr/>
            <p:nvPr/>
          </p:nvSpPr>
          <p:spPr>
            <a:xfrm>
              <a:off x="6118862" y="2304573"/>
              <a:ext cx="2759121" cy="2380062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사각형: 둥근 위쪽 모서리 114">
              <a:extLst>
                <a:ext uri="{FF2B5EF4-FFF2-40B4-BE49-F238E27FC236}">
                  <a16:creationId xmlns:a16="http://schemas.microsoft.com/office/drawing/2014/main" id="{6FCE898C-E57F-7603-4119-856C7761A2B9}"/>
                </a:ext>
              </a:extLst>
            </p:cNvPr>
            <p:cNvSpPr/>
            <p:nvPr/>
          </p:nvSpPr>
          <p:spPr>
            <a:xfrm>
              <a:off x="6118847" y="2041117"/>
              <a:ext cx="2759121" cy="263455"/>
            </a:xfrm>
            <a:prstGeom prst="round2SameRect">
              <a:avLst>
                <a:gd name="adj1" fmla="val 28236"/>
                <a:gd name="adj2" fmla="val 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당사 매출 상승률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30E8337-40C1-669D-207B-D98EBBE4871B}"/>
                </a:ext>
              </a:extLst>
            </p:cNvPr>
            <p:cNvSpPr txBox="1"/>
            <p:nvPr/>
          </p:nvSpPr>
          <p:spPr>
            <a:xfrm>
              <a:off x="6331184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21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년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4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분기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19DCD62-3400-0BED-22F9-DEE983EC48DC}"/>
                </a:ext>
              </a:extLst>
            </p:cNvPr>
            <p:cNvSpPr txBox="1"/>
            <p:nvPr/>
          </p:nvSpPr>
          <p:spPr>
            <a:xfrm>
              <a:off x="6932980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22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년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분기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AB0CCA6-C832-E595-CD33-C4FC2B9739FB}"/>
                </a:ext>
              </a:extLst>
            </p:cNvPr>
            <p:cNvSpPr txBox="1"/>
            <p:nvPr/>
          </p:nvSpPr>
          <p:spPr>
            <a:xfrm>
              <a:off x="7531086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22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년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분기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C6DE03C-915E-61A6-B909-DC4FD307BF90}"/>
                </a:ext>
              </a:extLst>
            </p:cNvPr>
            <p:cNvSpPr txBox="1"/>
            <p:nvPr/>
          </p:nvSpPr>
          <p:spPr>
            <a:xfrm>
              <a:off x="8128140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22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년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분기</a:t>
              </a: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7CF4827B-EEF5-AAE8-14B2-1864E83225DA}"/>
                </a:ext>
              </a:extLst>
            </p:cNvPr>
            <p:cNvCxnSpPr>
              <a:cxnSpLocks/>
            </p:cNvCxnSpPr>
            <p:nvPr/>
          </p:nvCxnSpPr>
          <p:spPr>
            <a:xfrm>
              <a:off x="6743528" y="2806032"/>
              <a:ext cx="367516" cy="1343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77E9350-E204-F624-4549-765D7BFE76C5}"/>
                </a:ext>
              </a:extLst>
            </p:cNvPr>
            <p:cNvSpPr txBox="1"/>
            <p:nvPr/>
          </p:nvSpPr>
          <p:spPr>
            <a:xfrm>
              <a:off x="6809899" y="2684801"/>
              <a:ext cx="59606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8% </a:t>
              </a: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감소</a:t>
              </a:r>
            </a:p>
          </p:txBody>
        </p: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EE60A7D-05ED-8547-4D01-4BC8A6AF48DF}"/>
                </a:ext>
              </a:extLst>
            </p:cNvPr>
            <p:cNvCxnSpPr>
              <a:cxnSpLocks/>
            </p:cNvCxnSpPr>
            <p:nvPr/>
          </p:nvCxnSpPr>
          <p:spPr>
            <a:xfrm>
              <a:off x="7327944" y="2938954"/>
              <a:ext cx="381206" cy="1857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EF47280-447C-3C9C-0F63-D2974A316602}"/>
                </a:ext>
              </a:extLst>
            </p:cNvPr>
            <p:cNvSpPr txBox="1"/>
            <p:nvPr/>
          </p:nvSpPr>
          <p:spPr>
            <a:xfrm>
              <a:off x="7397426" y="2845993"/>
              <a:ext cx="644682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13% </a:t>
              </a: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감소</a:t>
              </a: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54DF3B42-CA7B-B412-F177-964BD34756DC}"/>
                </a:ext>
              </a:extLst>
            </p:cNvPr>
            <p:cNvCxnSpPr>
              <a:cxnSpLocks/>
            </p:cNvCxnSpPr>
            <p:nvPr/>
          </p:nvCxnSpPr>
          <p:spPr>
            <a:xfrm>
              <a:off x="7939740" y="3124730"/>
              <a:ext cx="367516" cy="2390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50849D2-0F3C-AE66-5A03-04A9231C12B8}"/>
                </a:ext>
              </a:extLst>
            </p:cNvPr>
            <p:cNvSpPr txBox="1"/>
            <p:nvPr/>
          </p:nvSpPr>
          <p:spPr>
            <a:xfrm>
              <a:off x="8006146" y="3082690"/>
              <a:ext cx="644682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17% </a:t>
              </a: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감소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5DD08D40-FEC0-DE90-2513-420602973B57}"/>
              </a:ext>
            </a:extLst>
          </p:cNvPr>
          <p:cNvSpPr txBox="1"/>
          <p:nvPr/>
        </p:nvSpPr>
        <p:spPr>
          <a:xfrm>
            <a:off x="6213065" y="4854589"/>
            <a:ext cx="275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당사 매출 상승률이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분기 이후 하락 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60183C06-1AAC-0383-71CD-CD1FA15C5E7B}"/>
              </a:ext>
            </a:extLst>
          </p:cNvPr>
          <p:cNvSpPr/>
          <p:nvPr/>
        </p:nvSpPr>
        <p:spPr>
          <a:xfrm>
            <a:off x="331475" y="2492036"/>
            <a:ext cx="832563" cy="296285"/>
          </a:xfrm>
          <a:prstGeom prst="roundRect">
            <a:avLst/>
          </a:prstGeom>
          <a:solidFill>
            <a:srgbClr val="C6C4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반도체 시장규모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F23AC64D-ECC8-B51B-3BE8-C79B7F6B1C4D}"/>
              </a:ext>
            </a:extLst>
          </p:cNvPr>
          <p:cNvSpPr/>
          <p:nvPr/>
        </p:nvSpPr>
        <p:spPr>
          <a:xfrm>
            <a:off x="327671" y="2786533"/>
            <a:ext cx="839180" cy="291319"/>
          </a:xfrm>
          <a:prstGeom prst="roundRect">
            <a:avLst/>
          </a:prstGeom>
          <a:solidFill>
            <a:srgbClr val="EE1E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AI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반도체 시장규모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33B7507-7AAF-9BDD-C1E0-313A513758AE}"/>
              </a:ext>
            </a:extLst>
          </p:cNvPr>
          <p:cNvSpPr txBox="1"/>
          <p:nvPr/>
        </p:nvSpPr>
        <p:spPr>
          <a:xfrm>
            <a:off x="406532" y="4867471"/>
            <a:ext cx="256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AI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반도체 비중이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점점 확대되는 추세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49A2810-288B-2355-7DB8-50A4623FFA9F}"/>
              </a:ext>
            </a:extLst>
          </p:cNvPr>
          <p:cNvSpPr txBox="1"/>
          <p:nvPr/>
        </p:nvSpPr>
        <p:spPr>
          <a:xfrm>
            <a:off x="3281727" y="4867471"/>
            <a:ext cx="2738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차량용 메모리 시장의 성장세 상승 예상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A9622DC-C68E-4763-7745-9D2E9D686B68}"/>
              </a:ext>
            </a:extLst>
          </p:cNvPr>
          <p:cNvSpPr txBox="1"/>
          <p:nvPr/>
        </p:nvSpPr>
        <p:spPr>
          <a:xfrm>
            <a:off x="3758848" y="2562448"/>
            <a:ext cx="701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전체시장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E4052DF-5705-5098-4986-937E49717AFB}"/>
              </a:ext>
            </a:extLst>
          </p:cNvPr>
          <p:cNvSpPr txBox="1"/>
          <p:nvPr/>
        </p:nvSpPr>
        <p:spPr>
          <a:xfrm>
            <a:off x="4799716" y="2559936"/>
            <a:ext cx="1238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차량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 당 메모리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9CD76F-70E9-5A3C-DDC8-DA815EABEBF4}"/>
              </a:ext>
            </a:extLst>
          </p:cNvPr>
          <p:cNvGrpSpPr/>
          <p:nvPr/>
        </p:nvGrpSpPr>
        <p:grpSpPr>
          <a:xfrm>
            <a:off x="5406986" y="104323"/>
            <a:ext cx="3826813" cy="486595"/>
            <a:chOff x="5445718" y="246002"/>
            <a:chExt cx="3826813" cy="48659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FE2357D-C6FD-D67D-4BED-8B23EDD1CED3}"/>
                </a:ext>
              </a:extLst>
            </p:cNvPr>
            <p:cNvGrpSpPr/>
            <p:nvPr/>
          </p:nvGrpSpPr>
          <p:grpSpPr>
            <a:xfrm>
              <a:off x="5445718" y="246002"/>
              <a:ext cx="3826813" cy="486595"/>
              <a:chOff x="4141174" y="1396624"/>
              <a:chExt cx="3826813" cy="486595"/>
            </a:xfrm>
          </p:grpSpPr>
          <p:sp>
            <p:nvSpPr>
              <p:cNvPr id="134" name="TextBox 11">
                <a:extLst>
                  <a:ext uri="{FF2B5EF4-FFF2-40B4-BE49-F238E27FC236}">
                    <a16:creationId xmlns:a16="http://schemas.microsoft.com/office/drawing/2014/main" id="{80FD8DCA-3361-914E-A60F-CD74A0E93EB7}"/>
                  </a:ext>
                </a:extLst>
              </p:cNvPr>
              <p:cNvSpPr txBox="1"/>
              <p:nvPr/>
            </p:nvSpPr>
            <p:spPr>
              <a:xfrm>
                <a:off x="7352328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소감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B55CD239-2470-005D-BB3C-DA76CBF41CDF}"/>
                  </a:ext>
                </a:extLst>
              </p:cNvPr>
              <p:cNvGrpSpPr/>
              <p:nvPr/>
            </p:nvGrpSpPr>
            <p:grpSpPr>
              <a:xfrm>
                <a:off x="4141174" y="1396624"/>
                <a:ext cx="3570372" cy="486595"/>
                <a:chOff x="4141174" y="1396624"/>
                <a:chExt cx="3570372" cy="486595"/>
              </a:xfrm>
            </p:grpSpPr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F8F562AE-265C-D771-998D-DF5C526DA89D}"/>
                    </a:ext>
                  </a:extLst>
                </p:cNvPr>
                <p:cNvCxnSpPr>
                  <a:cxnSpLocks/>
                  <a:endCxn id="142" idx="6"/>
                </p:cNvCxnSpPr>
                <p:nvPr/>
              </p:nvCxnSpPr>
              <p:spPr>
                <a:xfrm>
                  <a:off x="4399378" y="1489053"/>
                  <a:ext cx="3312168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순서도: 연결자 136">
                  <a:extLst>
                    <a:ext uri="{FF2B5EF4-FFF2-40B4-BE49-F238E27FC236}">
                      <a16:creationId xmlns:a16="http://schemas.microsoft.com/office/drawing/2014/main" id="{1602DA8D-F0B3-5505-CF0C-D0788D9AB93A}"/>
                    </a:ext>
                  </a:extLst>
                </p:cNvPr>
                <p:cNvSpPr/>
                <p:nvPr/>
              </p:nvSpPr>
              <p:spPr>
                <a:xfrm>
                  <a:off x="5291114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순서도: 연결자 137">
                  <a:extLst>
                    <a:ext uri="{FF2B5EF4-FFF2-40B4-BE49-F238E27FC236}">
                      <a16:creationId xmlns:a16="http://schemas.microsoft.com/office/drawing/2014/main" id="{2096A6ED-D78F-3844-B8B4-B7A764D41A9B}"/>
                    </a:ext>
                  </a:extLst>
                </p:cNvPr>
                <p:cNvSpPr/>
                <p:nvPr/>
              </p:nvSpPr>
              <p:spPr>
                <a:xfrm>
                  <a:off x="5753786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순서도: 연결자 138">
                  <a:extLst>
                    <a:ext uri="{FF2B5EF4-FFF2-40B4-BE49-F238E27FC236}">
                      <a16:creationId xmlns:a16="http://schemas.microsoft.com/office/drawing/2014/main" id="{DC297484-7B77-4CE5-83B1-102929B12214}"/>
                    </a:ext>
                  </a:extLst>
                </p:cNvPr>
                <p:cNvSpPr/>
                <p:nvPr/>
              </p:nvSpPr>
              <p:spPr>
                <a:xfrm>
                  <a:off x="6216458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순서도: 연결자 139">
                  <a:extLst>
                    <a:ext uri="{FF2B5EF4-FFF2-40B4-BE49-F238E27FC236}">
                      <a16:creationId xmlns:a16="http://schemas.microsoft.com/office/drawing/2014/main" id="{918B86B6-3076-DB9A-DA82-0F79A17FC32D}"/>
                    </a:ext>
                  </a:extLst>
                </p:cNvPr>
                <p:cNvSpPr/>
                <p:nvPr/>
              </p:nvSpPr>
              <p:spPr>
                <a:xfrm>
                  <a:off x="6679130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순서도: 연결자 140">
                  <a:extLst>
                    <a:ext uri="{FF2B5EF4-FFF2-40B4-BE49-F238E27FC236}">
                      <a16:creationId xmlns:a16="http://schemas.microsoft.com/office/drawing/2014/main" id="{1D76F0D8-0D9C-D78C-6798-CDA21B4DBB68}"/>
                    </a:ext>
                  </a:extLst>
                </p:cNvPr>
                <p:cNvSpPr/>
                <p:nvPr/>
              </p:nvSpPr>
              <p:spPr>
                <a:xfrm>
                  <a:off x="7141802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순서도: 연결자 141">
                  <a:extLst>
                    <a:ext uri="{FF2B5EF4-FFF2-40B4-BE49-F238E27FC236}">
                      <a16:creationId xmlns:a16="http://schemas.microsoft.com/office/drawing/2014/main" id="{0E8E5A3A-100F-F5B4-D891-F2CF82C00DD1}"/>
                    </a:ext>
                  </a:extLst>
                </p:cNvPr>
                <p:cNvSpPr/>
                <p:nvPr/>
              </p:nvSpPr>
              <p:spPr>
                <a:xfrm>
                  <a:off x="7604474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TextBox 23">
                  <a:extLst>
                    <a:ext uri="{FF2B5EF4-FFF2-40B4-BE49-F238E27FC236}">
                      <a16:creationId xmlns:a16="http://schemas.microsoft.com/office/drawing/2014/main" id="{B31C2CE1-5FCF-5D54-B6C3-9563F4D870BF}"/>
                    </a:ext>
                  </a:extLst>
                </p:cNvPr>
                <p:cNvSpPr txBox="1"/>
                <p:nvPr/>
              </p:nvSpPr>
              <p:spPr>
                <a:xfrm>
                  <a:off x="5038676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현황 및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개선기회</a:t>
                  </a:r>
                </a:p>
              </p:txBody>
            </p:sp>
            <p:sp>
              <p:nvSpPr>
                <p:cNvPr id="144" name="TextBox 24">
                  <a:extLst>
                    <a:ext uri="{FF2B5EF4-FFF2-40B4-BE49-F238E27FC236}">
                      <a16:creationId xmlns:a16="http://schemas.microsoft.com/office/drawing/2014/main" id="{6489F8BD-399E-F545-03FD-E125C0212635}"/>
                    </a:ext>
                  </a:extLst>
                </p:cNvPr>
                <p:cNvSpPr txBox="1"/>
                <p:nvPr/>
              </p:nvSpPr>
              <p:spPr>
                <a:xfrm>
                  <a:off x="4580300" y="1537420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추진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배경</a:t>
                  </a:r>
                </a:p>
              </p:txBody>
            </p:sp>
            <p:sp>
              <p:nvSpPr>
                <p:cNvPr id="145" name="TextBox 25">
                  <a:extLst>
                    <a:ext uri="{FF2B5EF4-FFF2-40B4-BE49-F238E27FC236}">
                      <a16:creationId xmlns:a16="http://schemas.microsoft.com/office/drawing/2014/main" id="{CEF17946-0D05-D54E-FD27-1F390EB85F42}"/>
                    </a:ext>
                  </a:extLst>
                </p:cNvPr>
                <p:cNvSpPr txBox="1"/>
                <p:nvPr/>
              </p:nvSpPr>
              <p:spPr>
                <a:xfrm>
                  <a:off x="5497344" y="154285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계획</a:t>
                  </a:r>
                </a:p>
              </p:txBody>
            </p:sp>
            <p:sp>
              <p:nvSpPr>
                <p:cNvPr id="146" name="TextBox 26">
                  <a:extLst>
                    <a:ext uri="{FF2B5EF4-FFF2-40B4-BE49-F238E27FC236}">
                      <a16:creationId xmlns:a16="http://schemas.microsoft.com/office/drawing/2014/main" id="{B63899C9-A424-B754-A06C-BB16785CCD2B}"/>
                    </a:ext>
                  </a:extLst>
                </p:cNvPr>
                <p:cNvSpPr txBox="1"/>
                <p:nvPr/>
              </p:nvSpPr>
              <p:spPr>
                <a:xfrm>
                  <a:off x="5956604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결과</a:t>
                  </a:r>
                </a:p>
              </p:txBody>
            </p:sp>
            <p:sp>
              <p:nvSpPr>
                <p:cNvPr id="147" name="TextBox 27">
                  <a:extLst>
                    <a:ext uri="{FF2B5EF4-FFF2-40B4-BE49-F238E27FC236}">
                      <a16:creationId xmlns:a16="http://schemas.microsoft.com/office/drawing/2014/main" id="{CE9223EE-E6B8-4D2A-768F-FA0C08CBA01F}"/>
                    </a:ext>
                  </a:extLst>
                </p:cNvPr>
                <p:cNvSpPr txBox="1"/>
                <p:nvPr/>
              </p:nvSpPr>
              <p:spPr>
                <a:xfrm>
                  <a:off x="642483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개선안</a:t>
                  </a:r>
                </a:p>
              </p:txBody>
            </p:sp>
            <p:sp>
              <p:nvSpPr>
                <p:cNvPr id="148" name="TextBox 28">
                  <a:extLst>
                    <a:ext uri="{FF2B5EF4-FFF2-40B4-BE49-F238E27FC236}">
                      <a16:creationId xmlns:a16="http://schemas.microsoft.com/office/drawing/2014/main" id="{E1F0B751-B86B-4FAD-B6BD-1B4109CFA19E}"/>
                    </a:ext>
                  </a:extLst>
                </p:cNvPr>
                <p:cNvSpPr txBox="1"/>
                <p:nvPr/>
              </p:nvSpPr>
              <p:spPr>
                <a:xfrm>
                  <a:off x="688409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시현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9" name="순서도: 연결자 148">
                  <a:extLst>
                    <a:ext uri="{FF2B5EF4-FFF2-40B4-BE49-F238E27FC236}">
                      <a16:creationId xmlns:a16="http://schemas.microsoft.com/office/drawing/2014/main" id="{5C08B3B1-488B-2E21-0CCB-B66C0EB24AEB}"/>
                    </a:ext>
                  </a:extLst>
                </p:cNvPr>
                <p:cNvSpPr/>
                <p:nvPr/>
              </p:nvSpPr>
              <p:spPr>
                <a:xfrm>
                  <a:off x="4803937" y="1396624"/>
                  <a:ext cx="160995" cy="175995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TextBox 30">
                  <a:extLst>
                    <a:ext uri="{FF2B5EF4-FFF2-40B4-BE49-F238E27FC236}">
                      <a16:creationId xmlns:a16="http://schemas.microsoft.com/office/drawing/2014/main" id="{4EACF3D0-BA3E-0EFD-D746-5C87FBE17729}"/>
                    </a:ext>
                  </a:extLst>
                </p:cNvPr>
                <p:cNvSpPr txBox="1"/>
                <p:nvPr/>
              </p:nvSpPr>
              <p:spPr>
                <a:xfrm>
                  <a:off x="4141174" y="1544665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비즈니스 </a:t>
                  </a:r>
                  <a:endParaRPr lang="en-US" altLang="ko-KR" sz="8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소개</a:t>
                  </a:r>
                </a:p>
              </p:txBody>
            </p:sp>
          </p:grpSp>
        </p:grpSp>
        <p:sp>
          <p:nvSpPr>
            <p:cNvPr id="133" name="순서도: 연결자 132">
              <a:extLst>
                <a:ext uri="{FF2B5EF4-FFF2-40B4-BE49-F238E27FC236}">
                  <a16:creationId xmlns:a16="http://schemas.microsoft.com/office/drawing/2014/main" id="{FFC21269-6547-1047-5277-78FA0A783AC1}"/>
                </a:ext>
              </a:extLst>
            </p:cNvPr>
            <p:cNvSpPr/>
            <p:nvPr/>
          </p:nvSpPr>
          <p:spPr>
            <a:xfrm>
              <a:off x="5678757" y="272765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E0B3732D-E217-7DD0-9C54-1191BD8216BE}"/>
              </a:ext>
            </a:extLst>
          </p:cNvPr>
          <p:cNvSpPr txBox="1"/>
          <p:nvPr/>
        </p:nvSpPr>
        <p:spPr>
          <a:xfrm>
            <a:off x="1340728" y="2432010"/>
            <a:ext cx="1756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단위 </a:t>
            </a:r>
            <a:r>
              <a:rPr lang="en-US" altLang="ko-KR" sz="500" dirty="0"/>
              <a:t>: </a:t>
            </a:r>
            <a:r>
              <a:rPr lang="ko-KR" altLang="en-US" sz="500" dirty="0"/>
              <a:t>억달러</a:t>
            </a:r>
            <a:r>
              <a:rPr lang="en-US" altLang="ko-KR" sz="500" dirty="0"/>
              <a:t>, </a:t>
            </a:r>
            <a:r>
              <a:rPr lang="ko-KR" altLang="en-US" sz="500" dirty="0"/>
              <a:t>괄호 안은 시스템반도체 시장 내 비중 </a:t>
            </a:r>
            <a:r>
              <a:rPr lang="en-US" altLang="ko-KR" sz="500" dirty="0"/>
              <a:t>%</a:t>
            </a:r>
            <a:endParaRPr lang="ko-KR" altLang="en-US" sz="5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62D7ACE-7F75-5275-484D-23A832C619B9}"/>
              </a:ext>
            </a:extLst>
          </p:cNvPr>
          <p:cNvSpPr txBox="1"/>
          <p:nvPr/>
        </p:nvSpPr>
        <p:spPr>
          <a:xfrm>
            <a:off x="3531460" y="2695623"/>
            <a:ext cx="5065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단위 </a:t>
            </a:r>
            <a:r>
              <a:rPr lang="en-US" altLang="ko-KR" sz="500" dirty="0"/>
              <a:t>: </a:t>
            </a:r>
            <a:r>
              <a:rPr lang="ko-KR" altLang="en-US" sz="500" dirty="0"/>
              <a:t>달러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DA092EE-E509-87D2-18A6-87620DD8E70A}"/>
              </a:ext>
            </a:extLst>
          </p:cNvPr>
          <p:cNvSpPr txBox="1"/>
          <p:nvPr/>
        </p:nvSpPr>
        <p:spPr>
          <a:xfrm>
            <a:off x="4742557" y="2695912"/>
            <a:ext cx="5065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단위 </a:t>
            </a:r>
            <a:r>
              <a:rPr lang="en-US" altLang="ko-KR" sz="500" dirty="0"/>
              <a:t>: GB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325036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B9583E-184B-4654-8BE8-3C0800E3FE54}"/>
              </a:ext>
            </a:extLst>
          </p:cNvPr>
          <p:cNvSpPr/>
          <p:nvPr/>
        </p:nvSpPr>
        <p:spPr>
          <a:xfrm>
            <a:off x="90377" y="605993"/>
            <a:ext cx="8963245" cy="502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1DCA3-D905-52ED-E893-9EC6AD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7" y="-233056"/>
            <a:ext cx="3538498" cy="1104636"/>
          </a:xfrm>
        </p:spPr>
        <p:txBody>
          <a:bodyPr>
            <a:norm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 및 개선기회</a:t>
            </a: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4047380F-1AAC-6B2D-E524-E3B4206EA191}"/>
              </a:ext>
            </a:extLst>
          </p:cNvPr>
          <p:cNvSpPr/>
          <p:nvPr/>
        </p:nvSpPr>
        <p:spPr>
          <a:xfrm>
            <a:off x="383570" y="4840502"/>
            <a:ext cx="8536110" cy="739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국내 수출에서 차지하는 반도체의 비중이 매우 높고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TSMC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현재 파운드리 시장 독과점인 상태에서 매출 극대화를 위해 기술력을 높여 경쟁력을 확보하는 것이 중요하다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33136-358D-F2A4-F823-CA5B5016D90E}"/>
              </a:ext>
            </a:extLst>
          </p:cNvPr>
          <p:cNvSpPr txBox="1"/>
          <p:nvPr/>
        </p:nvSpPr>
        <p:spPr>
          <a:xfrm>
            <a:off x="3268639" y="10508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ABB12B1-6065-4C2C-4367-9E5870D261EB}"/>
              </a:ext>
            </a:extLst>
          </p:cNvPr>
          <p:cNvGrpSpPr/>
          <p:nvPr/>
        </p:nvGrpSpPr>
        <p:grpSpPr>
          <a:xfrm>
            <a:off x="5410335" y="95322"/>
            <a:ext cx="3826813" cy="491894"/>
            <a:chOff x="5445718" y="240703"/>
            <a:chExt cx="3826813" cy="49189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D1F77E2-7D83-9E79-4238-705F51026D85}"/>
                </a:ext>
              </a:extLst>
            </p:cNvPr>
            <p:cNvGrpSpPr/>
            <p:nvPr/>
          </p:nvGrpSpPr>
          <p:grpSpPr>
            <a:xfrm>
              <a:off x="5445718" y="240703"/>
              <a:ext cx="3826813" cy="491894"/>
              <a:chOff x="4141174" y="1391325"/>
              <a:chExt cx="3826813" cy="491894"/>
            </a:xfrm>
          </p:grpSpPr>
          <p:sp>
            <p:nvSpPr>
              <p:cNvPr id="18" name="TextBox 29">
                <a:extLst>
                  <a:ext uri="{FF2B5EF4-FFF2-40B4-BE49-F238E27FC236}">
                    <a16:creationId xmlns:a16="http://schemas.microsoft.com/office/drawing/2014/main" id="{5C93CE77-A5A7-40B5-B07E-8336692149CF}"/>
                  </a:ext>
                </a:extLst>
              </p:cNvPr>
              <p:cNvSpPr txBox="1"/>
              <p:nvPr/>
            </p:nvSpPr>
            <p:spPr>
              <a:xfrm>
                <a:off x="7352328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소감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2706F91E-4608-3907-378B-19CC2FEA464B}"/>
                  </a:ext>
                </a:extLst>
              </p:cNvPr>
              <p:cNvGrpSpPr/>
              <p:nvPr/>
            </p:nvGrpSpPr>
            <p:grpSpPr>
              <a:xfrm>
                <a:off x="4141174" y="1391325"/>
                <a:ext cx="3570372" cy="491894"/>
                <a:chOff x="4141174" y="1391325"/>
                <a:chExt cx="3570372" cy="491894"/>
              </a:xfrm>
            </p:grpSpPr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E30D7F45-5324-08D5-C049-A201CACFF493}"/>
                    </a:ext>
                  </a:extLst>
                </p:cNvPr>
                <p:cNvCxnSpPr>
                  <a:cxnSpLocks/>
                  <a:endCxn id="26" idx="6"/>
                </p:cNvCxnSpPr>
                <p:nvPr/>
              </p:nvCxnSpPr>
              <p:spPr>
                <a:xfrm>
                  <a:off x="4399378" y="1489053"/>
                  <a:ext cx="3312168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순서도: 연결자 20">
                  <a:extLst>
                    <a:ext uri="{FF2B5EF4-FFF2-40B4-BE49-F238E27FC236}">
                      <a16:creationId xmlns:a16="http://schemas.microsoft.com/office/drawing/2014/main" id="{BCD2654D-9628-7531-9505-4143D2BF33CC}"/>
                    </a:ext>
                  </a:extLst>
                </p:cNvPr>
                <p:cNvSpPr/>
                <p:nvPr/>
              </p:nvSpPr>
              <p:spPr>
                <a:xfrm>
                  <a:off x="4835858" y="141677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순서도: 연결자 21">
                  <a:extLst>
                    <a:ext uri="{FF2B5EF4-FFF2-40B4-BE49-F238E27FC236}">
                      <a16:creationId xmlns:a16="http://schemas.microsoft.com/office/drawing/2014/main" id="{4F4CD960-FFCF-4CD9-ED23-1D901DDA6978}"/>
                    </a:ext>
                  </a:extLst>
                </p:cNvPr>
                <p:cNvSpPr/>
                <p:nvPr/>
              </p:nvSpPr>
              <p:spPr>
                <a:xfrm>
                  <a:off x="5753786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순서도: 연결자 22">
                  <a:extLst>
                    <a:ext uri="{FF2B5EF4-FFF2-40B4-BE49-F238E27FC236}">
                      <a16:creationId xmlns:a16="http://schemas.microsoft.com/office/drawing/2014/main" id="{90C00B3D-605B-CC11-0D43-1369171C8CB7}"/>
                    </a:ext>
                  </a:extLst>
                </p:cNvPr>
                <p:cNvSpPr/>
                <p:nvPr/>
              </p:nvSpPr>
              <p:spPr>
                <a:xfrm>
                  <a:off x="6216458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순서도: 연결자 23">
                  <a:extLst>
                    <a:ext uri="{FF2B5EF4-FFF2-40B4-BE49-F238E27FC236}">
                      <a16:creationId xmlns:a16="http://schemas.microsoft.com/office/drawing/2014/main" id="{D7E611D0-75F0-CB02-D8E7-49E340B65A28}"/>
                    </a:ext>
                  </a:extLst>
                </p:cNvPr>
                <p:cNvSpPr/>
                <p:nvPr/>
              </p:nvSpPr>
              <p:spPr>
                <a:xfrm>
                  <a:off x="6679130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순서도: 연결자 24">
                  <a:extLst>
                    <a:ext uri="{FF2B5EF4-FFF2-40B4-BE49-F238E27FC236}">
                      <a16:creationId xmlns:a16="http://schemas.microsoft.com/office/drawing/2014/main" id="{88891207-1EBF-9158-3265-5B2E5AA6A7E2}"/>
                    </a:ext>
                  </a:extLst>
                </p:cNvPr>
                <p:cNvSpPr/>
                <p:nvPr/>
              </p:nvSpPr>
              <p:spPr>
                <a:xfrm>
                  <a:off x="7141802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순서도: 연결자 25">
                  <a:extLst>
                    <a:ext uri="{FF2B5EF4-FFF2-40B4-BE49-F238E27FC236}">
                      <a16:creationId xmlns:a16="http://schemas.microsoft.com/office/drawing/2014/main" id="{2CBFDC3A-EB2C-5135-E626-963B63FC3578}"/>
                    </a:ext>
                  </a:extLst>
                </p:cNvPr>
                <p:cNvSpPr/>
                <p:nvPr/>
              </p:nvSpPr>
              <p:spPr>
                <a:xfrm>
                  <a:off x="7604474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TextBox 41">
                  <a:extLst>
                    <a:ext uri="{FF2B5EF4-FFF2-40B4-BE49-F238E27FC236}">
                      <a16:creationId xmlns:a16="http://schemas.microsoft.com/office/drawing/2014/main" id="{13A006BF-C3F0-F6F6-0E37-13C26A03BCB6}"/>
                    </a:ext>
                  </a:extLst>
                </p:cNvPr>
                <p:cNvSpPr txBox="1"/>
                <p:nvPr/>
              </p:nvSpPr>
              <p:spPr>
                <a:xfrm>
                  <a:off x="5038676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현황 및</a:t>
                  </a:r>
                  <a:endPara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개선기회</a:t>
                  </a:r>
                </a:p>
              </p:txBody>
            </p:sp>
            <p:sp>
              <p:nvSpPr>
                <p:cNvPr id="28" name="TextBox 42">
                  <a:extLst>
                    <a:ext uri="{FF2B5EF4-FFF2-40B4-BE49-F238E27FC236}">
                      <a16:creationId xmlns:a16="http://schemas.microsoft.com/office/drawing/2014/main" id="{25846C14-C941-38D8-4CF1-FABEBBB1AA46}"/>
                    </a:ext>
                  </a:extLst>
                </p:cNvPr>
                <p:cNvSpPr txBox="1"/>
                <p:nvPr/>
              </p:nvSpPr>
              <p:spPr>
                <a:xfrm>
                  <a:off x="4580300" y="1537420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추진</a:t>
                  </a:r>
                  <a:endPara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배경</a:t>
                  </a:r>
                </a:p>
              </p:txBody>
            </p:sp>
            <p:sp>
              <p:nvSpPr>
                <p:cNvPr id="29" name="TextBox 43">
                  <a:extLst>
                    <a:ext uri="{FF2B5EF4-FFF2-40B4-BE49-F238E27FC236}">
                      <a16:creationId xmlns:a16="http://schemas.microsoft.com/office/drawing/2014/main" id="{ACB1D58E-F889-0D78-0928-B50EDFEFD808}"/>
                    </a:ext>
                  </a:extLst>
                </p:cNvPr>
                <p:cNvSpPr txBox="1"/>
                <p:nvPr/>
              </p:nvSpPr>
              <p:spPr>
                <a:xfrm>
                  <a:off x="5497344" y="154285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분석</a:t>
                  </a:r>
                  <a:endPara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계획</a:t>
                  </a:r>
                </a:p>
              </p:txBody>
            </p:sp>
            <p:sp>
              <p:nvSpPr>
                <p:cNvPr id="30" name="TextBox 44">
                  <a:extLst>
                    <a:ext uri="{FF2B5EF4-FFF2-40B4-BE49-F238E27FC236}">
                      <a16:creationId xmlns:a16="http://schemas.microsoft.com/office/drawing/2014/main" id="{8055C51B-D4B3-1E88-423D-14C89ADE61E2}"/>
                    </a:ext>
                  </a:extLst>
                </p:cNvPr>
                <p:cNvSpPr txBox="1"/>
                <p:nvPr/>
              </p:nvSpPr>
              <p:spPr>
                <a:xfrm>
                  <a:off x="5956604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분석</a:t>
                  </a:r>
                  <a:endPara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결과</a:t>
                  </a:r>
                </a:p>
              </p:txBody>
            </p:sp>
            <p:sp>
              <p:nvSpPr>
                <p:cNvPr id="31" name="TextBox 45">
                  <a:extLst>
                    <a:ext uri="{FF2B5EF4-FFF2-40B4-BE49-F238E27FC236}">
                      <a16:creationId xmlns:a16="http://schemas.microsoft.com/office/drawing/2014/main" id="{120A078A-F4F1-1539-0C1E-EA83C1332675}"/>
                    </a:ext>
                  </a:extLst>
                </p:cNvPr>
                <p:cNvSpPr txBox="1"/>
                <p:nvPr/>
              </p:nvSpPr>
              <p:spPr>
                <a:xfrm>
                  <a:off x="642483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개선안</a:t>
                  </a:r>
                </a:p>
              </p:txBody>
            </p:sp>
            <p:sp>
              <p:nvSpPr>
                <p:cNvPr id="32" name="TextBox 46">
                  <a:extLst>
                    <a:ext uri="{FF2B5EF4-FFF2-40B4-BE49-F238E27FC236}">
                      <a16:creationId xmlns:a16="http://schemas.microsoft.com/office/drawing/2014/main" id="{666ECA42-3881-DE64-9993-B002A82A7583}"/>
                    </a:ext>
                  </a:extLst>
                </p:cNvPr>
                <p:cNvSpPr txBox="1"/>
                <p:nvPr/>
              </p:nvSpPr>
              <p:spPr>
                <a:xfrm>
                  <a:off x="688409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시현</a:t>
                  </a:r>
                  <a:endPara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순서도: 연결자 32">
                  <a:extLst>
                    <a:ext uri="{FF2B5EF4-FFF2-40B4-BE49-F238E27FC236}">
                      <a16:creationId xmlns:a16="http://schemas.microsoft.com/office/drawing/2014/main" id="{936FDD50-0D89-4BAD-5132-35F02A454447}"/>
                    </a:ext>
                  </a:extLst>
                </p:cNvPr>
                <p:cNvSpPr/>
                <p:nvPr/>
              </p:nvSpPr>
              <p:spPr>
                <a:xfrm>
                  <a:off x="5267910" y="1391325"/>
                  <a:ext cx="160995" cy="175995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TextBox 48">
                  <a:extLst>
                    <a:ext uri="{FF2B5EF4-FFF2-40B4-BE49-F238E27FC236}">
                      <a16:creationId xmlns:a16="http://schemas.microsoft.com/office/drawing/2014/main" id="{2AB87246-D2AE-3E42-2B24-6A8B03A01C8A}"/>
                    </a:ext>
                  </a:extLst>
                </p:cNvPr>
                <p:cNvSpPr txBox="1"/>
                <p:nvPr/>
              </p:nvSpPr>
              <p:spPr>
                <a:xfrm>
                  <a:off x="4141174" y="1544665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비즈니스 </a:t>
                  </a:r>
                  <a:endParaRPr kumimoji="0" lang="en-US" altLang="ko-KR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소개</a:t>
                  </a:r>
                </a:p>
              </p:txBody>
            </p:sp>
          </p:grpSp>
        </p:grpSp>
        <p:sp>
          <p:nvSpPr>
            <p:cNvPr id="17" name="순서도: 연결자 16">
              <a:extLst>
                <a:ext uri="{FF2B5EF4-FFF2-40B4-BE49-F238E27FC236}">
                  <a16:creationId xmlns:a16="http://schemas.microsoft.com/office/drawing/2014/main" id="{740886DF-13BC-FE93-17F5-19CB200BE1B4}"/>
                </a:ext>
              </a:extLst>
            </p:cNvPr>
            <p:cNvSpPr/>
            <p:nvPr/>
          </p:nvSpPr>
          <p:spPr>
            <a:xfrm>
              <a:off x="5680174" y="274122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E8E84CA-4E18-16CB-784F-FCA9C9DB2C00}"/>
              </a:ext>
            </a:extLst>
          </p:cNvPr>
          <p:cNvGrpSpPr/>
          <p:nvPr/>
        </p:nvGrpSpPr>
        <p:grpSpPr>
          <a:xfrm>
            <a:off x="205102" y="871580"/>
            <a:ext cx="4207897" cy="3683080"/>
            <a:chOff x="152823" y="981042"/>
            <a:chExt cx="4342977" cy="368308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2D8437-EA40-0266-2263-8C7E3C2703EE}"/>
                </a:ext>
              </a:extLst>
            </p:cNvPr>
            <p:cNvSpPr/>
            <p:nvPr/>
          </p:nvSpPr>
          <p:spPr>
            <a:xfrm>
              <a:off x="152829" y="1244498"/>
              <a:ext cx="4342971" cy="3419624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61C79842-C35C-359E-3FDD-A26833C42AA7}"/>
                </a:ext>
              </a:extLst>
            </p:cNvPr>
            <p:cNvSpPr/>
            <p:nvPr/>
          </p:nvSpPr>
          <p:spPr>
            <a:xfrm>
              <a:off x="152823" y="981042"/>
              <a:ext cx="4342971" cy="263455"/>
            </a:xfrm>
            <a:prstGeom prst="round2SameRect">
              <a:avLst>
                <a:gd name="adj1" fmla="val 28236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spc="-150" dirty="0">
                  <a:solidFill>
                    <a:srgbClr val="FFFFFF"/>
                  </a:solidFill>
                  <a:latin typeface="Microsoft GothicNeo"/>
                  <a:ea typeface="맑은 고딕" panose="020B0503020000020004" pitchFamily="50" charset="-127"/>
                </a:rPr>
                <a:t>국내 </a:t>
              </a:r>
              <a:r>
                <a:rPr lang="en-US" altLang="ko-KR" sz="1400" b="1" kern="0" spc="-150" dirty="0">
                  <a:solidFill>
                    <a:srgbClr val="FFFFFF"/>
                  </a:solidFill>
                  <a:latin typeface="Microsoft GothicNeo"/>
                  <a:ea typeface="맑은 고딕" panose="020B0503020000020004" pitchFamily="50" charset="-127"/>
                </a:rPr>
                <a:t>10</a:t>
              </a:r>
              <a:r>
                <a:rPr lang="ko-KR" altLang="en-US" sz="1400" b="1" kern="0" spc="-150" dirty="0">
                  <a:solidFill>
                    <a:srgbClr val="FFFFFF"/>
                  </a:solidFill>
                  <a:latin typeface="Microsoft GothicNeo"/>
                  <a:ea typeface="맑은 고딕" panose="020B0503020000020004" pitchFamily="50" charset="-127"/>
                </a:rPr>
                <a:t>대 수출품목 비율</a:t>
              </a:r>
              <a:endPara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B6293A8-1681-CF71-73F2-C5130CE6FF76}"/>
              </a:ext>
            </a:extLst>
          </p:cNvPr>
          <p:cNvGrpSpPr/>
          <p:nvPr/>
        </p:nvGrpSpPr>
        <p:grpSpPr>
          <a:xfrm>
            <a:off x="4583306" y="882133"/>
            <a:ext cx="4342977" cy="3677828"/>
            <a:chOff x="5154361" y="1007086"/>
            <a:chExt cx="4342977" cy="3683080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53AFA6B-2C45-0AE4-80EF-5E584A097953}"/>
                </a:ext>
              </a:extLst>
            </p:cNvPr>
            <p:cNvGrpSpPr/>
            <p:nvPr/>
          </p:nvGrpSpPr>
          <p:grpSpPr>
            <a:xfrm>
              <a:off x="5154361" y="1007086"/>
              <a:ext cx="4342977" cy="3683080"/>
              <a:chOff x="4639518" y="981042"/>
              <a:chExt cx="4342977" cy="368308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158B77A-5635-18B4-2C37-7F9045C09A52}"/>
                  </a:ext>
                </a:extLst>
              </p:cNvPr>
              <p:cNvSpPr/>
              <p:nvPr/>
            </p:nvSpPr>
            <p:spPr>
              <a:xfrm>
                <a:off x="4639524" y="1244498"/>
                <a:ext cx="4342971" cy="3419624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+mn-ea"/>
                  <a:cs typeface="+mn-cs"/>
                </a:endParaRPr>
              </a:p>
            </p:txBody>
          </p:sp>
          <p:sp>
            <p:nvSpPr>
              <p:cNvPr id="56" name="사각형: 둥근 위쪽 모서리 55">
                <a:extLst>
                  <a:ext uri="{FF2B5EF4-FFF2-40B4-BE49-F238E27FC236}">
                    <a16:creationId xmlns:a16="http://schemas.microsoft.com/office/drawing/2014/main" id="{7194ADED-F78C-6583-E115-D0C2032AE8E2}"/>
                  </a:ext>
                </a:extLst>
              </p:cNvPr>
              <p:cNvSpPr/>
              <p:nvPr/>
            </p:nvSpPr>
            <p:spPr>
              <a:xfrm>
                <a:off x="4639518" y="981042"/>
                <a:ext cx="4342971" cy="263455"/>
              </a:xfrm>
              <a:prstGeom prst="round2SameRect">
                <a:avLst>
                  <a:gd name="adj1" fmla="val 28236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-15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GothicNeo"/>
                    <a:ea typeface="맑은 고딕" panose="020B0503020000020004" pitchFamily="50" charset="-127"/>
                    <a:cs typeface="+mn-cs"/>
                  </a:rPr>
                  <a:t>AI </a:t>
                </a:r>
                <a:r>
                  <a:rPr kumimoji="0" lang="ko-KR" altLang="en-US" sz="1400" b="1" i="0" u="none" strike="noStrike" kern="0" cap="none" spc="-15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GothicNeo"/>
                    <a:ea typeface="맑은 고딕" panose="020B0503020000020004" pitchFamily="50" charset="-127"/>
                    <a:cs typeface="+mn-cs"/>
                  </a:rPr>
                  <a:t>반도체 시장 규모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0D4A51D-52E0-FAE6-BEE7-BA2D51B639B9}"/>
                </a:ext>
              </a:extLst>
            </p:cNvPr>
            <p:cNvGrpSpPr/>
            <p:nvPr/>
          </p:nvGrpSpPr>
          <p:grpSpPr>
            <a:xfrm>
              <a:off x="5881480" y="1551083"/>
              <a:ext cx="2851873" cy="2851873"/>
              <a:chOff x="5370978" y="1525039"/>
              <a:chExt cx="2851873" cy="285187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FB1A82D3-1201-7817-C543-9558C2B7B6EC}"/>
                  </a:ext>
                </a:extLst>
              </p:cNvPr>
              <p:cNvGrpSpPr/>
              <p:nvPr/>
            </p:nvGrpSpPr>
            <p:grpSpPr>
              <a:xfrm>
                <a:off x="5370978" y="1525039"/>
                <a:ext cx="2851873" cy="2851873"/>
                <a:chOff x="5654721" y="1680608"/>
                <a:chExt cx="2474944" cy="2474944"/>
              </a:xfrm>
              <a:effectLst>
                <a:outerShdw blurRad="88900" sx="101000" sy="101000" algn="ctr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49" name="부분 원형 48">
                  <a:extLst>
                    <a:ext uri="{FF2B5EF4-FFF2-40B4-BE49-F238E27FC236}">
                      <a16:creationId xmlns:a16="http://schemas.microsoft.com/office/drawing/2014/main" id="{B0297AF6-B47C-3A3C-3899-950B89652003}"/>
                    </a:ext>
                  </a:extLst>
                </p:cNvPr>
                <p:cNvSpPr/>
                <p:nvPr/>
              </p:nvSpPr>
              <p:spPr>
                <a:xfrm>
                  <a:off x="5654721" y="1680608"/>
                  <a:ext cx="2474944" cy="2474944"/>
                </a:xfrm>
                <a:prstGeom prst="pie">
                  <a:avLst>
                    <a:gd name="adj1" fmla="val 7483035"/>
                    <a:gd name="adj2" fmla="val 10178059"/>
                  </a:avLst>
                </a:prstGeom>
                <a:solidFill>
                  <a:srgbClr val="ED1B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부분 원형 49">
                  <a:extLst>
                    <a:ext uri="{FF2B5EF4-FFF2-40B4-BE49-F238E27FC236}">
                      <a16:creationId xmlns:a16="http://schemas.microsoft.com/office/drawing/2014/main" id="{5B50FED8-6F5E-AE29-AEEA-D9484F6A9070}"/>
                    </a:ext>
                  </a:extLst>
                </p:cNvPr>
                <p:cNvSpPr/>
                <p:nvPr/>
              </p:nvSpPr>
              <p:spPr>
                <a:xfrm>
                  <a:off x="5654721" y="1680608"/>
                  <a:ext cx="2474944" cy="2474944"/>
                </a:xfrm>
                <a:prstGeom prst="pie">
                  <a:avLst>
                    <a:gd name="adj1" fmla="val 16227618"/>
                    <a:gd name="adj2" fmla="val 7486644"/>
                  </a:avLst>
                </a:prstGeom>
                <a:solidFill>
                  <a:srgbClr val="C516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부분 원형 50">
                  <a:extLst>
                    <a:ext uri="{FF2B5EF4-FFF2-40B4-BE49-F238E27FC236}">
                      <a16:creationId xmlns:a16="http://schemas.microsoft.com/office/drawing/2014/main" id="{FDF54792-7DB0-B685-18F9-E2CDEBF72DB1}"/>
                    </a:ext>
                  </a:extLst>
                </p:cNvPr>
                <p:cNvSpPr/>
                <p:nvPr/>
              </p:nvSpPr>
              <p:spPr>
                <a:xfrm>
                  <a:off x="5654721" y="1680608"/>
                  <a:ext cx="2474944" cy="2474944"/>
                </a:xfrm>
                <a:prstGeom prst="pie">
                  <a:avLst>
                    <a:gd name="adj1" fmla="val 14247339"/>
                    <a:gd name="adj2" fmla="val 16226420"/>
                  </a:avLst>
                </a:prstGeom>
                <a:solidFill>
                  <a:srgbClr val="FAD3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부분 원형 51">
                  <a:extLst>
                    <a:ext uri="{FF2B5EF4-FFF2-40B4-BE49-F238E27FC236}">
                      <a16:creationId xmlns:a16="http://schemas.microsoft.com/office/drawing/2014/main" id="{CE91B965-8576-590B-3F0C-D2489A67925F}"/>
                    </a:ext>
                  </a:extLst>
                </p:cNvPr>
                <p:cNvSpPr/>
                <p:nvPr/>
              </p:nvSpPr>
              <p:spPr>
                <a:xfrm>
                  <a:off x="5654721" y="1680608"/>
                  <a:ext cx="2474944" cy="2474944"/>
                </a:xfrm>
                <a:prstGeom prst="pie">
                  <a:avLst>
                    <a:gd name="adj1" fmla="val 13077456"/>
                    <a:gd name="adj2" fmla="val 14249289"/>
                  </a:avLst>
                </a:prstGeom>
                <a:solidFill>
                  <a:srgbClr val="F9B9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부분 원형 52">
                  <a:extLst>
                    <a:ext uri="{FF2B5EF4-FFF2-40B4-BE49-F238E27FC236}">
                      <a16:creationId xmlns:a16="http://schemas.microsoft.com/office/drawing/2014/main" id="{3C1E5041-4CAE-D62A-ECB8-967CC0F36EFF}"/>
                    </a:ext>
                  </a:extLst>
                </p:cNvPr>
                <p:cNvSpPr/>
                <p:nvPr/>
              </p:nvSpPr>
              <p:spPr>
                <a:xfrm>
                  <a:off x="5654721" y="1680608"/>
                  <a:ext cx="2474944" cy="2474944"/>
                </a:xfrm>
                <a:prstGeom prst="pie">
                  <a:avLst>
                    <a:gd name="adj1" fmla="val 11682324"/>
                    <a:gd name="adj2" fmla="val 13078785"/>
                  </a:avLst>
                </a:prstGeom>
                <a:solidFill>
                  <a:srgbClr val="F7939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부분 원형 53">
                  <a:extLst>
                    <a:ext uri="{FF2B5EF4-FFF2-40B4-BE49-F238E27FC236}">
                      <a16:creationId xmlns:a16="http://schemas.microsoft.com/office/drawing/2014/main" id="{FB4531C1-752A-C1E5-7D26-39E7D82EA694}"/>
                    </a:ext>
                  </a:extLst>
                </p:cNvPr>
                <p:cNvSpPr/>
                <p:nvPr/>
              </p:nvSpPr>
              <p:spPr>
                <a:xfrm>
                  <a:off x="5654721" y="1680608"/>
                  <a:ext cx="2474944" cy="2474944"/>
                </a:xfrm>
                <a:prstGeom prst="pie">
                  <a:avLst>
                    <a:gd name="adj1" fmla="val 10181762"/>
                    <a:gd name="adj2" fmla="val 11680036"/>
                  </a:avLst>
                </a:prstGeom>
                <a:solidFill>
                  <a:srgbClr val="EF70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DB2FEE4-989C-E159-A6AA-FAB4CD2561AA}"/>
                  </a:ext>
                </a:extLst>
              </p:cNvPr>
              <p:cNvSpPr/>
              <p:nvPr/>
            </p:nvSpPr>
            <p:spPr>
              <a:xfrm>
                <a:off x="6324927" y="2478988"/>
                <a:ext cx="943974" cy="9439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</p:grpSp>
      <p:sp>
        <p:nvSpPr>
          <p:cNvPr id="59" name="TextBox 82">
            <a:extLst>
              <a:ext uri="{FF2B5EF4-FFF2-40B4-BE49-F238E27FC236}">
                <a16:creationId xmlns:a16="http://schemas.microsoft.com/office/drawing/2014/main" id="{E6074150-3196-E3A1-61B9-64FC28DB27AB}"/>
              </a:ext>
            </a:extLst>
          </p:cNvPr>
          <p:cNvSpPr txBox="1"/>
          <p:nvPr/>
        </p:nvSpPr>
        <p:spPr>
          <a:xfrm>
            <a:off x="7278707" y="2857500"/>
            <a:ext cx="72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bg1"/>
                </a:solidFill>
              </a:rPr>
              <a:t>TSMC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60.1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0" name="TextBox 116">
            <a:extLst>
              <a:ext uri="{FF2B5EF4-FFF2-40B4-BE49-F238E27FC236}">
                <a16:creationId xmlns:a16="http://schemas.microsoft.com/office/drawing/2014/main" id="{ADBDC6F0-0806-0C24-2780-C2B19EEE9CFB}"/>
              </a:ext>
            </a:extLst>
          </p:cNvPr>
          <p:cNvSpPr txBox="1"/>
          <p:nvPr/>
        </p:nvSpPr>
        <p:spPr>
          <a:xfrm>
            <a:off x="5475060" y="3150986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>
                <a:solidFill>
                  <a:schemeClr val="bg1"/>
                </a:solidFill>
              </a:rPr>
              <a:t>삼성전자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en-US" altLang="ko-KR" sz="1300" dirty="0">
                <a:solidFill>
                  <a:schemeClr val="bg1"/>
                </a:solidFill>
              </a:rPr>
              <a:t>12.4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61" name="TextBox 117">
            <a:extLst>
              <a:ext uri="{FF2B5EF4-FFF2-40B4-BE49-F238E27FC236}">
                <a16:creationId xmlns:a16="http://schemas.microsoft.com/office/drawing/2014/main" id="{025BF33B-ADCA-A9F4-7B6B-7A0AC8EC4C92}"/>
              </a:ext>
            </a:extLst>
          </p:cNvPr>
          <p:cNvSpPr txBox="1"/>
          <p:nvPr/>
        </p:nvSpPr>
        <p:spPr>
          <a:xfrm>
            <a:off x="5227848" y="2697252"/>
            <a:ext cx="1235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/>
              <a:t>글로벌파운더리</a:t>
            </a:r>
            <a:endParaRPr lang="en-US" altLang="ko-KR" sz="1100" dirty="0"/>
          </a:p>
          <a:p>
            <a:r>
              <a:rPr lang="en-US" altLang="ko-KR" sz="1100" dirty="0"/>
              <a:t>6.6</a:t>
            </a:r>
            <a:endParaRPr lang="ko-KR" altLang="en-US" sz="1100" dirty="0"/>
          </a:p>
        </p:txBody>
      </p:sp>
      <p:sp>
        <p:nvSpPr>
          <p:cNvPr id="62" name="TextBox 118">
            <a:extLst>
              <a:ext uri="{FF2B5EF4-FFF2-40B4-BE49-F238E27FC236}">
                <a16:creationId xmlns:a16="http://schemas.microsoft.com/office/drawing/2014/main" id="{5F87215E-8CCF-3BB2-2538-B05E44ADFC82}"/>
              </a:ext>
            </a:extLst>
          </p:cNvPr>
          <p:cNvSpPr txBox="1"/>
          <p:nvPr/>
        </p:nvSpPr>
        <p:spPr>
          <a:xfrm>
            <a:off x="5446495" y="2106710"/>
            <a:ext cx="5036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UMC</a:t>
            </a:r>
          </a:p>
          <a:p>
            <a:r>
              <a:rPr lang="en-US" altLang="ko-KR" sz="1100" dirty="0"/>
              <a:t>6.4</a:t>
            </a:r>
            <a:endParaRPr lang="ko-KR" altLang="en-US" sz="1100" dirty="0"/>
          </a:p>
        </p:txBody>
      </p:sp>
      <p:sp>
        <p:nvSpPr>
          <p:cNvPr id="63" name="TextBox 119">
            <a:extLst>
              <a:ext uri="{FF2B5EF4-FFF2-40B4-BE49-F238E27FC236}">
                <a16:creationId xmlns:a16="http://schemas.microsoft.com/office/drawing/2014/main" id="{4E5455BB-2C9A-8408-7627-71C31C3B0A0D}"/>
              </a:ext>
            </a:extLst>
          </p:cNvPr>
          <p:cNvSpPr txBox="1"/>
          <p:nvPr/>
        </p:nvSpPr>
        <p:spPr>
          <a:xfrm>
            <a:off x="5668539" y="1709155"/>
            <a:ext cx="519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SMIC</a:t>
            </a:r>
          </a:p>
          <a:p>
            <a:r>
              <a:rPr lang="en-US" altLang="ko-KR" sz="1100" dirty="0"/>
              <a:t>5.3</a:t>
            </a:r>
            <a:endParaRPr lang="ko-KR" altLang="en-US" sz="1100" dirty="0"/>
          </a:p>
        </p:txBody>
      </p:sp>
      <p:sp>
        <p:nvSpPr>
          <p:cNvPr id="1024" name="TextBox 120">
            <a:extLst>
              <a:ext uri="{FF2B5EF4-FFF2-40B4-BE49-F238E27FC236}">
                <a16:creationId xmlns:a16="http://schemas.microsoft.com/office/drawing/2014/main" id="{8F881D59-3AA4-6374-4DE9-D3BBAA098A72}"/>
              </a:ext>
            </a:extLst>
          </p:cNvPr>
          <p:cNvSpPr txBox="1"/>
          <p:nvPr/>
        </p:nvSpPr>
        <p:spPr>
          <a:xfrm>
            <a:off x="6171920" y="1530534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기타</a:t>
            </a:r>
            <a:endParaRPr lang="en-US" altLang="ko-KR" sz="1100" dirty="0"/>
          </a:p>
          <a:p>
            <a:r>
              <a:rPr lang="en-US" altLang="ko-KR" sz="1100" dirty="0"/>
              <a:t> 9.2</a:t>
            </a:r>
            <a:endParaRPr lang="ko-KR" altLang="en-US" sz="1100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B78991A8-3BD8-01DE-D98F-D6CEA34707F8}"/>
              </a:ext>
            </a:extLst>
          </p:cNvPr>
          <p:cNvSpPr txBox="1"/>
          <p:nvPr/>
        </p:nvSpPr>
        <p:spPr>
          <a:xfrm rot="19800000">
            <a:off x="-4541686" y="4302154"/>
            <a:ext cx="632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/>
              <a:t>반도체</a:t>
            </a:r>
          </a:p>
        </p:txBody>
      </p:sp>
      <p:sp>
        <p:nvSpPr>
          <p:cNvPr id="9" name="TextBox 92">
            <a:extLst>
              <a:ext uri="{FF2B5EF4-FFF2-40B4-BE49-F238E27FC236}">
                <a16:creationId xmlns:a16="http://schemas.microsoft.com/office/drawing/2014/main" id="{7DA942BD-1F8F-75DE-0D58-FE9A2E397FE2}"/>
              </a:ext>
            </a:extLst>
          </p:cNvPr>
          <p:cNvSpPr txBox="1"/>
          <p:nvPr/>
        </p:nvSpPr>
        <p:spPr>
          <a:xfrm rot="19800000">
            <a:off x="-4174510" y="4302154"/>
            <a:ext cx="632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/>
              <a:t>석유제품</a:t>
            </a:r>
          </a:p>
        </p:txBody>
      </p:sp>
      <p:sp>
        <p:nvSpPr>
          <p:cNvPr id="12" name="TextBox 93">
            <a:extLst>
              <a:ext uri="{FF2B5EF4-FFF2-40B4-BE49-F238E27FC236}">
                <a16:creationId xmlns:a16="http://schemas.microsoft.com/office/drawing/2014/main" id="{D96C35FA-7511-6E14-5EED-F3242F1C03F9}"/>
              </a:ext>
            </a:extLst>
          </p:cNvPr>
          <p:cNvSpPr txBox="1"/>
          <p:nvPr/>
        </p:nvSpPr>
        <p:spPr>
          <a:xfrm rot="19800000">
            <a:off x="-3807334" y="4302154"/>
            <a:ext cx="632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/>
              <a:t>자동차</a:t>
            </a:r>
          </a:p>
        </p:txBody>
      </p:sp>
      <p:sp>
        <p:nvSpPr>
          <p:cNvPr id="14" name="TextBox 94">
            <a:extLst>
              <a:ext uri="{FF2B5EF4-FFF2-40B4-BE49-F238E27FC236}">
                <a16:creationId xmlns:a16="http://schemas.microsoft.com/office/drawing/2014/main" id="{1739B108-37E2-CD13-F967-33327B8E512D}"/>
              </a:ext>
            </a:extLst>
          </p:cNvPr>
          <p:cNvSpPr txBox="1"/>
          <p:nvPr/>
        </p:nvSpPr>
        <p:spPr>
          <a:xfrm rot="19800000">
            <a:off x="-3415774" y="4302153"/>
            <a:ext cx="632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/>
              <a:t>합성수지</a:t>
            </a:r>
          </a:p>
        </p:txBody>
      </p:sp>
      <p:sp>
        <p:nvSpPr>
          <p:cNvPr id="1025" name="TextBox 96">
            <a:extLst>
              <a:ext uri="{FF2B5EF4-FFF2-40B4-BE49-F238E27FC236}">
                <a16:creationId xmlns:a16="http://schemas.microsoft.com/office/drawing/2014/main" id="{4B7AD74C-0F42-45F7-543B-7C3FB9FE86AE}"/>
              </a:ext>
            </a:extLst>
          </p:cNvPr>
          <p:cNvSpPr txBox="1"/>
          <p:nvPr/>
        </p:nvSpPr>
        <p:spPr>
          <a:xfrm rot="19800000">
            <a:off x="-3072982" y="4338205"/>
            <a:ext cx="731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/>
              <a:t>자동차부품</a:t>
            </a:r>
          </a:p>
        </p:txBody>
      </p:sp>
      <p:sp>
        <p:nvSpPr>
          <p:cNvPr id="1026" name="TextBox 97">
            <a:extLst>
              <a:ext uri="{FF2B5EF4-FFF2-40B4-BE49-F238E27FC236}">
                <a16:creationId xmlns:a16="http://schemas.microsoft.com/office/drawing/2014/main" id="{891A1F95-9372-EC42-3C12-4EF2924829A5}"/>
              </a:ext>
            </a:extLst>
          </p:cNvPr>
          <p:cNvSpPr txBox="1"/>
          <p:nvPr/>
        </p:nvSpPr>
        <p:spPr>
          <a:xfrm rot="19800000">
            <a:off x="-2607008" y="4302154"/>
            <a:ext cx="632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 err="1"/>
              <a:t>철강판</a:t>
            </a:r>
            <a:endParaRPr lang="ko-KR" altLang="en-US" sz="800" dirty="0"/>
          </a:p>
        </p:txBody>
      </p:sp>
      <p:sp>
        <p:nvSpPr>
          <p:cNvPr id="1027" name="TextBox 98">
            <a:extLst>
              <a:ext uri="{FF2B5EF4-FFF2-40B4-BE49-F238E27FC236}">
                <a16:creationId xmlns:a16="http://schemas.microsoft.com/office/drawing/2014/main" id="{A45058F3-FD91-77BF-2563-4853CDDD47BB}"/>
              </a:ext>
            </a:extLst>
          </p:cNvPr>
          <p:cNvSpPr txBox="1"/>
          <p:nvPr/>
        </p:nvSpPr>
        <p:spPr>
          <a:xfrm rot="19800000">
            <a:off x="-2270312" y="4336814"/>
            <a:ext cx="727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/>
              <a:t>디스플레이</a:t>
            </a:r>
          </a:p>
        </p:txBody>
      </p:sp>
      <p:sp>
        <p:nvSpPr>
          <p:cNvPr id="1028" name="TextBox 99">
            <a:extLst>
              <a:ext uri="{FF2B5EF4-FFF2-40B4-BE49-F238E27FC236}">
                <a16:creationId xmlns:a16="http://schemas.microsoft.com/office/drawing/2014/main" id="{A561975F-7CCA-391B-93FF-1B0600D8BBFC}"/>
              </a:ext>
            </a:extLst>
          </p:cNvPr>
          <p:cNvSpPr txBox="1"/>
          <p:nvPr/>
        </p:nvSpPr>
        <p:spPr>
          <a:xfrm rot="19800000">
            <a:off x="-1777670" y="4302155"/>
            <a:ext cx="632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/>
              <a:t>화학원료</a:t>
            </a:r>
          </a:p>
        </p:txBody>
      </p:sp>
      <p:sp>
        <p:nvSpPr>
          <p:cNvPr id="1029" name="TextBox 100">
            <a:extLst>
              <a:ext uri="{FF2B5EF4-FFF2-40B4-BE49-F238E27FC236}">
                <a16:creationId xmlns:a16="http://schemas.microsoft.com/office/drawing/2014/main" id="{BAA97D87-CEBC-E461-448E-7AC55DBA4FD1}"/>
              </a:ext>
            </a:extLst>
          </p:cNvPr>
          <p:cNvSpPr txBox="1"/>
          <p:nvPr/>
        </p:nvSpPr>
        <p:spPr>
          <a:xfrm rot="19800000">
            <a:off x="-1410494" y="4302156"/>
            <a:ext cx="632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/>
              <a:t>선박부품</a:t>
            </a:r>
          </a:p>
        </p:txBody>
      </p:sp>
      <p:sp>
        <p:nvSpPr>
          <p:cNvPr id="1030" name="TextBox 101">
            <a:extLst>
              <a:ext uri="{FF2B5EF4-FFF2-40B4-BE49-F238E27FC236}">
                <a16:creationId xmlns:a16="http://schemas.microsoft.com/office/drawing/2014/main" id="{808C748E-4058-0F57-1D59-628A1277CFAD}"/>
              </a:ext>
            </a:extLst>
          </p:cNvPr>
          <p:cNvSpPr txBox="1"/>
          <p:nvPr/>
        </p:nvSpPr>
        <p:spPr>
          <a:xfrm rot="19800000">
            <a:off x="-1043314" y="4302157"/>
            <a:ext cx="632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/>
              <a:t>통신기기</a:t>
            </a:r>
          </a:p>
        </p:txBody>
      </p:sp>
      <p:grpSp>
        <p:nvGrpSpPr>
          <p:cNvPr id="1089" name="그룹 1088">
            <a:extLst>
              <a:ext uri="{FF2B5EF4-FFF2-40B4-BE49-F238E27FC236}">
                <a16:creationId xmlns:a16="http://schemas.microsoft.com/office/drawing/2014/main" id="{89020511-3955-043B-6AD3-DB61CA468F07}"/>
              </a:ext>
            </a:extLst>
          </p:cNvPr>
          <p:cNvGrpSpPr/>
          <p:nvPr/>
        </p:nvGrpSpPr>
        <p:grpSpPr>
          <a:xfrm>
            <a:off x="-4998720" y="1230316"/>
            <a:ext cx="4717377" cy="2965688"/>
            <a:chOff x="-4998720" y="1230316"/>
            <a:chExt cx="4717377" cy="2965688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2E7AA2E-B622-C496-A331-6C2881089E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" t="5732" r="1568" b="5736"/>
            <a:stretch/>
          </p:blipFill>
          <p:spPr bwMode="auto">
            <a:xfrm>
              <a:off x="-4329851" y="1230316"/>
              <a:ext cx="4048508" cy="2965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1" name="TextBox 1035">
              <a:extLst>
                <a:ext uri="{FF2B5EF4-FFF2-40B4-BE49-F238E27FC236}">
                  <a16:creationId xmlns:a16="http://schemas.microsoft.com/office/drawing/2014/main" id="{66B1ECF7-928E-3F33-C319-8829116387B4}"/>
                </a:ext>
              </a:extLst>
            </p:cNvPr>
            <p:cNvSpPr txBox="1"/>
            <p:nvPr/>
          </p:nvSpPr>
          <p:spPr>
            <a:xfrm>
              <a:off x="-4861560" y="1457515"/>
              <a:ext cx="5763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schemeClr val="bg2">
                      <a:lumMod val="25000"/>
                    </a:schemeClr>
                  </a:solidFill>
                </a:rPr>
                <a:t>120,000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32" name="TextBox 1036">
              <a:extLst>
                <a:ext uri="{FF2B5EF4-FFF2-40B4-BE49-F238E27FC236}">
                  <a16:creationId xmlns:a16="http://schemas.microsoft.com/office/drawing/2014/main" id="{E2915DDD-C17F-A553-0D3D-A4A53EB4B294}"/>
                </a:ext>
              </a:extLst>
            </p:cNvPr>
            <p:cNvSpPr txBox="1"/>
            <p:nvPr/>
          </p:nvSpPr>
          <p:spPr>
            <a:xfrm>
              <a:off x="-4998720" y="1891969"/>
              <a:ext cx="71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schemeClr val="bg2">
                      <a:lumMod val="25000"/>
                    </a:schemeClr>
                  </a:solidFill>
                </a:rPr>
                <a:t>100,000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33" name="TextBox 1037">
              <a:extLst>
                <a:ext uri="{FF2B5EF4-FFF2-40B4-BE49-F238E27FC236}">
                  <a16:creationId xmlns:a16="http://schemas.microsoft.com/office/drawing/2014/main" id="{2DBD2B8E-AD7E-767D-5041-AF255F4BC450}"/>
                </a:ext>
              </a:extLst>
            </p:cNvPr>
            <p:cNvSpPr txBox="1"/>
            <p:nvPr/>
          </p:nvSpPr>
          <p:spPr>
            <a:xfrm>
              <a:off x="-4792980" y="2335188"/>
              <a:ext cx="5077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schemeClr val="bg2">
                      <a:lumMod val="25000"/>
                    </a:schemeClr>
                  </a:solidFill>
                </a:rPr>
                <a:t>80,000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34" name="TextBox 1038">
              <a:extLst>
                <a:ext uri="{FF2B5EF4-FFF2-40B4-BE49-F238E27FC236}">
                  <a16:creationId xmlns:a16="http://schemas.microsoft.com/office/drawing/2014/main" id="{DFCA6EED-01C5-9F52-21E9-829FB2EE27CE}"/>
                </a:ext>
              </a:extLst>
            </p:cNvPr>
            <p:cNvSpPr txBox="1"/>
            <p:nvPr/>
          </p:nvSpPr>
          <p:spPr>
            <a:xfrm>
              <a:off x="-4792980" y="2777578"/>
              <a:ext cx="5077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schemeClr val="bg2">
                      <a:lumMod val="25000"/>
                    </a:schemeClr>
                  </a:solidFill>
                </a:rPr>
                <a:t>60,000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35" name="TextBox 1039">
              <a:extLst>
                <a:ext uri="{FF2B5EF4-FFF2-40B4-BE49-F238E27FC236}">
                  <a16:creationId xmlns:a16="http://schemas.microsoft.com/office/drawing/2014/main" id="{DE5D1D74-181F-22AF-8A1F-B078A898A41A}"/>
                </a:ext>
              </a:extLst>
            </p:cNvPr>
            <p:cNvSpPr txBox="1"/>
            <p:nvPr/>
          </p:nvSpPr>
          <p:spPr>
            <a:xfrm>
              <a:off x="-4792980" y="3215817"/>
              <a:ext cx="5077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schemeClr val="bg2">
                      <a:lumMod val="25000"/>
                    </a:schemeClr>
                  </a:solidFill>
                </a:rPr>
                <a:t>40,000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36" name="TextBox 1040">
              <a:extLst>
                <a:ext uri="{FF2B5EF4-FFF2-40B4-BE49-F238E27FC236}">
                  <a16:creationId xmlns:a16="http://schemas.microsoft.com/office/drawing/2014/main" id="{D8A964C2-196E-1D4B-A23D-2AA2CD6EEA7E}"/>
                </a:ext>
              </a:extLst>
            </p:cNvPr>
            <p:cNvSpPr txBox="1"/>
            <p:nvPr/>
          </p:nvSpPr>
          <p:spPr>
            <a:xfrm>
              <a:off x="-4792980" y="3652151"/>
              <a:ext cx="5077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schemeClr val="bg2">
                      <a:lumMod val="25000"/>
                    </a:schemeClr>
                  </a:solidFill>
                </a:rPr>
                <a:t>20,000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088" name="그림 1087">
            <a:extLst>
              <a:ext uri="{FF2B5EF4-FFF2-40B4-BE49-F238E27FC236}">
                <a16:creationId xmlns:a16="http://schemas.microsoft.com/office/drawing/2014/main" id="{7561E690-5FCB-4748-69CF-127D64B5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6" y="1409511"/>
            <a:ext cx="4351186" cy="322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4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B9583E-184B-4654-8BE8-3C0800E3FE54}"/>
              </a:ext>
            </a:extLst>
          </p:cNvPr>
          <p:cNvSpPr/>
          <p:nvPr/>
        </p:nvSpPr>
        <p:spPr>
          <a:xfrm>
            <a:off x="90377" y="605993"/>
            <a:ext cx="8963245" cy="502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1DCA3-D905-52ED-E893-9EC6AD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7" y="-233056"/>
            <a:ext cx="3538498" cy="1104636"/>
          </a:xfrm>
        </p:spPr>
        <p:txBody>
          <a:bodyPr>
            <a:norm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 및 개선기회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C525E8A-2E26-9746-ECE4-523E2B259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80514"/>
              </p:ext>
            </p:extLst>
          </p:nvPr>
        </p:nvGraphicFramePr>
        <p:xfrm>
          <a:off x="543559" y="2401776"/>
          <a:ext cx="80568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249">
                  <a:extLst>
                    <a:ext uri="{9D8B030D-6E8A-4147-A177-3AD203B41FA5}">
                      <a16:colId xmlns:a16="http://schemas.microsoft.com/office/drawing/2014/main" val="611886196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2930395852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1681948185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882527940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477158318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38587147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측정 지표(KPI)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가중치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현수준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목표 수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3336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2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수율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0.949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0.952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0.955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215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BAFCDA-8CA7-4D3F-6D8E-406EEF089FF7}"/>
              </a:ext>
            </a:extLst>
          </p:cNvPr>
          <p:cNvSpPr txBox="1"/>
          <p:nvPr/>
        </p:nvSpPr>
        <p:spPr>
          <a:xfrm>
            <a:off x="543558" y="3520360"/>
            <a:ext cx="6106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수율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양품 반도체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Chip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 반도체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Chip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12122-85C1-D4B6-0113-DDAD31CB19E8}"/>
              </a:ext>
            </a:extLst>
          </p:cNvPr>
          <p:cNvSpPr txBox="1"/>
          <p:nvPr/>
        </p:nvSpPr>
        <p:spPr>
          <a:xfrm>
            <a:off x="189047" y="871580"/>
            <a:ext cx="88645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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과제 수행 목표</a:t>
            </a:r>
            <a:endParaRPr kumimoji="0" lang="ko-KR" altLang="en-US" sz="18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B32175-3294-CD8C-B336-C180076D96FF}"/>
              </a:ext>
            </a:extLst>
          </p:cNvPr>
          <p:cNvGrpSpPr/>
          <p:nvPr/>
        </p:nvGrpSpPr>
        <p:grpSpPr>
          <a:xfrm>
            <a:off x="5410335" y="95322"/>
            <a:ext cx="3826813" cy="491894"/>
            <a:chOff x="5445718" y="240703"/>
            <a:chExt cx="3826813" cy="49189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8E8D63E-6D6F-73E8-C80B-6008611F663B}"/>
                </a:ext>
              </a:extLst>
            </p:cNvPr>
            <p:cNvGrpSpPr/>
            <p:nvPr/>
          </p:nvGrpSpPr>
          <p:grpSpPr>
            <a:xfrm>
              <a:off x="5445718" y="240703"/>
              <a:ext cx="3826813" cy="491894"/>
              <a:chOff x="4141174" y="1391325"/>
              <a:chExt cx="3826813" cy="491894"/>
            </a:xfrm>
          </p:grpSpPr>
          <p:sp>
            <p:nvSpPr>
              <p:cNvPr id="9" name="TextBox 29">
                <a:extLst>
                  <a:ext uri="{FF2B5EF4-FFF2-40B4-BE49-F238E27FC236}">
                    <a16:creationId xmlns:a16="http://schemas.microsoft.com/office/drawing/2014/main" id="{6437F9CF-2547-ED85-57CD-09E749736F4B}"/>
                  </a:ext>
                </a:extLst>
              </p:cNvPr>
              <p:cNvSpPr txBox="1"/>
              <p:nvPr/>
            </p:nvSpPr>
            <p:spPr>
              <a:xfrm>
                <a:off x="7352328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소감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371AF8DD-7DD4-E4D9-F2AD-FA65D184BFE0}"/>
                  </a:ext>
                </a:extLst>
              </p:cNvPr>
              <p:cNvGrpSpPr/>
              <p:nvPr/>
            </p:nvGrpSpPr>
            <p:grpSpPr>
              <a:xfrm>
                <a:off x="4141174" y="1391325"/>
                <a:ext cx="3570372" cy="491894"/>
                <a:chOff x="4141174" y="1391325"/>
                <a:chExt cx="3570372" cy="491894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86C48449-3E8C-24B4-8A1D-996082BD9C79}"/>
                    </a:ext>
                  </a:extLst>
                </p:cNvPr>
                <p:cNvCxnSpPr>
                  <a:cxnSpLocks/>
                  <a:endCxn id="18" idx="6"/>
                </p:cNvCxnSpPr>
                <p:nvPr/>
              </p:nvCxnSpPr>
              <p:spPr>
                <a:xfrm>
                  <a:off x="4399378" y="1489053"/>
                  <a:ext cx="3312168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순서도: 연결자 12">
                  <a:extLst>
                    <a:ext uri="{FF2B5EF4-FFF2-40B4-BE49-F238E27FC236}">
                      <a16:creationId xmlns:a16="http://schemas.microsoft.com/office/drawing/2014/main" id="{D45D0F63-98B7-B467-1847-528BD492A93F}"/>
                    </a:ext>
                  </a:extLst>
                </p:cNvPr>
                <p:cNvSpPr/>
                <p:nvPr/>
              </p:nvSpPr>
              <p:spPr>
                <a:xfrm>
                  <a:off x="4835858" y="141677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순서도: 연결자 13">
                  <a:extLst>
                    <a:ext uri="{FF2B5EF4-FFF2-40B4-BE49-F238E27FC236}">
                      <a16:creationId xmlns:a16="http://schemas.microsoft.com/office/drawing/2014/main" id="{8F93FB75-5AAA-6703-2426-C18F3E90B0D5}"/>
                    </a:ext>
                  </a:extLst>
                </p:cNvPr>
                <p:cNvSpPr/>
                <p:nvPr/>
              </p:nvSpPr>
              <p:spPr>
                <a:xfrm>
                  <a:off x="5753786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순서도: 연결자 14">
                  <a:extLst>
                    <a:ext uri="{FF2B5EF4-FFF2-40B4-BE49-F238E27FC236}">
                      <a16:creationId xmlns:a16="http://schemas.microsoft.com/office/drawing/2014/main" id="{2EDBDFE0-3756-B4B5-F440-E538C40F5DB9}"/>
                    </a:ext>
                  </a:extLst>
                </p:cNvPr>
                <p:cNvSpPr/>
                <p:nvPr/>
              </p:nvSpPr>
              <p:spPr>
                <a:xfrm>
                  <a:off x="6216458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순서도: 연결자 15">
                  <a:extLst>
                    <a:ext uri="{FF2B5EF4-FFF2-40B4-BE49-F238E27FC236}">
                      <a16:creationId xmlns:a16="http://schemas.microsoft.com/office/drawing/2014/main" id="{48DC2097-7E6C-A9BB-DE0C-E275B171F80A}"/>
                    </a:ext>
                  </a:extLst>
                </p:cNvPr>
                <p:cNvSpPr/>
                <p:nvPr/>
              </p:nvSpPr>
              <p:spPr>
                <a:xfrm>
                  <a:off x="6679130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순서도: 연결자 16">
                  <a:extLst>
                    <a:ext uri="{FF2B5EF4-FFF2-40B4-BE49-F238E27FC236}">
                      <a16:creationId xmlns:a16="http://schemas.microsoft.com/office/drawing/2014/main" id="{BD19CBE3-8BD4-01B5-5D4A-B6FF40D60031}"/>
                    </a:ext>
                  </a:extLst>
                </p:cNvPr>
                <p:cNvSpPr/>
                <p:nvPr/>
              </p:nvSpPr>
              <p:spPr>
                <a:xfrm>
                  <a:off x="7141802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순서도: 연결자 17">
                  <a:extLst>
                    <a:ext uri="{FF2B5EF4-FFF2-40B4-BE49-F238E27FC236}">
                      <a16:creationId xmlns:a16="http://schemas.microsoft.com/office/drawing/2014/main" id="{EAA1C5C5-09CD-D186-DFC7-209D32A56931}"/>
                    </a:ext>
                  </a:extLst>
                </p:cNvPr>
                <p:cNvSpPr/>
                <p:nvPr/>
              </p:nvSpPr>
              <p:spPr>
                <a:xfrm>
                  <a:off x="7604474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TextBox 41">
                  <a:extLst>
                    <a:ext uri="{FF2B5EF4-FFF2-40B4-BE49-F238E27FC236}">
                      <a16:creationId xmlns:a16="http://schemas.microsoft.com/office/drawing/2014/main" id="{CB9C205D-83F5-4F2B-2D7E-2F4A183C64CD}"/>
                    </a:ext>
                  </a:extLst>
                </p:cNvPr>
                <p:cNvSpPr txBox="1"/>
                <p:nvPr/>
              </p:nvSpPr>
              <p:spPr>
                <a:xfrm>
                  <a:off x="5038676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현황 및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개선기회</a:t>
                  </a:r>
                </a:p>
              </p:txBody>
            </p:sp>
            <p:sp>
              <p:nvSpPr>
                <p:cNvPr id="20" name="TextBox 42">
                  <a:extLst>
                    <a:ext uri="{FF2B5EF4-FFF2-40B4-BE49-F238E27FC236}">
                      <a16:creationId xmlns:a16="http://schemas.microsoft.com/office/drawing/2014/main" id="{4E153C26-BAD0-6BE4-6954-7297D7BAABEE}"/>
                    </a:ext>
                  </a:extLst>
                </p:cNvPr>
                <p:cNvSpPr txBox="1"/>
                <p:nvPr/>
              </p:nvSpPr>
              <p:spPr>
                <a:xfrm>
                  <a:off x="4580300" y="1537420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추진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배경</a:t>
                  </a:r>
                </a:p>
              </p:txBody>
            </p:sp>
            <p:sp>
              <p:nvSpPr>
                <p:cNvPr id="21" name="TextBox 43">
                  <a:extLst>
                    <a:ext uri="{FF2B5EF4-FFF2-40B4-BE49-F238E27FC236}">
                      <a16:creationId xmlns:a16="http://schemas.microsoft.com/office/drawing/2014/main" id="{A9B0B56E-EBE7-EAF2-77A5-098DBB6BE0FE}"/>
                    </a:ext>
                  </a:extLst>
                </p:cNvPr>
                <p:cNvSpPr txBox="1"/>
                <p:nvPr/>
              </p:nvSpPr>
              <p:spPr>
                <a:xfrm>
                  <a:off x="5497344" y="154285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계획</a:t>
                  </a:r>
                </a:p>
              </p:txBody>
            </p:sp>
            <p:sp>
              <p:nvSpPr>
                <p:cNvPr id="22" name="TextBox 44">
                  <a:extLst>
                    <a:ext uri="{FF2B5EF4-FFF2-40B4-BE49-F238E27FC236}">
                      <a16:creationId xmlns:a16="http://schemas.microsoft.com/office/drawing/2014/main" id="{04791B92-2148-5A12-FFD7-8F5D8F030CD4}"/>
                    </a:ext>
                  </a:extLst>
                </p:cNvPr>
                <p:cNvSpPr txBox="1"/>
                <p:nvPr/>
              </p:nvSpPr>
              <p:spPr>
                <a:xfrm>
                  <a:off x="5956604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결과</a:t>
                  </a:r>
                </a:p>
              </p:txBody>
            </p:sp>
            <p:sp>
              <p:nvSpPr>
                <p:cNvPr id="23" name="TextBox 45">
                  <a:extLst>
                    <a:ext uri="{FF2B5EF4-FFF2-40B4-BE49-F238E27FC236}">
                      <a16:creationId xmlns:a16="http://schemas.microsoft.com/office/drawing/2014/main" id="{762C892C-0CEE-5D55-E790-B22B3B3A05E9}"/>
                    </a:ext>
                  </a:extLst>
                </p:cNvPr>
                <p:cNvSpPr txBox="1"/>
                <p:nvPr/>
              </p:nvSpPr>
              <p:spPr>
                <a:xfrm>
                  <a:off x="642483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개선안</a:t>
                  </a:r>
                </a:p>
              </p:txBody>
            </p:sp>
            <p:sp>
              <p:nvSpPr>
                <p:cNvPr id="24" name="TextBox 46">
                  <a:extLst>
                    <a:ext uri="{FF2B5EF4-FFF2-40B4-BE49-F238E27FC236}">
                      <a16:creationId xmlns:a16="http://schemas.microsoft.com/office/drawing/2014/main" id="{531A4CE8-B093-367E-075F-1B0EC7F9E9DE}"/>
                    </a:ext>
                  </a:extLst>
                </p:cNvPr>
                <p:cNvSpPr txBox="1"/>
                <p:nvPr/>
              </p:nvSpPr>
              <p:spPr>
                <a:xfrm>
                  <a:off x="688409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시현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순서도: 연결자 24">
                  <a:extLst>
                    <a:ext uri="{FF2B5EF4-FFF2-40B4-BE49-F238E27FC236}">
                      <a16:creationId xmlns:a16="http://schemas.microsoft.com/office/drawing/2014/main" id="{7F8D0202-7B7B-3523-C56D-413280DC7119}"/>
                    </a:ext>
                  </a:extLst>
                </p:cNvPr>
                <p:cNvSpPr/>
                <p:nvPr/>
              </p:nvSpPr>
              <p:spPr>
                <a:xfrm>
                  <a:off x="5267910" y="1391325"/>
                  <a:ext cx="160995" cy="175995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TextBox 48">
                  <a:extLst>
                    <a:ext uri="{FF2B5EF4-FFF2-40B4-BE49-F238E27FC236}">
                      <a16:creationId xmlns:a16="http://schemas.microsoft.com/office/drawing/2014/main" id="{3BC0A1E3-74AD-AE1A-4F03-7E59ABC05C14}"/>
                    </a:ext>
                  </a:extLst>
                </p:cNvPr>
                <p:cNvSpPr txBox="1"/>
                <p:nvPr/>
              </p:nvSpPr>
              <p:spPr>
                <a:xfrm>
                  <a:off x="4141174" y="1544665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비즈니스 </a:t>
                  </a:r>
                  <a:endParaRPr lang="en-US" altLang="ko-KR" sz="8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소개</a:t>
                  </a:r>
                </a:p>
              </p:txBody>
            </p:sp>
          </p:grpSp>
        </p:grpSp>
        <p:sp>
          <p:nvSpPr>
            <p:cNvPr id="8" name="순서도: 연결자 7">
              <a:extLst>
                <a:ext uri="{FF2B5EF4-FFF2-40B4-BE49-F238E27FC236}">
                  <a16:creationId xmlns:a16="http://schemas.microsoft.com/office/drawing/2014/main" id="{476D041A-7121-0796-6234-E58AACC98B38}"/>
                </a:ext>
              </a:extLst>
            </p:cNvPr>
            <p:cNvSpPr/>
            <p:nvPr/>
          </p:nvSpPr>
          <p:spPr>
            <a:xfrm>
              <a:off x="5680174" y="274122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09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B9583E-184B-4654-8BE8-3C0800E3FE54}"/>
              </a:ext>
            </a:extLst>
          </p:cNvPr>
          <p:cNvSpPr/>
          <p:nvPr/>
        </p:nvSpPr>
        <p:spPr>
          <a:xfrm>
            <a:off x="90377" y="605993"/>
            <a:ext cx="8963245" cy="5029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41DCA3-D905-52ED-E893-9EC6AD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7" y="-233056"/>
            <a:ext cx="3538498" cy="1104636"/>
          </a:xfrm>
        </p:spPr>
        <p:txBody>
          <a:bodyPr>
            <a:norm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계획</a:t>
            </a:r>
          </a:p>
        </p:txBody>
      </p:sp>
      <p:graphicFrame>
        <p:nvGraphicFramePr>
          <p:cNvPr id="4" name="내용 개체 틀 12">
            <a:extLst>
              <a:ext uri="{FF2B5EF4-FFF2-40B4-BE49-F238E27FC236}">
                <a16:creationId xmlns:a16="http://schemas.microsoft.com/office/drawing/2014/main" id="{C4C3137B-1CE3-4263-B993-2658ECC8FB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929539"/>
              </p:ext>
            </p:extLst>
          </p:nvPr>
        </p:nvGraphicFramePr>
        <p:xfrm>
          <a:off x="317129" y="818386"/>
          <a:ext cx="8509743" cy="460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86">
                  <a:extLst>
                    <a:ext uri="{9D8B030D-6E8A-4147-A177-3AD203B41FA5}">
                      <a16:colId xmlns:a16="http://schemas.microsoft.com/office/drawing/2014/main" val="3811389914"/>
                    </a:ext>
                  </a:extLst>
                </a:gridCol>
                <a:gridCol w="1383116">
                  <a:extLst>
                    <a:ext uri="{9D8B030D-6E8A-4147-A177-3AD203B41FA5}">
                      <a16:colId xmlns:a16="http://schemas.microsoft.com/office/drawing/2014/main" val="2148250211"/>
                    </a:ext>
                  </a:extLst>
                </a:gridCol>
                <a:gridCol w="4869441">
                  <a:extLst>
                    <a:ext uri="{9D8B030D-6E8A-4147-A177-3AD203B41FA5}">
                      <a16:colId xmlns:a16="http://schemas.microsoft.com/office/drawing/2014/main" val="1386826345"/>
                    </a:ext>
                  </a:extLst>
                </a:gridCol>
              </a:tblGrid>
              <a:tr h="2455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분석계획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6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73652"/>
                  </a:ext>
                </a:extLst>
              </a:tr>
              <a:tr h="245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007498"/>
                  </a:ext>
                </a:extLst>
              </a:tr>
              <a:tr h="2412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공정별 데이터의 분포 특성 파악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히스토그램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공정별 변수들의 분포 및 이상치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13187"/>
                  </a:ext>
                </a:extLst>
              </a:tr>
              <a:tr h="241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Plot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72981"/>
                  </a:ext>
                </a:extLst>
              </a:tr>
              <a:tr h="2412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공정 안정성 확인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-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 사례와 불안정 사례 파악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364983"/>
                  </a:ext>
                </a:extLst>
              </a:tr>
              <a:tr h="24126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카이 제곱 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사례 비교를 통해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 공정 안정성 검정</a:t>
                      </a:r>
                      <a:endParaRPr lang="ko-KR" altLang="en-US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033170"/>
                  </a:ext>
                </a:extLst>
              </a:tr>
              <a:tr h="2412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과부하에 따른 불량률 확인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막대그래프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ctr"/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 횟수에 따른 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529781"/>
                  </a:ext>
                </a:extLst>
              </a:tr>
              <a:tr h="24126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 plot</a:t>
                      </a:r>
                      <a:endParaRPr lang="ko-KR" altLang="en-US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ctr"/>
                      <a:endParaRPr lang="ko-KR" altLang="en-US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59253"/>
                  </a:ext>
                </a:extLst>
              </a:tr>
              <a:tr h="24126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altLang="ko-KR" sz="9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Scatter plot</a:t>
                      </a:r>
                      <a:endParaRPr lang="ko-KR" altLang="en-US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ctr"/>
                      <a:endParaRPr lang="ko-KR" altLang="en-US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396845"/>
                  </a:ext>
                </a:extLst>
              </a:tr>
              <a:tr h="24126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카이 제곱 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부하에 따른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생산량 상관성 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777805"/>
                  </a:ext>
                </a:extLst>
              </a:tr>
              <a:tr h="2412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투입 경로에 따른 불량률 확인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막대 그래프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조합에 따른 평균 불량률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32466"/>
                  </a:ext>
                </a:extLst>
              </a:tr>
              <a:tr h="2412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투입된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수에 따른 불량률 확인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막대 그래프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투입 개수에 따라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투입할 적정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2510"/>
                  </a:ext>
                </a:extLst>
              </a:tr>
              <a:tr h="2412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운전 파라미터 최적화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 plot</a:t>
                      </a:r>
                      <a:endParaRPr lang="ko-KR" altLang="en-US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공정의 파라미터 변수 범위를 확인 후 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수율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증가를 위해 변수 범위를 조정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980474"/>
                  </a:ext>
                </a:extLst>
              </a:tr>
              <a:tr h="24126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 예측 모델 개발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로지스틱 회귀분석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 모델 개발을 통해 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수율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증가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평가 지표를 종합적으로 고려하여 가장 높은 모형 선정</a:t>
                      </a:r>
                    </a:p>
                    <a:p>
                      <a:pPr fontAlgn="ctr"/>
                      <a:endParaRPr lang="en-US" altLang="ko-KR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8921"/>
                  </a:ext>
                </a:extLst>
              </a:tr>
              <a:tr h="241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의사결정나무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365072"/>
                  </a:ext>
                </a:extLst>
              </a:tr>
              <a:tr h="241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랜덤포레스트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30072"/>
                  </a:ext>
                </a:extLst>
              </a:tr>
              <a:tr h="241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Gradient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Boosting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2475"/>
                  </a:ext>
                </a:extLst>
              </a:tr>
              <a:tr h="241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XGBoost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3775"/>
                  </a:ext>
                </a:extLst>
              </a:tr>
              <a:tr h="241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LightGBM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62975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ECAF2FB0-6504-6FBF-0EC3-48CC8D65CE60}"/>
              </a:ext>
            </a:extLst>
          </p:cNvPr>
          <p:cNvGrpSpPr/>
          <p:nvPr/>
        </p:nvGrpSpPr>
        <p:grpSpPr>
          <a:xfrm>
            <a:off x="5410335" y="109889"/>
            <a:ext cx="3826813" cy="477534"/>
            <a:chOff x="5445718" y="255063"/>
            <a:chExt cx="3826813" cy="47753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9EF8C73-E478-9302-F434-89258E79947B}"/>
                </a:ext>
              </a:extLst>
            </p:cNvPr>
            <p:cNvGrpSpPr/>
            <p:nvPr/>
          </p:nvGrpSpPr>
          <p:grpSpPr>
            <a:xfrm>
              <a:off x="5445718" y="255063"/>
              <a:ext cx="3826813" cy="477534"/>
              <a:chOff x="4141174" y="1405685"/>
              <a:chExt cx="3826813" cy="47753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0B43CC-1272-49E9-BCFF-80C6F941EFA4}"/>
                  </a:ext>
                </a:extLst>
              </p:cNvPr>
              <p:cNvSpPr txBox="1"/>
              <p:nvPr/>
            </p:nvSpPr>
            <p:spPr>
              <a:xfrm>
                <a:off x="7352328" y="1572146"/>
                <a:ext cx="6156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</a:rPr>
                  <a:t>소감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A322BF28-83D1-F164-1AA6-BE26F84B2205}"/>
                  </a:ext>
                </a:extLst>
              </p:cNvPr>
              <p:cNvGrpSpPr/>
              <p:nvPr/>
            </p:nvGrpSpPr>
            <p:grpSpPr>
              <a:xfrm>
                <a:off x="4141174" y="1405685"/>
                <a:ext cx="3570372" cy="477534"/>
                <a:chOff x="4141174" y="1405685"/>
                <a:chExt cx="3570372" cy="477534"/>
              </a:xfrm>
            </p:grpSpPr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F25D84B0-596F-7E16-148F-4DB3F4E5509F}"/>
                    </a:ext>
                  </a:extLst>
                </p:cNvPr>
                <p:cNvCxnSpPr>
                  <a:cxnSpLocks/>
                  <a:endCxn id="16" idx="6"/>
                </p:cNvCxnSpPr>
                <p:nvPr/>
              </p:nvCxnSpPr>
              <p:spPr>
                <a:xfrm>
                  <a:off x="4399378" y="1489053"/>
                  <a:ext cx="3312168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순서도: 연결자 10">
                  <a:extLst>
                    <a:ext uri="{FF2B5EF4-FFF2-40B4-BE49-F238E27FC236}">
                      <a16:creationId xmlns:a16="http://schemas.microsoft.com/office/drawing/2014/main" id="{B32C60B2-4FF4-9994-266D-BA2173392FBB}"/>
                    </a:ext>
                  </a:extLst>
                </p:cNvPr>
                <p:cNvSpPr/>
                <p:nvPr/>
              </p:nvSpPr>
              <p:spPr>
                <a:xfrm>
                  <a:off x="4835858" y="141677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순서도: 연결자 11">
                  <a:extLst>
                    <a:ext uri="{FF2B5EF4-FFF2-40B4-BE49-F238E27FC236}">
                      <a16:creationId xmlns:a16="http://schemas.microsoft.com/office/drawing/2014/main" id="{92FF953D-7626-1D13-EE15-55E1EE06ACFE}"/>
                    </a:ext>
                  </a:extLst>
                </p:cNvPr>
                <p:cNvSpPr/>
                <p:nvPr/>
              </p:nvSpPr>
              <p:spPr>
                <a:xfrm>
                  <a:off x="5309586" y="14288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순서도: 연결자 12">
                  <a:extLst>
                    <a:ext uri="{FF2B5EF4-FFF2-40B4-BE49-F238E27FC236}">
                      <a16:creationId xmlns:a16="http://schemas.microsoft.com/office/drawing/2014/main" id="{84A1D8BA-FA29-BD19-1486-FBA1608A2EA3}"/>
                    </a:ext>
                  </a:extLst>
                </p:cNvPr>
                <p:cNvSpPr/>
                <p:nvPr/>
              </p:nvSpPr>
              <p:spPr>
                <a:xfrm>
                  <a:off x="6216458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순서도: 연결자 13">
                  <a:extLst>
                    <a:ext uri="{FF2B5EF4-FFF2-40B4-BE49-F238E27FC236}">
                      <a16:creationId xmlns:a16="http://schemas.microsoft.com/office/drawing/2014/main" id="{28E0242A-7925-D0BC-7DFA-B9F48EFCEB9D}"/>
                    </a:ext>
                  </a:extLst>
                </p:cNvPr>
                <p:cNvSpPr/>
                <p:nvPr/>
              </p:nvSpPr>
              <p:spPr>
                <a:xfrm>
                  <a:off x="6679130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순서도: 연결자 14">
                  <a:extLst>
                    <a:ext uri="{FF2B5EF4-FFF2-40B4-BE49-F238E27FC236}">
                      <a16:creationId xmlns:a16="http://schemas.microsoft.com/office/drawing/2014/main" id="{E752CC24-4C31-F9B7-D90F-25BECE7C3B77}"/>
                    </a:ext>
                  </a:extLst>
                </p:cNvPr>
                <p:cNvSpPr/>
                <p:nvPr/>
              </p:nvSpPr>
              <p:spPr>
                <a:xfrm>
                  <a:off x="7141802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순서도: 연결자 15">
                  <a:extLst>
                    <a:ext uri="{FF2B5EF4-FFF2-40B4-BE49-F238E27FC236}">
                      <a16:creationId xmlns:a16="http://schemas.microsoft.com/office/drawing/2014/main" id="{927CF91F-7677-70B9-F2D2-CAC15C3A4664}"/>
                    </a:ext>
                  </a:extLst>
                </p:cNvPr>
                <p:cNvSpPr/>
                <p:nvPr/>
              </p:nvSpPr>
              <p:spPr>
                <a:xfrm>
                  <a:off x="7604474" y="1429093"/>
                  <a:ext cx="107072" cy="119920"/>
                </a:xfrm>
                <a:prstGeom prst="flowChartConnec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1F9680-84F7-22B8-7357-BE69412FE618}"/>
                    </a:ext>
                  </a:extLst>
                </p:cNvPr>
                <p:cNvSpPr txBox="1"/>
                <p:nvPr/>
              </p:nvSpPr>
              <p:spPr>
                <a:xfrm>
                  <a:off x="5038676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현황 및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개선기회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1E49B1D-78EF-A31A-4968-C574AF21CD77}"/>
                    </a:ext>
                  </a:extLst>
                </p:cNvPr>
                <p:cNvSpPr txBox="1"/>
                <p:nvPr/>
              </p:nvSpPr>
              <p:spPr>
                <a:xfrm>
                  <a:off x="4580300" y="1537420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추진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배경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E2BD36F-B6F8-448A-A3FF-A5CB154CB6ED}"/>
                    </a:ext>
                  </a:extLst>
                </p:cNvPr>
                <p:cNvSpPr txBox="1"/>
                <p:nvPr/>
              </p:nvSpPr>
              <p:spPr>
                <a:xfrm>
                  <a:off x="5497344" y="154285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계획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CB457B3-6E4C-65D0-ED61-B9E142F48880}"/>
                    </a:ext>
                  </a:extLst>
                </p:cNvPr>
                <p:cNvSpPr txBox="1"/>
                <p:nvPr/>
              </p:nvSpPr>
              <p:spPr>
                <a:xfrm>
                  <a:off x="5956604" y="1536693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분석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결과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D0526BA-E848-DCA9-8294-F096458B2FDE}"/>
                    </a:ext>
                  </a:extLst>
                </p:cNvPr>
                <p:cNvSpPr txBox="1"/>
                <p:nvPr/>
              </p:nvSpPr>
              <p:spPr>
                <a:xfrm>
                  <a:off x="642483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개선안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955D7B-0BD0-8ABC-D2FE-395D6D598CC9}"/>
                    </a:ext>
                  </a:extLst>
                </p:cNvPr>
                <p:cNvSpPr txBox="1"/>
                <p:nvPr/>
              </p:nvSpPr>
              <p:spPr>
                <a:xfrm>
                  <a:off x="6884096" y="1572146"/>
                  <a:ext cx="6156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시현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순서도: 연결자 22">
                  <a:extLst>
                    <a:ext uri="{FF2B5EF4-FFF2-40B4-BE49-F238E27FC236}">
                      <a16:creationId xmlns:a16="http://schemas.microsoft.com/office/drawing/2014/main" id="{653B1F15-211F-1ADB-886D-7BACF29C6764}"/>
                    </a:ext>
                  </a:extLst>
                </p:cNvPr>
                <p:cNvSpPr/>
                <p:nvPr/>
              </p:nvSpPr>
              <p:spPr>
                <a:xfrm>
                  <a:off x="5724972" y="1405685"/>
                  <a:ext cx="160995" cy="175995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7D8BA4E-8A7F-22E3-4121-2B7078BEB908}"/>
                    </a:ext>
                  </a:extLst>
                </p:cNvPr>
                <p:cNvSpPr txBox="1"/>
                <p:nvPr/>
              </p:nvSpPr>
              <p:spPr>
                <a:xfrm>
                  <a:off x="4141174" y="1544665"/>
                  <a:ext cx="6156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비즈니스 </a:t>
                  </a:r>
                  <a:endParaRPr lang="en-US" altLang="ko-KR" sz="8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소개</a:t>
                  </a:r>
                </a:p>
              </p:txBody>
            </p:sp>
          </p:grpSp>
        </p:grpSp>
        <p:sp>
          <p:nvSpPr>
            <p:cNvPr id="7" name="순서도: 연결자 6">
              <a:extLst>
                <a:ext uri="{FF2B5EF4-FFF2-40B4-BE49-F238E27FC236}">
                  <a16:creationId xmlns:a16="http://schemas.microsoft.com/office/drawing/2014/main" id="{F780BA55-E3A4-EE8E-0F7D-EAFD616745D2}"/>
                </a:ext>
              </a:extLst>
            </p:cNvPr>
            <p:cNvSpPr/>
            <p:nvPr/>
          </p:nvSpPr>
          <p:spPr>
            <a:xfrm>
              <a:off x="5680174" y="274122"/>
              <a:ext cx="107072" cy="119920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154518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14DB588921E944F9104A4ACC0F24456" ma:contentTypeVersion="2" ma:contentTypeDescription="새 문서를 만듭니다." ma:contentTypeScope="" ma:versionID="eb8374cf4b437c6122c29363cd34a8e1">
  <xsd:schema xmlns:xsd="http://www.w3.org/2001/XMLSchema" xmlns:xs="http://www.w3.org/2001/XMLSchema" xmlns:p="http://schemas.microsoft.com/office/2006/metadata/properties" xmlns:ns3="d3a0b87c-3654-4861-9f95-09d549d9714d" targetNamespace="http://schemas.microsoft.com/office/2006/metadata/properties" ma:root="true" ma:fieldsID="aabdf7450edbbc9f642f5d9033f89dde" ns3:_="">
    <xsd:import namespace="d3a0b87c-3654-4861-9f95-09d549d971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0b87c-3654-4861-9f95-09d549d971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4269A1-2C6B-45E0-87CB-B1258DC87F44}">
  <ds:schemaRefs>
    <ds:schemaRef ds:uri="d3a0b87c-3654-4861-9f95-09d549d9714d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629E1F8-3FDE-45EA-BBB6-9D11FCE523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AF92C8-3134-4836-A7BF-62B1D84DEE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a0b87c-3654-4861-9f95-09d549d971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2393</TotalTime>
  <Words>1885</Words>
  <Application>Microsoft Office PowerPoint</Application>
  <PresentationFormat>화면 슬라이드 쇼(16:10)</PresentationFormat>
  <Paragraphs>802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6" baseType="lpstr">
      <vt:lpstr>Microsoft GothicNeo</vt:lpstr>
      <vt:lpstr>MS Gothic</vt:lpstr>
      <vt:lpstr>Nanum Gothic</vt:lpstr>
      <vt:lpstr>Noto Sans CJK JP</vt:lpstr>
      <vt:lpstr>Noto Sans KR Bold</vt:lpstr>
      <vt:lpstr>Söhne</vt:lpstr>
      <vt:lpstr>StarSymbol</vt:lpstr>
      <vt:lpstr>Malgun Gothic</vt:lpstr>
      <vt:lpstr>Malgun Gothic</vt:lpstr>
      <vt:lpstr>Arial</vt:lpstr>
      <vt:lpstr>Calibri</vt:lpstr>
      <vt:lpstr>Cambria Math</vt:lpstr>
      <vt:lpstr>Noto Sans</vt:lpstr>
      <vt:lpstr>Wingdings</vt:lpstr>
      <vt:lpstr>18_Office 테마</vt:lpstr>
      <vt:lpstr>PowerPoint 프레젠테이션</vt:lpstr>
      <vt:lpstr>INDEX</vt:lpstr>
      <vt:lpstr>비즈니스 소개</vt:lpstr>
      <vt:lpstr>비즈니스 소개</vt:lpstr>
      <vt:lpstr>비즈니스 소개</vt:lpstr>
      <vt:lpstr>추진 배경</vt:lpstr>
      <vt:lpstr>현황 및 개선기회</vt:lpstr>
      <vt:lpstr>현황 및 개선기회</vt:lpstr>
      <vt:lpstr>데이터 분석 계획</vt:lpstr>
      <vt:lpstr>분석 결과</vt:lpstr>
      <vt:lpstr>분석 결과</vt:lpstr>
      <vt:lpstr>분석 결과</vt:lpstr>
      <vt:lpstr>분석 결과</vt:lpstr>
      <vt:lpstr>분석 결과</vt:lpstr>
      <vt:lpstr>불량 예측 모델</vt:lpstr>
      <vt:lpstr>개선안</vt:lpstr>
      <vt:lpstr>개선안</vt:lpstr>
      <vt:lpstr>개선안</vt:lpstr>
      <vt:lpstr>시현</vt:lpstr>
      <vt:lpstr>소감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woosangchul</dc:creator>
  <cp:lastModifiedBy>주연지</cp:lastModifiedBy>
  <cp:revision>404</cp:revision>
  <dcterms:created xsi:type="dcterms:W3CDTF">2023-08-15T06:05:37Z</dcterms:created>
  <dcterms:modified xsi:type="dcterms:W3CDTF">2023-08-18T02:01:48Z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0x010100014DB588921E944F9104A4ACC0F24456</vt:lpwstr>
  </property>
</Properties>
</file>