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15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.jpeg" ContentType="image/jpeg"/>
  <Override PartName="/ppt/media/image3.jpeg" ContentType="image/jpeg"/>
  <Override PartName="/ppt/media/image39.png" ContentType="image/png"/>
  <Override PartName="/ppt/media/image14.png" ContentType="image/png"/>
  <Override PartName="/ppt/media/image4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6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1" descr=""/>
          <p:cNvPicPr/>
          <p:nvPr/>
        </p:nvPicPr>
        <p:blipFill>
          <a:blip r:embed="rId2"/>
          <a:stretch/>
        </p:blipFill>
        <p:spPr>
          <a:xfrm>
            <a:off x="0" y="0"/>
            <a:ext cx="9905040" cy="68569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44360" y="620640"/>
            <a:ext cx="9538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188dd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4011480" y="6585120"/>
            <a:ext cx="18817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fld id="{EDAFD939-4798-421C-AD3A-2AC3002633C6}" type="slidenum">
              <a:rPr b="0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&lt;숫자&gt;</a:t>
            </a:fld>
            <a:endParaRPr b="0" lang="en-US" sz="900" spc="-1" strike="noStrike">
              <a:latin typeface="Noto Sans CJK JP"/>
            </a:endParaRPr>
          </a:p>
        </p:txBody>
      </p:sp>
      <p:pic>
        <p:nvPicPr>
          <p:cNvPr id="3" name="Google Shape;18;p1" descr=""/>
          <p:cNvPicPr/>
          <p:nvPr/>
        </p:nvPicPr>
        <p:blipFill>
          <a:blip r:embed="rId3"/>
          <a:stretch/>
        </p:blipFill>
        <p:spPr>
          <a:xfrm>
            <a:off x="9225000" y="6700680"/>
            <a:ext cx="654480" cy="126000"/>
          </a:xfrm>
          <a:prstGeom prst="rect">
            <a:avLst/>
          </a:prstGeom>
          <a:ln>
            <a:noFill/>
          </a:ln>
        </p:spPr>
      </p:pic>
      <p:pic>
        <p:nvPicPr>
          <p:cNvPr id="4" name="Google Shape;20;p2" descr=""/>
          <p:cNvPicPr/>
          <p:nvPr/>
        </p:nvPicPr>
        <p:blipFill>
          <a:blip r:embed="rId4"/>
          <a:srcRect l="0" t="9866" r="0" b="0"/>
          <a:stretch/>
        </p:blipFill>
        <p:spPr>
          <a:xfrm>
            <a:off x="-15480" y="0"/>
            <a:ext cx="9920160" cy="685692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46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Noto Sans CJK JP"/>
              </a:rPr>
              <a:t>제목 텍스트의 서식을 편집하려면 클릭하십시오</a:t>
            </a:r>
            <a:r>
              <a:rPr b="0" lang="en-US" sz="1800" spc="-1" strike="noStrike">
                <a:latin typeface="Noto Sans CJK JP"/>
              </a:rPr>
              <a:t>.</a:t>
            </a:r>
            <a:endParaRPr b="0" lang="en-US" sz="1800" spc="-1" strike="noStrike">
              <a:latin typeface="Noto Sans CJK JP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CJK JP"/>
              </a:rPr>
              <a:t>개요 텍스트의 서식을 편집하려면 클릭하십시오</a:t>
            </a:r>
            <a:endParaRPr b="0" lang="en-US" sz="1800" spc="-1" strike="noStrike">
              <a:latin typeface="Noto Sans CJK JP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Noto Sans CJK JP"/>
              </a:rPr>
              <a:t>2</a:t>
            </a:r>
            <a:r>
              <a:rPr b="0" lang="en-US" sz="1800" spc="-1" strike="noStrike">
                <a:latin typeface="Noto Sans CJK JP"/>
              </a:rPr>
              <a:t>번째 개요 수준</a:t>
            </a:r>
            <a:endParaRPr b="0" lang="en-US" sz="1800" spc="-1" strike="noStrike">
              <a:latin typeface="Noto Sans CJK JP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CJK JP"/>
              </a:rPr>
              <a:t>3</a:t>
            </a:r>
            <a:r>
              <a:rPr b="0" lang="en-US" sz="1800" spc="-1" strike="noStrike">
                <a:latin typeface="Noto Sans CJK JP"/>
              </a:rPr>
              <a:t>번째 개요 수준</a:t>
            </a:r>
            <a:endParaRPr b="0" lang="en-US" sz="1800" spc="-1" strike="noStrike">
              <a:latin typeface="Noto Sans CJK JP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Noto Sans CJK JP"/>
              </a:rPr>
              <a:t>4</a:t>
            </a:r>
            <a:r>
              <a:rPr b="0" lang="en-US" sz="1800" spc="-1" strike="noStrike">
                <a:latin typeface="Noto Sans CJK JP"/>
              </a:rPr>
              <a:t>번째 개요 수준</a:t>
            </a:r>
            <a:endParaRPr b="0" lang="en-US" sz="1800" spc="-1" strike="noStrike">
              <a:latin typeface="Noto Sans CJK JP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CJK JP"/>
              </a:rPr>
              <a:t>5</a:t>
            </a:r>
            <a:r>
              <a:rPr b="0" lang="en-US" sz="1800" spc="-1" strike="noStrike">
                <a:latin typeface="Noto Sans CJK JP"/>
              </a:rPr>
              <a:t>번째 개요 수준</a:t>
            </a:r>
            <a:endParaRPr b="0" lang="en-US" sz="1800" spc="-1" strike="noStrike">
              <a:latin typeface="Noto Sans CJK JP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CJK JP"/>
              </a:rPr>
              <a:t>6</a:t>
            </a:r>
            <a:r>
              <a:rPr b="0" lang="en-US" sz="1800" spc="-1" strike="noStrike">
                <a:latin typeface="Noto Sans CJK JP"/>
              </a:rPr>
              <a:t>번째 개요 수준</a:t>
            </a:r>
            <a:endParaRPr b="0" lang="en-US" sz="1800" spc="-1" strike="noStrike">
              <a:latin typeface="Noto Sans CJK JP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CJK JP"/>
              </a:rPr>
              <a:t>7</a:t>
            </a:r>
            <a:r>
              <a:rPr b="0" lang="en-US" sz="1800" spc="-1" strike="noStrike">
                <a:latin typeface="Noto Sans CJK JP"/>
              </a:rPr>
              <a:t>번째 개요 수준</a:t>
            </a:r>
            <a:endParaRPr b="0" lang="en-US" sz="1800" spc="-1" strike="noStrike">
              <a:latin typeface="Noto Sans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10;p1" descr=""/>
          <p:cNvPicPr/>
          <p:nvPr/>
        </p:nvPicPr>
        <p:blipFill>
          <a:blip r:embed="rId2"/>
          <a:stretch/>
        </p:blipFill>
        <p:spPr>
          <a:xfrm>
            <a:off x="0" y="0"/>
            <a:ext cx="9905040" cy="685692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144360" y="620640"/>
            <a:ext cx="9538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188dd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4011480" y="6585120"/>
            <a:ext cx="18817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fld id="{7A448683-6ABA-4F74-A8E2-F02F4DF7F309}" type="slidenum">
              <a:rPr b="0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&lt;숫자&gt;</a:t>
            </a:fld>
            <a:endParaRPr b="0" lang="en-US" sz="900" spc="-1" strike="noStrike">
              <a:latin typeface="Noto Sans CJK JP"/>
            </a:endParaRPr>
          </a:p>
        </p:txBody>
      </p:sp>
      <p:pic>
        <p:nvPicPr>
          <p:cNvPr id="46" name="Google Shape;18;p1" descr=""/>
          <p:cNvPicPr/>
          <p:nvPr/>
        </p:nvPicPr>
        <p:blipFill>
          <a:blip r:embed="rId3"/>
          <a:stretch/>
        </p:blipFill>
        <p:spPr>
          <a:xfrm>
            <a:off x="9225000" y="6700680"/>
            <a:ext cx="654480" cy="126000"/>
          </a:xfrm>
          <a:prstGeom prst="rect">
            <a:avLst/>
          </a:prstGeom>
          <a:ln>
            <a:noFill/>
          </a:ln>
        </p:spPr>
      </p:pic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oto Sans CJK JP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JP"/>
              </a:rPr>
              <a:t>.</a:t>
            </a:r>
            <a:endParaRPr b="0" lang="en-US" sz="4400" spc="-1" strike="noStrike">
              <a:latin typeface="Noto Sans CJK JP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 CJK JP"/>
              </a:rPr>
              <a:t>개요 텍스트의 서식을 편집하려면 클릭하십시오</a:t>
            </a:r>
            <a:endParaRPr b="0" lang="en-US" sz="3200" spc="-1" strike="noStrike">
              <a:latin typeface="Noto Sans CJK JP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JP"/>
              </a:rPr>
              <a:t>2</a:t>
            </a:r>
            <a:r>
              <a:rPr b="0" lang="en-US" sz="2800" spc="-1" strike="noStrike">
                <a:latin typeface="Noto Sans CJK JP"/>
              </a:rPr>
              <a:t>번째 개요 수준</a:t>
            </a:r>
            <a:endParaRPr b="0" lang="en-US" sz="2800" spc="-1" strike="noStrike">
              <a:latin typeface="Noto Sans CJK JP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JP"/>
              </a:rPr>
              <a:t>3</a:t>
            </a:r>
            <a:r>
              <a:rPr b="0" lang="en-US" sz="2400" spc="-1" strike="noStrike">
                <a:latin typeface="Noto Sans CJK JP"/>
              </a:rPr>
              <a:t>번째 개요 수준</a:t>
            </a:r>
            <a:endParaRPr b="0" lang="en-US" sz="2400" spc="-1" strike="noStrike">
              <a:latin typeface="Noto Sans CJK JP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JP"/>
              </a:rPr>
              <a:t>4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5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6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7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-720" y="2797920"/>
            <a:ext cx="990612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스케일 발생 인자 분석</a:t>
            </a:r>
            <a:endParaRPr b="0" lang="en-US" sz="28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불량률 예측</a:t>
            </a:r>
            <a:endParaRPr b="0" lang="en-US" sz="2800" spc="-1" strike="noStrike">
              <a:latin typeface="Noto Sans CJK JP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0" y="5128560"/>
            <a:ext cx="99050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반 박정빈 </a:t>
            </a:r>
            <a:endParaRPr b="0" lang="en-US" sz="1800" spc="-1" strike="noStrike">
              <a:latin typeface="Noto Sans CJK JP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400040" y="1518480"/>
            <a:ext cx="2199240" cy="445680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447480" y="844560"/>
            <a:ext cx="39438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상관관계 분석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연속형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801600" y="2769480"/>
            <a:ext cx="5917680" cy="23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pt_length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fur_heat_time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은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p-value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가 유의 수준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0.05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에 비해 높은 것을 확인했다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endParaRPr b="0" lang="en-US" sz="12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즉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상관관계가 없다는 것을 확인하고 모델링 변수에서 제거하기로 한다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2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위에 두 개의 변수를 제외하고는 상관관계가 있다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endParaRPr b="0" lang="en-US" sz="12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특히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'rolling temp'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가 상관관계가 높은 축에 속한 것을 확인했다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2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p-value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의 경우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pt_length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fur_heat_time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이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0.05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보다 높다는 것을 확인하였다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270720" y="132120"/>
            <a:ext cx="77774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Arial"/>
              </a:rPr>
              <a:t>탐색적 분석</a:t>
            </a:r>
            <a:endParaRPr b="0" lang="en-US" sz="2000" spc="-1" strike="noStrike">
              <a:latin typeface="Noto Sans CJK JP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375560" y="1499760"/>
            <a:ext cx="2151720" cy="447552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447480" y="844560"/>
            <a:ext cx="39438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상관관계 분석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범주형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70720" y="132120"/>
            <a:ext cx="77774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Arial"/>
              </a:rPr>
              <a:t>탐색적 분석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01600" y="2769840"/>
            <a:ext cx="5878080" cy="23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spec_long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fur_no_input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이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p-value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가 유의 수준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0.05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에 비해 높은 것을 확인했다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endParaRPr b="0" lang="en-US" sz="12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즉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상관관계가 없다는 것을 확인하고 모델링 변수에서 제거하기로 한다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2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위의 두 개의 변수를 제외하고는 상관관계가 있다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endParaRPr b="0" lang="en-US" sz="12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연속형 범주에 비해 상관관계 유의미하게 있어 보이는 변수는 존재하지 않았다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2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p-value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의 경우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spec_long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fur_no_input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이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0.05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보다 높다는 것을 확인하였다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68" name="Line 4"/>
          <p:cNvSpPr/>
          <p:nvPr/>
        </p:nvSpPr>
        <p:spPr>
          <a:xfrm>
            <a:off x="3888000" y="5688000"/>
            <a:ext cx="504000" cy="360"/>
          </a:xfrm>
          <a:prstGeom prst="line">
            <a:avLst/>
          </a:prstGeom>
          <a:ln>
            <a:solidFill>
              <a:srgbClr val="ef413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5"/>
          <p:cNvSpPr/>
          <p:nvPr/>
        </p:nvSpPr>
        <p:spPr>
          <a:xfrm>
            <a:off x="4442400" y="5520600"/>
            <a:ext cx="786888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p-value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의 값이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0.05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보다 높은 변수는 최종적 제거한다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200" spc="-1" strike="noStrike">
              <a:latin typeface="Noto Sans CJK JP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70720" y="132120"/>
            <a:ext cx="77774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Arial"/>
              </a:rPr>
              <a:t>탐색적 분석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47480" y="844560"/>
            <a:ext cx="39438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카이제곱 검정 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47640" y="1512000"/>
            <a:ext cx="4463640" cy="14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귀무가설 </a:t>
            </a: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: </a:t>
            </a:r>
            <a:r>
              <a:rPr b="1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두 개의 변수 간 상관관계가 없다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대립가설 </a:t>
            </a: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: </a:t>
            </a:r>
            <a:r>
              <a:rPr b="1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두 개의 변수 간 상관관계가 있다</a:t>
            </a:r>
            <a:r>
              <a:rPr b="1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800" spc="-1" strike="noStrike">
              <a:latin typeface="Noto Sans CJK JP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504000" y="2873160"/>
            <a:ext cx="1123560" cy="151812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2032200" y="2952000"/>
            <a:ext cx="1351080" cy="129528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3"/>
          <a:stretch/>
        </p:blipFill>
        <p:spPr>
          <a:xfrm>
            <a:off x="3600000" y="2952000"/>
            <a:ext cx="1223280" cy="124560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4"/>
          <a:stretch/>
        </p:blipFill>
        <p:spPr>
          <a:xfrm>
            <a:off x="3650760" y="4392000"/>
            <a:ext cx="1172520" cy="165528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5"/>
          <a:stretch/>
        </p:blipFill>
        <p:spPr>
          <a:xfrm>
            <a:off x="432000" y="4608000"/>
            <a:ext cx="1379160" cy="135468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6"/>
          <a:stretch/>
        </p:blipFill>
        <p:spPr>
          <a:xfrm>
            <a:off x="2088000" y="4536000"/>
            <a:ext cx="1207800" cy="1439280"/>
          </a:xfrm>
          <a:prstGeom prst="rect">
            <a:avLst/>
          </a:prstGeom>
          <a:ln>
            <a:noFill/>
          </a:ln>
        </p:spPr>
      </p:pic>
      <p:sp>
        <p:nvSpPr>
          <p:cNvPr id="179" name="Line 4"/>
          <p:cNvSpPr/>
          <p:nvPr/>
        </p:nvSpPr>
        <p:spPr>
          <a:xfrm>
            <a:off x="5040000" y="4320000"/>
            <a:ext cx="464040" cy="360"/>
          </a:xfrm>
          <a:prstGeom prst="line">
            <a:avLst/>
          </a:prstGeom>
          <a:ln w="57240">
            <a:solidFill>
              <a:srgbClr val="ed1c2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5"/>
          <p:cNvSpPr/>
          <p:nvPr/>
        </p:nvSpPr>
        <p:spPr>
          <a:xfrm>
            <a:off x="5562720" y="4080600"/>
            <a:ext cx="386856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검정하고 싶은 변수와 </a:t>
            </a:r>
            <a:r>
              <a:rPr b="0" lang="en-US" sz="14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Scale</a:t>
            </a:r>
            <a:r>
              <a:rPr b="0" lang="en-US" sz="14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간 </a:t>
            </a:r>
            <a:r>
              <a:rPr b="1" lang="en-US" sz="14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상관관계가 있음</a:t>
            </a:r>
            <a:r>
              <a:rPr b="0" lang="en-US" sz="14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을                           확인하였다</a:t>
            </a:r>
            <a:r>
              <a:rPr b="0" lang="en-US" sz="14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400" spc="-1" strike="noStrike">
              <a:latin typeface="Noto Sans CJK JP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70720" y="132120"/>
            <a:ext cx="77774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Arial"/>
              </a:rPr>
              <a:t>탐색적 분석</a:t>
            </a:r>
            <a:endParaRPr b="0" lang="en-US" sz="2000" spc="-1" strike="noStrike">
              <a:latin typeface="Noto Sans CJK JP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651240" y="1576080"/>
            <a:ext cx="6476040" cy="79920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447480" y="844560"/>
            <a:ext cx="39438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모델링을 들어가기 전 변수 조정 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48000" y="5832000"/>
            <a:ext cx="493344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‘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rolling_method’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의 경우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TMCP(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온도제어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)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를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TMCP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로만 나오게 만들었다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200" spc="-1" strike="noStrike">
              <a:latin typeface="Noto Sans CJK JP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648000" y="3178080"/>
            <a:ext cx="6479280" cy="64800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594360" y="5046120"/>
            <a:ext cx="6532920" cy="713160"/>
          </a:xfrm>
          <a:prstGeom prst="rect">
            <a:avLst/>
          </a:prstGeom>
          <a:ln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648000" y="3936600"/>
            <a:ext cx="418968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범주형 변수의 경우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dummy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화 하여 수치형 변수로 전환시켰다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648000" y="2448360"/>
            <a:ext cx="319752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전체 데이터에서 필요없는 변수들을 제거하였다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200" spc="-1" strike="noStrike">
              <a:latin typeface="Noto Sans CJK JP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988600" y="215640"/>
            <a:ext cx="372240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Arial"/>
                <a:ea typeface="Arial"/>
              </a:rPr>
              <a:t>종합 실습</a:t>
            </a:r>
            <a:endParaRPr b="0" lang="en-US" sz="1600" spc="-1" strike="noStrike">
              <a:latin typeface="Noto Sans CJK JP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270720" y="132480"/>
            <a:ext cx="77778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Arial"/>
              </a:rPr>
              <a:t>모델링 분석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50640" y="867600"/>
            <a:ext cx="4798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로지스틱 회귀 분석</a:t>
            </a: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Noto Sans CJK JP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2016000" y="1512000"/>
            <a:ext cx="5327280" cy="3812400"/>
          </a:xfrm>
          <a:prstGeom prst="rect">
            <a:avLst/>
          </a:prstGeom>
          <a:ln>
            <a:noFill/>
          </a:ln>
        </p:spPr>
      </p:pic>
      <p:sp>
        <p:nvSpPr>
          <p:cNvPr id="193" name="CustomShape 4"/>
          <p:cNvSpPr/>
          <p:nvPr/>
        </p:nvSpPr>
        <p:spPr>
          <a:xfrm>
            <a:off x="432000" y="5544000"/>
            <a:ext cx="8947440" cy="14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설명력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0.3504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가 측정되었다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p-value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가 높은 것을 계속해서 제거해본 결과 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pt_thick, pt_width, fur_soak_temp, fur_total_time, rolling_temp, descaling_count_6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변수가 살아남았다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70720" y="132480"/>
            <a:ext cx="77778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Arial"/>
              </a:rPr>
              <a:t>모델링 분석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50640" y="867600"/>
            <a:ext cx="4798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로지스틱 회귀 분석</a:t>
            </a: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Noto Sans CJK JP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241280" y="1800000"/>
            <a:ext cx="2358000" cy="331128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4366800" y="2030760"/>
            <a:ext cx="4488480" cy="2864520"/>
          </a:xfrm>
          <a:prstGeom prst="rect">
            <a:avLst/>
          </a:prstGeom>
          <a:ln>
            <a:noFill/>
          </a:ln>
        </p:spPr>
      </p:pic>
      <p:sp>
        <p:nvSpPr>
          <p:cNvPr id="198" name="CustomShape 3"/>
          <p:cNvSpPr/>
          <p:nvPr/>
        </p:nvSpPr>
        <p:spPr>
          <a:xfrm>
            <a:off x="144000" y="5259240"/>
            <a:ext cx="734328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train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데이터에 대해 정확도는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83%, test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데이터에 대해 정확도는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80%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이다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두 데이터 간의 오버피팅의 문제는 없지만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전반적으로 모델 정확도가 낮은 것을 확인할 수 있다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특히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train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와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test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데이터를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confusion matrix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로 비교했을 때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예측율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f1-score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이 불량품에 대해 점수가 낮은 것을 확인할 수 있었다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(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최종 모델 후보에서는 제거한다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.)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그래프 분석 결과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descaling_count_6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이 양의 관계로 높고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rolling_temp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와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pt_thick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가 음의 관계로 높았다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endParaRPr b="0" lang="en-US" sz="1000" spc="-1" strike="noStrike">
              <a:latin typeface="Noto Sans CJK JP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988600" y="215640"/>
            <a:ext cx="372240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Arial"/>
                <a:ea typeface="Arial"/>
              </a:rPr>
              <a:t>종합 실습</a:t>
            </a:r>
            <a:endParaRPr b="0" lang="en-US" sz="1600" spc="-1" strike="noStrike">
              <a:latin typeface="Noto Sans CJK JP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270720" y="132480"/>
            <a:ext cx="77778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Arial"/>
              </a:rPr>
              <a:t>모델링 분석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50640" y="867600"/>
            <a:ext cx="4798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의사결정나무</a:t>
            </a:r>
            <a:endParaRPr b="0" lang="en-US" sz="1400" spc="-1" strike="noStrike">
              <a:latin typeface="Noto Sans CJK JP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864000" y="1552320"/>
            <a:ext cx="6799680" cy="139896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864000" y="4389840"/>
            <a:ext cx="1342080" cy="88488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3"/>
          <a:stretch/>
        </p:blipFill>
        <p:spPr>
          <a:xfrm>
            <a:off x="864000" y="2952000"/>
            <a:ext cx="3142080" cy="1437120"/>
          </a:xfrm>
          <a:prstGeom prst="rect">
            <a:avLst/>
          </a:prstGeom>
          <a:ln>
            <a:noFill/>
          </a:ln>
        </p:spPr>
      </p:pic>
      <p:sp>
        <p:nvSpPr>
          <p:cNvPr id="205" name="CustomShape 4"/>
          <p:cNvSpPr/>
          <p:nvPr/>
        </p:nvSpPr>
        <p:spPr>
          <a:xfrm>
            <a:off x="216000" y="5362920"/>
            <a:ext cx="677592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양품에 대한 예측률이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97%,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불량품에 대한 예측률이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100%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인 것을 확인했다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하지만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recall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의 경우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양품이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100%,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불량품이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94.3%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로 불량품이 예측률이 좋았지만 재현율이 낮은 것을 확인할 수 있었다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f1-score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의 경우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양품에 대해서 높은 모습을 보여주었다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그러나 불량품에 대한 오버피팅 문제는 피해갈 수 없을 것 같다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3600000" y="1414440"/>
            <a:ext cx="5475960" cy="3408840"/>
          </a:xfrm>
          <a:prstGeom prst="rect">
            <a:avLst/>
          </a:prstGeom>
          <a:ln>
            <a:noFill/>
          </a:ln>
        </p:spPr>
      </p:pic>
      <p:sp>
        <p:nvSpPr>
          <p:cNvPr id="207" name="CustomShape 1"/>
          <p:cNvSpPr/>
          <p:nvPr/>
        </p:nvSpPr>
        <p:spPr>
          <a:xfrm>
            <a:off x="270720" y="132480"/>
            <a:ext cx="77778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Arial"/>
              </a:rPr>
              <a:t>모델링 분석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50640" y="867600"/>
            <a:ext cx="4798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의사결정나무</a:t>
            </a:r>
            <a:endParaRPr b="0" lang="en-US" sz="1400" spc="-1" strike="noStrike">
              <a:latin typeface="Noto Sans CJK JP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598680" y="1360440"/>
            <a:ext cx="2208600" cy="3246840"/>
          </a:xfrm>
          <a:prstGeom prst="rect">
            <a:avLst/>
          </a:prstGeom>
          <a:ln>
            <a:noFill/>
          </a:ln>
        </p:spPr>
      </p:pic>
      <p:sp>
        <p:nvSpPr>
          <p:cNvPr id="210" name="CustomShape 3"/>
          <p:cNvSpPr/>
          <p:nvPr/>
        </p:nvSpPr>
        <p:spPr>
          <a:xfrm>
            <a:off x="181080" y="5075280"/>
            <a:ext cx="7882200" cy="16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max_depth = 5, 6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의 경우에 대해 진행 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max_depth = 6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의 경우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rolling_temp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가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0.003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감소하고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descaling_count_6  0.005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증가함을 확인함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descaling_count_10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이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max_depth = 5,6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두 가지 경우에 대해 중요도가 있다고 판별되어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이는 목표 변수에 영향을 미치는 변수라 판단하였고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그에 따라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descaling_count_6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또한 영향을 미칠 것이라 판단하여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max_depth = 6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을 최종모델로 선정함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 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988600" y="215640"/>
            <a:ext cx="372240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Arial"/>
                <a:ea typeface="Arial"/>
              </a:rPr>
              <a:t>종합 실습</a:t>
            </a:r>
            <a:endParaRPr b="0" lang="en-US" sz="1600" spc="-1" strike="noStrike">
              <a:latin typeface="Noto Sans CJK JP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270720" y="132480"/>
            <a:ext cx="77778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Arial"/>
              </a:rPr>
              <a:t>모델링 분석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50640" y="867600"/>
            <a:ext cx="4798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랜덤 포레스트</a:t>
            </a:r>
            <a:endParaRPr b="0" lang="en-US" sz="1400" spc="-1" strike="noStrike">
              <a:latin typeface="Noto Sans CJK JP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288000" y="1872000"/>
            <a:ext cx="3208680" cy="238968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4032000" y="1179360"/>
            <a:ext cx="5523480" cy="3427920"/>
          </a:xfrm>
          <a:prstGeom prst="rect">
            <a:avLst/>
          </a:prstGeom>
          <a:ln>
            <a:noFill/>
          </a:ln>
        </p:spPr>
      </p:pic>
      <p:sp>
        <p:nvSpPr>
          <p:cNvPr id="216" name="CustomShape 4"/>
          <p:cNvSpPr/>
          <p:nvPr/>
        </p:nvSpPr>
        <p:spPr>
          <a:xfrm>
            <a:off x="144000" y="4896000"/>
            <a:ext cx="9689760" cy="16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train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모델의 정확도는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91.4%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이고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test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모델의 정확도는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94.6%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이다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양품기준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f1 score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는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96.4%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으로 높은 축에 속하지만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불량품을 기준으로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f1 score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는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89.6%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로 낮은 편이다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랜덤포레스트 결과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rolling_temp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변수가 가장 중요한 것을 알 수 있다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fur_soak_temp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가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2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번째로 중요한 변수이다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988600" y="215640"/>
            <a:ext cx="372240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Arial"/>
                <a:ea typeface="Arial"/>
              </a:rPr>
              <a:t>종합 실습</a:t>
            </a:r>
            <a:endParaRPr b="0" lang="en-US" sz="1600" spc="-1" strike="noStrike">
              <a:latin typeface="Noto Sans CJK JP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270720" y="132480"/>
            <a:ext cx="77778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Arial"/>
              </a:rPr>
              <a:t>모델링 분석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461520" y="885960"/>
            <a:ext cx="3722400" cy="155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그래디언트 부스팅</a:t>
            </a:r>
            <a:endParaRPr b="0" lang="en-US" sz="1400" spc="-1" strike="noStrike">
              <a:latin typeface="Noto Sans CJK JP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359280" y="2016000"/>
            <a:ext cx="3312000" cy="223128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3960000" y="1332720"/>
            <a:ext cx="5466240" cy="3418560"/>
          </a:xfrm>
          <a:prstGeom prst="rect">
            <a:avLst/>
          </a:prstGeom>
          <a:ln>
            <a:noFill/>
          </a:ln>
        </p:spPr>
      </p:pic>
      <p:sp>
        <p:nvSpPr>
          <p:cNvPr id="222" name="CustomShape 4"/>
          <p:cNvSpPr/>
          <p:nvPr/>
        </p:nvSpPr>
        <p:spPr>
          <a:xfrm>
            <a:off x="22320" y="4752000"/>
            <a:ext cx="9768960" cy="18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하이퍼 파라미터 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learning_reat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는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0.02, max_deapth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는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5, min_saples_split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는 제거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min_samples_leaf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는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10, n_estimators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는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60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을 최종적으로 선택했다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train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데이터에 대해서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99.7%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의 정확도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test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데이터에 대해서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98.7%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의 정확도를 가진다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과대 적합이 의심되지만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10%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오차 범위 수준 내에서는 오버피팅의 문제는 없다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설명변수의 중요도같은 경우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'rolling_temp'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가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0.535, 'hsb'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의 적용여부가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0.175, 'fur_soak_temp'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가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0.162, descaling_count_90.088, descaling_count_7 0.039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로 총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5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개의 변수가 의미있는 중요도를 가지고 있다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특히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'rolling_temp','hsb_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적용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','fur_soak_temp'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가 전체의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0.872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의 중요도를 가지고 있었다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988600" y="215640"/>
            <a:ext cx="372240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Arial"/>
                <a:ea typeface="Arial"/>
              </a:rPr>
              <a:t>종합 실습</a:t>
            </a:r>
            <a:endParaRPr b="0" lang="en-US" sz="1600" spc="-1" strike="noStrike">
              <a:latin typeface="Noto Sans CJK JP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70720" y="132120"/>
            <a:ext cx="77774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Arial"/>
              </a:rPr>
              <a:t>과제 정의 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35320" y="1656000"/>
            <a:ext cx="5452200" cy="3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압연 공정이란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Noto Sans CJK JP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858240" y="1366200"/>
            <a:ext cx="584172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"/>
          <p:cNvSpPr/>
          <p:nvPr/>
        </p:nvSpPr>
        <p:spPr>
          <a:xfrm>
            <a:off x="1199880" y="2187720"/>
            <a:ext cx="2971080" cy="18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6"/>
          <p:cNvSpPr/>
          <p:nvPr/>
        </p:nvSpPr>
        <p:spPr>
          <a:xfrm>
            <a:off x="987480" y="2206080"/>
            <a:ext cx="2629800" cy="27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830880" y="5002920"/>
            <a:ext cx="4226400" cy="12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8"/>
          <p:cNvSpPr/>
          <p:nvPr/>
        </p:nvSpPr>
        <p:spPr>
          <a:xfrm>
            <a:off x="504000" y="2147400"/>
            <a:ext cx="61873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금속 소성 가공 방법의 하나로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Roll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을 이용하여 두께를 줄이고 일정하게 만드는 과정이다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endParaRPr b="0" lang="en-US" sz="13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쉽게 말해 금속 또는 다른 소재를 평면 형태로 압축하거나 변형시키는 공정을 말한다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endParaRPr b="0" lang="en-US" sz="13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이 공정은 주로 금속 시트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판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막 등을 원하는 모양과 두께로 가공하기 위해 사용된다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13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Noto Sans CJK JP"/>
                <a:ea typeface="Arial"/>
              </a:rPr>
              <a:t> </a:t>
            </a:r>
            <a:endParaRPr b="0" lang="en-US" sz="1300" spc="-1" strike="noStrike">
              <a:latin typeface="Noto Sans CJK JP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344000" y="1379160"/>
            <a:ext cx="1874880" cy="18601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7003440" y="4075560"/>
            <a:ext cx="2283840" cy="1611720"/>
          </a:xfrm>
          <a:prstGeom prst="rect">
            <a:avLst/>
          </a:prstGeom>
          <a:ln>
            <a:noFill/>
          </a:ln>
        </p:spPr>
      </p:pic>
      <p:sp>
        <p:nvSpPr>
          <p:cNvPr id="97" name="CustomShape 9"/>
          <p:cNvSpPr/>
          <p:nvPr/>
        </p:nvSpPr>
        <p:spPr>
          <a:xfrm>
            <a:off x="600120" y="4143960"/>
            <a:ext cx="108684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스케일이란</a:t>
            </a:r>
            <a:r>
              <a:rPr b="0" lang="en-US" sz="14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?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505440" y="4608000"/>
            <a:ext cx="6191280" cy="9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금속 제품의 표면에 생성되는 산화물 또는 미네랄 덩어리로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주로 금속이 높은 온도에서 공기와 접촉하거나 물을 통해 냉각될 때 형성된다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스케일은 금속의 표면을 보호하고 부식을 방지하는 역할을 할 수 있지만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때로는 제품의 외관이나 품질에 영향을 줄 수도 있다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압연 공정 중에 스케일이 형성되는 것도 일반적이다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200" spc="-1" strike="noStrike">
              <a:latin typeface="Noto Sans CJK JP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988600" y="215640"/>
            <a:ext cx="372240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Arial"/>
                <a:ea typeface="Arial"/>
              </a:rPr>
              <a:t>종합 실습</a:t>
            </a:r>
            <a:endParaRPr b="0" lang="en-US" sz="1600" spc="-1" strike="noStrike">
              <a:latin typeface="Noto Sans CJK JP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270720" y="132480"/>
            <a:ext cx="77778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Arial"/>
              </a:rPr>
              <a:t>모델링 분석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50640" y="867600"/>
            <a:ext cx="4798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생성 모델 성능 비교</a:t>
            </a:r>
            <a:endParaRPr b="0" lang="en-US" sz="1400" spc="-1" strike="noStrike">
              <a:latin typeface="Noto Sans CJK JP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864000" y="1471680"/>
            <a:ext cx="7847640" cy="3351600"/>
          </a:xfrm>
          <a:prstGeom prst="rect">
            <a:avLst/>
          </a:prstGeom>
          <a:ln>
            <a:noFill/>
          </a:ln>
        </p:spPr>
      </p:pic>
      <p:sp>
        <p:nvSpPr>
          <p:cNvPr id="227" name="CustomShape 4"/>
          <p:cNvSpPr/>
          <p:nvPr/>
        </p:nvSpPr>
        <p:spPr>
          <a:xfrm>
            <a:off x="879840" y="5616000"/>
            <a:ext cx="79034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최종결과를 살펴봤을 때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모든 지표에서 가장 우수한 것은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Gradient Boosting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인것을 확인했다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따라서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Gradient Boosting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을 최종 모델로 채택한다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988600" y="215640"/>
            <a:ext cx="372240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Arial"/>
                <a:ea typeface="Arial"/>
              </a:rPr>
              <a:t>종합 실습</a:t>
            </a:r>
            <a:endParaRPr b="0" lang="en-US" sz="1600" spc="-1" strike="noStrike">
              <a:latin typeface="Noto Sans CJK JP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270720" y="132480"/>
            <a:ext cx="77778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Arial"/>
              </a:rPr>
              <a:t>결론 및 대안제시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50640" y="867600"/>
            <a:ext cx="4798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결론</a:t>
            </a: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Noto Sans CJK JP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986040" y="1440000"/>
            <a:ext cx="7321680" cy="10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압연 온도와 </a:t>
            </a: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HSB, </a:t>
            </a: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가열로 균열대 소재 온도가 총 누적 비율 </a:t>
            </a: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80%</a:t>
            </a: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을 넘어갔다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4420440" y="2088000"/>
            <a:ext cx="359280" cy="647280"/>
          </a:xfrm>
          <a:custGeom>
            <a:avLst/>
            <a:gdLst/>
            <a:ahLst/>
            <a:rect l="l" t="t" r="r" b="b"/>
            <a:pathLst>
              <a:path w="1002" h="1801">
                <a:moveTo>
                  <a:pt x="250" y="0"/>
                </a:moveTo>
                <a:lnTo>
                  <a:pt x="250" y="1350"/>
                </a:lnTo>
                <a:lnTo>
                  <a:pt x="0" y="1350"/>
                </a:lnTo>
                <a:lnTo>
                  <a:pt x="500" y="1800"/>
                </a:lnTo>
                <a:lnTo>
                  <a:pt x="1001" y="1350"/>
                </a:lnTo>
                <a:lnTo>
                  <a:pt x="750" y="135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ef413d"/>
          </a:solidFill>
          <a:ln>
            <a:solidFill>
              <a:srgbClr val="ef41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6"/>
          <p:cNvSpPr/>
          <p:nvPr/>
        </p:nvSpPr>
        <p:spPr>
          <a:xfrm>
            <a:off x="1252440" y="3096000"/>
            <a:ext cx="710964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총 </a:t>
            </a: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가지의 변수들이 압연 공정에 있어서 큰 영향을 주고 있다는 것을 확인</a:t>
            </a:r>
            <a:endParaRPr b="0" lang="en-US" sz="1800" spc="-1" strike="noStrike">
              <a:latin typeface="Noto Sans CJK JP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4420800" y="3672000"/>
            <a:ext cx="359280" cy="647280"/>
          </a:xfrm>
          <a:custGeom>
            <a:avLst/>
            <a:gdLst/>
            <a:ahLst/>
            <a:rect l="l" t="t" r="r" b="b"/>
            <a:pathLst>
              <a:path w="1002" h="1801">
                <a:moveTo>
                  <a:pt x="250" y="0"/>
                </a:moveTo>
                <a:lnTo>
                  <a:pt x="250" y="1350"/>
                </a:lnTo>
                <a:lnTo>
                  <a:pt x="0" y="1350"/>
                </a:lnTo>
                <a:lnTo>
                  <a:pt x="500" y="1800"/>
                </a:lnTo>
                <a:lnTo>
                  <a:pt x="1001" y="1350"/>
                </a:lnTo>
                <a:lnTo>
                  <a:pt x="750" y="135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ef413d"/>
          </a:solidFill>
          <a:ln>
            <a:solidFill>
              <a:srgbClr val="ef41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8"/>
          <p:cNvSpPr/>
          <p:nvPr/>
        </p:nvSpPr>
        <p:spPr>
          <a:xfrm>
            <a:off x="1036440" y="5037120"/>
            <a:ext cx="8250840" cy="10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압연온도를 낮춤으로써 불량률을 최소화한다</a:t>
            </a: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8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HSB</a:t>
            </a: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의 미적용시 큰 불량률을 일으킴으로 적용을 권장한다</a:t>
            </a: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8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가열로 균열대 소재 온도가 너무 높으면 불량률을 일으키므로 적당한 온도를 맞춘다</a:t>
            </a: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800" spc="-1" strike="noStrike">
              <a:latin typeface="Noto Sans CJK JP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988600" y="215640"/>
            <a:ext cx="372240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Arial"/>
                <a:ea typeface="Arial"/>
              </a:rPr>
              <a:t>종합 실습</a:t>
            </a:r>
            <a:endParaRPr b="0" lang="en-US" sz="1600" spc="-1" strike="noStrike">
              <a:latin typeface="Noto Sans CJK JP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70720" y="132120"/>
            <a:ext cx="77774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Arial"/>
              </a:rPr>
              <a:t>분석 계획</a:t>
            </a:r>
            <a:endParaRPr b="0" lang="en-US" sz="2000" spc="-1" strike="noStrike">
              <a:latin typeface="Noto Sans CJK JP"/>
            </a:endParaRPr>
          </a:p>
        </p:txBody>
      </p:sp>
      <p:graphicFrame>
        <p:nvGraphicFramePr>
          <p:cNvPr id="101" name="Table 3"/>
          <p:cNvGraphicFramePr/>
          <p:nvPr/>
        </p:nvGraphicFramePr>
        <p:xfrm>
          <a:off x="952560" y="3223800"/>
          <a:ext cx="8000280" cy="1096200"/>
        </p:xfrm>
        <a:graphic>
          <a:graphicData uri="http://schemas.openxmlformats.org/drawingml/2006/table">
            <a:tbl>
              <a:tblPr/>
              <a:tblGrid>
                <a:gridCol w="1333440"/>
                <a:gridCol w="1333440"/>
                <a:gridCol w="1333440"/>
                <a:gridCol w="1333440"/>
                <a:gridCol w="1333440"/>
                <a:gridCol w="1333440"/>
              </a:tblGrid>
              <a:tr h="5482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Noto Sans CJK JP"/>
                        </a:rPr>
                        <a:t>발생원인</a:t>
                      </a:r>
                      <a:endParaRPr b="0" lang="en-US" sz="15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Noto Sans CJK JP"/>
                        </a:rPr>
                        <a:t>압입흠</a:t>
                      </a:r>
                      <a:endParaRPr b="0" lang="en-US" sz="15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Noto Sans CJK JP"/>
                        </a:rPr>
                        <a:t>Scratch</a:t>
                      </a:r>
                      <a:endParaRPr b="0" lang="en-US" sz="15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Noto Sans CJK JP"/>
                        </a:rPr>
                        <a:t>두께부족</a:t>
                      </a:r>
                      <a:endParaRPr b="0" lang="en-US" sz="15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Noto Sans CJK JP"/>
                        </a:rPr>
                        <a:t>Scale</a:t>
                      </a:r>
                      <a:endParaRPr b="0" lang="en-US" sz="15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Noto Sans CJK JP"/>
                        </a:rPr>
                        <a:t>계</a:t>
                      </a:r>
                      <a:endParaRPr b="0" lang="en-US" sz="15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82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Noto Sans CJK JP"/>
                        </a:rPr>
                        <a:t>발생률</a:t>
                      </a:r>
                      <a:r>
                        <a:rPr b="0" lang="en-US" sz="1500" spc="-1" strike="noStrike">
                          <a:latin typeface="Noto Sans CJK JP"/>
                        </a:rPr>
                        <a:t>(%)</a:t>
                      </a:r>
                      <a:endParaRPr b="0" lang="en-US" sz="15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Noto Sans CJK JP"/>
                        </a:rPr>
                        <a:t>1.3</a:t>
                      </a:r>
                      <a:endParaRPr b="0" lang="en-US" sz="15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Noto Sans CJK JP"/>
                        </a:rPr>
                        <a:t>0.5</a:t>
                      </a:r>
                      <a:endParaRPr b="0" lang="en-US" sz="15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Noto Sans CJK JP"/>
                        </a:rPr>
                        <a:t>0.4</a:t>
                      </a:r>
                      <a:endParaRPr b="0" lang="en-US" sz="15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ce181e"/>
                          </a:solidFill>
                          <a:latin typeface="Noto Sans CJK JP"/>
                        </a:rPr>
                        <a:t>5.0</a:t>
                      </a:r>
                      <a:endParaRPr b="0" lang="en-US" sz="15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Noto Sans CJK JP"/>
                        </a:rPr>
                        <a:t>7.2%</a:t>
                      </a:r>
                      <a:endParaRPr b="0" lang="en-US" sz="15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02" name="CustomShape 4"/>
          <p:cNvSpPr/>
          <p:nvPr/>
        </p:nvSpPr>
        <p:spPr>
          <a:xfrm>
            <a:off x="720000" y="913680"/>
            <a:ext cx="1162080" cy="3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분석배경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781200" y="2767680"/>
            <a:ext cx="116208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발생 현황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847800" y="4536000"/>
            <a:ext cx="174348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잠재적 인자 선정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936000" y="1368000"/>
            <a:ext cx="8683920" cy="11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최근 들어 선박 제조에 주로 사용되는 후판 제품의 “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Scale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불량 급증”이라는 이슈가 발생하였다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endParaRPr b="0" lang="en-US" sz="12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그 원인을 분석해본 결과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압연흠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Scratch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등 다양한 불량이 발생했으나 특히 압연공정에서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Scale 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불량이 급증한 것을 확인할 수 있었다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2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그래서 수집된 데이터를 활용하여 다양한 분석을 통해 불량의 근본 원인을 찾고 불량 예측 및 개선 기회를 도출하고자 한다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200" spc="-1" strike="noStrike">
              <a:latin typeface="Noto Sans CJK JP"/>
            </a:endParaRPr>
          </a:p>
        </p:txBody>
      </p:sp>
      <p:graphicFrame>
        <p:nvGraphicFramePr>
          <p:cNvPr id="106" name="Table 8"/>
          <p:cNvGraphicFramePr/>
          <p:nvPr/>
        </p:nvGraphicFramePr>
        <p:xfrm>
          <a:off x="944280" y="5069520"/>
          <a:ext cx="8000280" cy="140364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2640"/>
              </a:tblGrid>
              <a:tr h="4993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latin typeface="Noto Sans CJK JP"/>
                        </a:rPr>
                        <a:t>Scale </a:t>
                      </a:r>
                      <a:r>
                        <a:rPr b="1" lang="en-US" sz="1100" spc="-1" strike="noStrike">
                          <a:latin typeface="Noto Sans CJK JP"/>
                        </a:rPr>
                        <a:t>발생</a:t>
                      </a:r>
                      <a:endParaRPr b="0" lang="en-US" sz="11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latin typeface="Noto Sans CJK JP"/>
                        </a:rPr>
                        <a:t>가열로 </a:t>
                      </a: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latin typeface="Noto Sans CJK JP"/>
                        </a:rPr>
                        <a:t>가열대 온도</a:t>
                      </a:r>
                      <a:endParaRPr b="0" lang="en-US" sz="11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latin typeface="Noto Sans CJK JP"/>
                        </a:rPr>
                        <a:t>가열로 </a:t>
                      </a: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latin typeface="Noto Sans CJK JP"/>
                        </a:rPr>
                        <a:t>균열대 온도</a:t>
                      </a:r>
                      <a:endParaRPr b="0" lang="en-US" sz="11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latin typeface="Noto Sans CJK JP"/>
                        </a:rPr>
                        <a:t>Hot Scale Breaker</a:t>
                      </a:r>
                      <a:endParaRPr b="0" lang="en-US" sz="11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latin typeface="Noto Sans CJK JP"/>
                        </a:rPr>
                        <a:t>사상 </a:t>
                      </a: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latin typeface="Noto Sans CJK JP"/>
                        </a:rPr>
                        <a:t>압연 온도</a:t>
                      </a:r>
                      <a:endParaRPr b="0" lang="en-US" sz="11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latin typeface="Noto Sans CJK JP"/>
                        </a:rPr>
                        <a:t>압연간 </a:t>
                      </a:r>
                      <a:r>
                        <a:rPr b="1" lang="en-US" sz="1100" spc="-1" strike="noStrike">
                          <a:latin typeface="Noto Sans CJK JP"/>
                        </a:rPr>
                        <a:t>Descaling </a:t>
                      </a:r>
                      <a:r>
                        <a:rPr b="1" lang="en-US" sz="1100" spc="-1" strike="noStrike">
                          <a:latin typeface="Noto Sans CJK JP"/>
                        </a:rPr>
                        <a:t>횟수</a:t>
                      </a:r>
                      <a:endParaRPr b="0" lang="en-US" sz="11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latin typeface="Noto Sans CJK JP"/>
                        </a:rPr>
                        <a:t>판두께</a:t>
                      </a:r>
                      <a:endParaRPr b="0" lang="en-US" sz="11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9046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latin typeface="Noto Sans CJK JP"/>
                        </a:rPr>
                        <a:t>없음</a:t>
                      </a: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latin typeface="Noto Sans CJK JP"/>
                        </a:rPr>
                        <a:t>발생</a:t>
                      </a: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latin typeface="Noto Sans CJK JP"/>
                        </a:rPr>
                        <a:t>저</a:t>
                      </a: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latin typeface="Noto Sans CJK JP"/>
                        </a:rPr>
                        <a:t>고</a:t>
                      </a:r>
                      <a:endParaRPr b="0" lang="en-US" sz="11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latin typeface="Noto Sans CJK JP"/>
                        </a:rPr>
                        <a:t>저</a:t>
                      </a: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latin typeface="Noto Sans CJK JP"/>
                        </a:rPr>
                        <a:t>고</a:t>
                      </a:r>
                      <a:endParaRPr b="0" lang="en-US" sz="11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latin typeface="Noto Sans CJK JP"/>
                        </a:rPr>
                        <a:t>저</a:t>
                      </a: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latin typeface="Noto Sans CJK JP"/>
                        </a:rPr>
                        <a:t>고</a:t>
                      </a:r>
                      <a:endParaRPr b="0" lang="en-US" sz="11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ce181e"/>
                          </a:solidFill>
                          <a:latin typeface="Noto Sans CJK JP"/>
                        </a:rPr>
                        <a:t>적용</a:t>
                      </a: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ce181e"/>
                          </a:solidFill>
                          <a:latin typeface="Noto Sans CJK JP"/>
                        </a:rPr>
                        <a:t>미적용</a:t>
                      </a:r>
                      <a:endParaRPr b="0" lang="en-US" sz="11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latin typeface="Noto Sans CJK JP"/>
                        </a:rPr>
                        <a:t>저</a:t>
                      </a: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latin typeface="Noto Sans CJK JP"/>
                        </a:rPr>
                        <a:t>고</a:t>
                      </a:r>
                      <a:endParaRPr b="0" lang="en-US" sz="11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latin typeface="Noto Sans CJK JP"/>
                        </a:rPr>
                        <a:t>저</a:t>
                      </a:r>
                      <a:endParaRPr b="0" lang="en-US" sz="1100" spc="-1" strike="noStrike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Noto Sans CJK JP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latin typeface="Noto Sans CJK JP"/>
                        </a:rPr>
                        <a:t>             </a:t>
                      </a:r>
                      <a:endParaRPr b="0" lang="en-US" sz="1100" spc="-1" strike="noStrike">
                        <a:latin typeface="Noto Sans CJK JP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latin typeface="Noto Sans CJK JP"/>
                        </a:rPr>
                        <a:t>             </a:t>
                      </a:r>
                      <a:r>
                        <a:rPr b="0" lang="en-US" sz="1100" spc="-1" strike="noStrike">
                          <a:latin typeface="Noto Sans CJK JP"/>
                        </a:rPr>
                        <a:t>고</a:t>
                      </a:r>
                      <a:endParaRPr b="0" lang="en-US" sz="11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07" name="Line 9"/>
          <p:cNvSpPr/>
          <p:nvPr/>
        </p:nvSpPr>
        <p:spPr>
          <a:xfrm>
            <a:off x="1512000" y="5760000"/>
            <a:ext cx="360" cy="504000"/>
          </a:xfrm>
          <a:prstGeom prst="line">
            <a:avLst/>
          </a:prstGeom>
          <a:ln>
            <a:solidFill>
              <a:srgbClr val="ed1c2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10"/>
          <p:cNvSpPr/>
          <p:nvPr/>
        </p:nvSpPr>
        <p:spPr>
          <a:xfrm>
            <a:off x="2664000" y="5760000"/>
            <a:ext cx="360" cy="504000"/>
          </a:xfrm>
          <a:prstGeom prst="line">
            <a:avLst/>
          </a:prstGeom>
          <a:ln>
            <a:solidFill>
              <a:srgbClr val="ed1c2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11"/>
          <p:cNvSpPr/>
          <p:nvPr/>
        </p:nvSpPr>
        <p:spPr>
          <a:xfrm>
            <a:off x="3816000" y="5760000"/>
            <a:ext cx="360" cy="504000"/>
          </a:xfrm>
          <a:prstGeom prst="line">
            <a:avLst/>
          </a:prstGeom>
          <a:ln>
            <a:solidFill>
              <a:srgbClr val="ed1c2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12"/>
          <p:cNvSpPr/>
          <p:nvPr/>
        </p:nvSpPr>
        <p:spPr>
          <a:xfrm>
            <a:off x="4968000" y="5760000"/>
            <a:ext cx="360" cy="504000"/>
          </a:xfrm>
          <a:prstGeom prst="line">
            <a:avLst/>
          </a:prstGeom>
          <a:ln>
            <a:solidFill>
              <a:srgbClr val="ed1c2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13"/>
          <p:cNvSpPr/>
          <p:nvPr/>
        </p:nvSpPr>
        <p:spPr>
          <a:xfrm>
            <a:off x="6120000" y="5760000"/>
            <a:ext cx="360" cy="504000"/>
          </a:xfrm>
          <a:prstGeom prst="line">
            <a:avLst/>
          </a:prstGeom>
          <a:ln>
            <a:solidFill>
              <a:srgbClr val="ed1c2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14"/>
          <p:cNvSpPr/>
          <p:nvPr/>
        </p:nvSpPr>
        <p:spPr>
          <a:xfrm>
            <a:off x="7200000" y="5760000"/>
            <a:ext cx="360" cy="504000"/>
          </a:xfrm>
          <a:prstGeom prst="line">
            <a:avLst/>
          </a:prstGeom>
          <a:ln>
            <a:solidFill>
              <a:srgbClr val="ed1c2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15"/>
          <p:cNvSpPr/>
          <p:nvPr/>
        </p:nvSpPr>
        <p:spPr>
          <a:xfrm>
            <a:off x="8352000" y="5760000"/>
            <a:ext cx="360" cy="504000"/>
          </a:xfrm>
          <a:prstGeom prst="line">
            <a:avLst/>
          </a:prstGeom>
          <a:ln>
            <a:solidFill>
              <a:srgbClr val="ed1c2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988600" y="215640"/>
            <a:ext cx="372240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Arial"/>
                <a:ea typeface="Arial"/>
              </a:rPr>
              <a:t>종합 실습</a:t>
            </a:r>
            <a:endParaRPr b="0" lang="en-US" sz="1600" spc="-1" strike="noStrike">
              <a:latin typeface="Noto Sans CJK JP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70720" y="132120"/>
            <a:ext cx="77774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Arial"/>
              </a:rPr>
              <a:t>데이터 현황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440000" y="2261520"/>
            <a:ext cx="6183000" cy="19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432000" y="4608000"/>
            <a:ext cx="9071280" cy="1513800"/>
          </a:xfrm>
          <a:prstGeom prst="rect">
            <a:avLst/>
          </a:prstGeom>
          <a:ln>
            <a:noFill/>
          </a:ln>
        </p:spPr>
      </p:pic>
      <p:sp>
        <p:nvSpPr>
          <p:cNvPr id="118" name="CustomShape 4"/>
          <p:cNvSpPr/>
          <p:nvPr/>
        </p:nvSpPr>
        <p:spPr>
          <a:xfrm>
            <a:off x="867600" y="780120"/>
            <a:ext cx="2450160" cy="296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Plate_no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plate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번호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endParaRPr b="0" lang="en-US" sz="12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rolling_date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열연작업시간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Scale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Scale(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산화철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)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불량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spec_long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제품 규격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spec_country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제품 규격 기준국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steel_kind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강종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pt_thick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Plate(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후판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)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지시두께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(mm)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3384000" y="780480"/>
            <a:ext cx="2723040" cy="296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pt_width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plate(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후판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)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지시폭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(mm)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endParaRPr b="0" lang="en-US" sz="12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pt_length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plate(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후판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)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지시길이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(mm)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hsb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Hot Scale Breaker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적용여부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fur_no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가열로 호기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fur_input_row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가열로 장입열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fur_heat_temp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가열로 가열대 소재온도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fur_heat_time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가열로 가열대 재로시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6492240" y="780840"/>
            <a:ext cx="2779560" cy="34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fur_soak_temp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가열로 균열대 소재온도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 </a:t>
            </a:r>
            <a:endParaRPr b="0" lang="en-US" sz="12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fur_soak_time 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가열로 균열대 재로시간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fur_total_time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가열로 총 재로시간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fur_ex_temp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가열로 추출온도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roling_method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압연방법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roling_temp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압연온도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descaling_count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압연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Descaling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횟수</a:t>
            </a: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 </a:t>
            </a:r>
            <a:endParaRPr b="0" lang="en-US" sz="12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Work_ group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Noto Sans CJK JP"/>
              </a:rPr>
              <a:t>작업조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1080000" y="1584000"/>
            <a:ext cx="575280" cy="503280"/>
          </a:xfrm>
          <a:prstGeom prst="ellipse">
            <a:avLst/>
          </a:prstGeom>
          <a:solidFill>
            <a:srgbClr val="ffffff">
              <a:alpha val="2000"/>
            </a:srgbClr>
          </a:solidFill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9"/>
          <p:cNvSpPr/>
          <p:nvPr/>
        </p:nvSpPr>
        <p:spPr>
          <a:xfrm>
            <a:off x="72000" y="2280600"/>
            <a:ext cx="74088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ce181e"/>
                </a:solidFill>
                <a:latin typeface="Noto Sans CJK JP"/>
                <a:ea typeface="DejaVu Sans"/>
              </a:rPr>
              <a:t>목표변수</a:t>
            </a:r>
            <a:endParaRPr b="0" lang="en-US" sz="1200" spc="-1" strike="noStrike">
              <a:latin typeface="Noto Sans CJK JP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88600" y="215640"/>
            <a:ext cx="372240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Arial"/>
                <a:ea typeface="Arial"/>
              </a:rPr>
              <a:t>종합 실습</a:t>
            </a:r>
            <a:endParaRPr b="0" lang="en-US" sz="1600" spc="-1" strike="noStrike">
              <a:latin typeface="Noto Sans CJK JP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70720" y="132480"/>
            <a:ext cx="77778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Arial"/>
              </a:rPr>
              <a:t>데이터 정제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47480" y="844560"/>
            <a:ext cx="39438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결측치 확인 및 이상치 확인 후 처리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954800" y="1648440"/>
            <a:ext cx="1284480" cy="353484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854640" y="5400000"/>
            <a:ext cx="3680640" cy="3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ce181e"/>
                </a:solidFill>
                <a:latin typeface="Noto Sans CJK JP"/>
                <a:ea typeface="DejaVu Sans"/>
              </a:rPr>
              <a:t>결측치의 경우 모두 </a:t>
            </a:r>
            <a:r>
              <a:rPr b="0" lang="en-US" sz="1300" spc="-1" strike="noStrike">
                <a:solidFill>
                  <a:srgbClr val="ce181e"/>
                </a:solidFill>
                <a:latin typeface="Noto Sans CJK JP"/>
                <a:ea typeface="DejaVu Sans"/>
              </a:rPr>
              <a:t>Null</a:t>
            </a:r>
            <a:r>
              <a:rPr b="0" lang="en-US" sz="1300" spc="-1" strike="noStrike">
                <a:solidFill>
                  <a:srgbClr val="ce181e"/>
                </a:solidFill>
                <a:latin typeface="Noto Sans CJK JP"/>
                <a:ea typeface="DejaVu Sans"/>
              </a:rPr>
              <a:t>값이 없는 걸로 확인되었다</a:t>
            </a:r>
            <a:r>
              <a:rPr b="0" lang="en-US" sz="1300" spc="-1" strike="noStrike">
                <a:solidFill>
                  <a:srgbClr val="ce181e"/>
                </a:solidFill>
                <a:latin typeface="Noto Sans CJK JP"/>
                <a:ea typeface="DejaVu Sans"/>
              </a:rPr>
              <a:t>.</a:t>
            </a:r>
            <a:endParaRPr b="0" lang="en-US" sz="1300" spc="-1" strike="noStrike">
              <a:latin typeface="Noto Sans CJK JP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5591880" y="1440000"/>
            <a:ext cx="3767400" cy="3743280"/>
          </a:xfrm>
          <a:prstGeom prst="rect">
            <a:avLst/>
          </a:prstGeom>
          <a:ln>
            <a:noFill/>
          </a:ln>
        </p:spPr>
      </p:pic>
      <p:sp>
        <p:nvSpPr>
          <p:cNvPr id="130" name="CustomShape 5"/>
          <p:cNvSpPr/>
          <p:nvPr/>
        </p:nvSpPr>
        <p:spPr>
          <a:xfrm>
            <a:off x="7768440" y="5328000"/>
            <a:ext cx="1086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pt_thick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pt_width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fur_heat_time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fur_soak_time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fur_total_time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rolling_temp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5976000" y="5720040"/>
            <a:ext cx="1327680" cy="3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ce181e"/>
                </a:solidFill>
                <a:latin typeface="Noto Sans CJK JP"/>
                <a:ea typeface="DejaVu Sans"/>
              </a:rPr>
              <a:t>이상치 확인 필요</a:t>
            </a:r>
            <a:endParaRPr b="0" lang="en-US" sz="1300" spc="-1" strike="noStrike">
              <a:latin typeface="Noto Sans CJK JP"/>
            </a:endParaRPr>
          </a:p>
        </p:txBody>
      </p:sp>
      <p:sp>
        <p:nvSpPr>
          <p:cNvPr id="132" name="Line 7"/>
          <p:cNvSpPr/>
          <p:nvPr/>
        </p:nvSpPr>
        <p:spPr>
          <a:xfrm>
            <a:off x="7304400" y="5904000"/>
            <a:ext cx="464040" cy="360"/>
          </a:xfrm>
          <a:prstGeom prst="line">
            <a:avLst/>
          </a:prstGeom>
          <a:ln w="19080">
            <a:solidFill>
              <a:srgbClr val="ed1c2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16000" y="2016000"/>
            <a:ext cx="4342320" cy="79920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864000" y="4302720"/>
            <a:ext cx="2770560" cy="80856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447480" y="844560"/>
            <a:ext cx="39438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이상치 처리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394880" y="2365560"/>
            <a:ext cx="5324400" cy="13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Plate_no</a:t>
            </a:r>
            <a:r>
              <a:rPr b="0" lang="en-US" sz="11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와 </a:t>
            </a:r>
            <a:r>
              <a:rPr b="0" lang="en-US" sz="11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rolling_date</a:t>
            </a:r>
            <a:r>
              <a:rPr b="0" lang="en-US" sz="11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는 결과값에 영향이 없는 요인이라 판단하고 변수에서 제외</a:t>
            </a:r>
            <a:endParaRPr b="0" lang="en-US" sz="11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Noto Sans CJK JP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270720" y="132480"/>
            <a:ext cx="77778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Arial"/>
              </a:rPr>
              <a:t>데이터 정제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5005800" y="4458600"/>
            <a:ext cx="392148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rolling_temp </a:t>
            </a:r>
            <a:r>
              <a:rPr b="0" lang="en-US" sz="11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또한 </a:t>
            </a:r>
            <a:r>
              <a:rPr b="0" lang="en-US" sz="11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0</a:t>
            </a:r>
            <a:r>
              <a:rPr b="0" lang="en-US" sz="11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인 데이터를 이상치로 판단하고 삭제하였음</a:t>
            </a:r>
            <a:endParaRPr b="0" lang="en-US" sz="1100" spc="-1" strike="noStrike">
              <a:latin typeface="Noto Sans CJK JP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360000" y="1224000"/>
            <a:ext cx="9215280" cy="424728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447480" y="844560"/>
            <a:ext cx="39438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히스토그램을 이용한 분석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연속형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70720" y="132120"/>
            <a:ext cx="77774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Arial"/>
              </a:rPr>
              <a:t>탐색적 분석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16000" y="5487480"/>
            <a:ext cx="928728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'Rolling temp', 'fur_ex_temp', 'fur_heat_temp', 'fur_soak_temp' 4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가지 변수들은 온도가 상승할 수록 불량률도 상승하는 모습을 보임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즉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온도와 불량률 비례하는 것을 알 수 있음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특히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'fur_soak_time', 'fur_ex_temp'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의 그래프가 거의 유사한 모습을 보이는 것을 확인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따라서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아래에서 두 개가 같은지 확인 후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같으면 칼럼 하나를 삭제할 예정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이 그래프에서 가장 중요한 변수로 뽑는 것을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'Rolling_temp'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이다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'Rolling temp'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는 양품과 불량품의 그래프가 비례관계가 아닌 것을 확인했다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즉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양품과 불량품이 유사하게 증가한다면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개수가 늘어남에 따라 자연스레 불량품이 늘어나는 것이다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하지만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'Rolling temp'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는 그 관계가 비례적이지 않고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양품과 불량품의 관계가 없어 보인다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따라서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Rolling temp'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를 주요 변수로 삼는다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70720" y="132120"/>
            <a:ext cx="77774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Arial"/>
              </a:rPr>
              <a:t>탐색적 분석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47480" y="844560"/>
            <a:ext cx="39438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히스토그램을 이용한 분석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범주형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88000" y="1420560"/>
            <a:ext cx="9287280" cy="356508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288000" y="5034600"/>
            <a:ext cx="663804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descaling_count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가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8~10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일 때 불량이 많아지는 것을 확인할 수 있었다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또한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descaling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횟수가 홀수일 때는 양품은 존재하지 않고 무조건 불량품만 나오는 것을 확인했다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work_group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은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1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조에서 가장 불량품이 높은 것을 확인할 수 있었다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모델링 할 때 주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/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야간을 나눠서 확인할 필요가 있다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288000" y="5616000"/>
            <a:ext cx="9768240" cy="9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rolling_method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는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'TMCP'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와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'CR'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로 나뉘는데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'TMCP'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의 경우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양품이 불량품에 비해 훨씬 잘 나오고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'CR'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의 경우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양품과 불량품의 비율이 절반 정도인 것을 확인했다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HBS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는 미적용을 하면 무조건 불량품이 나온다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spec_country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에서 특정 국가들이 양품보다 불량품의 비율이 높은 모습을 보인다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568440" y="1538280"/>
            <a:ext cx="3246840" cy="83700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270720" y="132120"/>
            <a:ext cx="77774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Arial"/>
              </a:rPr>
              <a:t>탐색적 분석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47480" y="844560"/>
            <a:ext cx="39438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Cross Tab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을 이용한 분석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1728000" y="5348880"/>
            <a:ext cx="1151280" cy="77040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6818040" y="2088000"/>
            <a:ext cx="2037240" cy="81792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4"/>
          <a:stretch/>
        </p:blipFill>
        <p:spPr>
          <a:xfrm>
            <a:off x="864000" y="3888000"/>
            <a:ext cx="2618280" cy="78012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59040" y="6408000"/>
            <a:ext cx="418824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hsb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는 시행하지 않을 경우 무조건 불량이 된다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0" y="4824000"/>
            <a:ext cx="3023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홀수 횟수번에서 불량품이 나오는 것을 확인한다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6984000" y="3098520"/>
            <a:ext cx="19735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1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조에서 불량률이 높다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5"/>
          <a:stretch/>
        </p:blipFill>
        <p:spPr>
          <a:xfrm>
            <a:off x="6408000" y="3960000"/>
            <a:ext cx="3189960" cy="970560"/>
          </a:xfrm>
          <a:prstGeom prst="rect">
            <a:avLst/>
          </a:prstGeom>
          <a:ln>
            <a:noFill/>
          </a:ln>
        </p:spPr>
      </p:pic>
      <p:sp>
        <p:nvSpPr>
          <p:cNvPr id="158" name="CustomShape 6"/>
          <p:cNvSpPr/>
          <p:nvPr/>
        </p:nvSpPr>
        <p:spPr>
          <a:xfrm>
            <a:off x="6118200" y="5084280"/>
            <a:ext cx="3673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TMCP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는 불량이 나오는 확률이 적은 반면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CR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의 경우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50%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가 넘는다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CR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이 불량품을 만드는 요인 중 하나라고 생각한다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51480" y="2490120"/>
            <a:ext cx="5635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나라별로 양품과 불량품의 비율이 각각 다르지만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이는데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각 나라마다 불량품의 규격이 다를 수 있고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이는 고객의 니즈에 맞춰 만드므로 불량 요인으로 보기 어려울 것 같다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따라서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, spec_country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는 모델링 변수에서 제거한다</a:t>
            </a:r>
            <a:r>
              <a:rPr b="0" lang="en-US" sz="1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b="0" lang="en-US" sz="1000" spc="-1" strike="noStrike">
              <a:latin typeface="Noto Sans CJK JP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ko-KR</dc:language>
  <cp:lastModifiedBy/>
  <dcterms:modified xsi:type="dcterms:W3CDTF">2023-09-06T09:36:07Z</dcterms:modified>
  <cp:revision>11</cp:revision>
  <dc:subject/>
  <dc:title/>
</cp:coreProperties>
</file>