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;p1"/>
          <p:cNvPicPr/>
          <p:nvPr/>
        </p:nvPicPr>
        <p:blipFill>
          <a:blip r:embed="rId14"/>
          <a:stretch/>
        </p:blipFill>
        <p:spPr>
          <a:xfrm>
            <a:off x="0" y="0"/>
            <a:ext cx="9905040" cy="685692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144360" y="620640"/>
            <a:ext cx="953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188DD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17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EDAFD939-4798-421C-AD3A-2AC3002633C6}" type="slidenum"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Noto Sans CJK JP"/>
            </a:endParaRPr>
          </a:p>
        </p:txBody>
      </p:sp>
      <p:pic>
        <p:nvPicPr>
          <p:cNvPr id="3" name="Google Shape;18;p1"/>
          <p:cNvPicPr/>
          <p:nvPr/>
        </p:nvPicPr>
        <p:blipFill>
          <a:blip r:embed="rId15"/>
          <a:stretch/>
        </p:blipFill>
        <p:spPr>
          <a:xfrm>
            <a:off x="9225000" y="6700680"/>
            <a:ext cx="654480" cy="126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20;p2"/>
          <p:cNvPicPr/>
          <p:nvPr/>
        </p:nvPicPr>
        <p:blipFill>
          <a:blip r:embed="rId16"/>
          <a:srcRect t="9866"/>
          <a:stretch/>
        </p:blipFill>
        <p:spPr>
          <a:xfrm>
            <a:off x="-15480" y="0"/>
            <a:ext cx="992016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Noto Sans CJK JP"/>
              </a:rPr>
              <a:t>제목 텍스트의 서식을 편집하려면 클릭하십시오.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JP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Noto Sans CJK JP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JP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Noto Sans CJK JP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JP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JP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JP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0;p1"/>
          <p:cNvPicPr/>
          <p:nvPr/>
        </p:nvPicPr>
        <p:blipFill>
          <a:blip r:embed="rId14"/>
          <a:stretch/>
        </p:blipFill>
        <p:spPr>
          <a:xfrm>
            <a:off x="0" y="0"/>
            <a:ext cx="9905040" cy="68569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44360" y="620640"/>
            <a:ext cx="953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188DD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011480" y="6585120"/>
            <a:ext cx="18817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7A448683-6ABA-4F74-A8E2-F02F4DF7F309}" type="slidenum"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Noto Sans CJK JP"/>
            </a:endParaRPr>
          </a:p>
        </p:txBody>
      </p:sp>
      <p:pic>
        <p:nvPicPr>
          <p:cNvPr id="46" name="Google Shape;18;p1"/>
          <p:cNvPicPr/>
          <p:nvPr/>
        </p:nvPicPr>
        <p:blipFill>
          <a:blip r:embed="rId15"/>
          <a:stretch/>
        </p:blipFill>
        <p:spPr>
          <a:xfrm>
            <a:off x="9225000" y="6700680"/>
            <a:ext cx="654480" cy="12600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Noto Sans CJK JP"/>
              </a:rPr>
              <a:t>제목 텍스트의 서식을 편집하려면 클릭하십시오.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CJK JP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JP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JP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JP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-720" y="2797920"/>
            <a:ext cx="990612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Malgun Gothic"/>
                <a:ea typeface="Malgun Gothic"/>
              </a:rPr>
              <a:t>스케일 발생 인자 분석</a:t>
            </a:r>
            <a:endParaRPr lang="en-US" sz="2800" b="0" strike="noStrike" spc="-1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Malgun Gothic"/>
                <a:ea typeface="Malgun Gothic"/>
              </a:rPr>
              <a:t>불량률 예측</a:t>
            </a:r>
            <a:endParaRPr lang="en-US" sz="2800" b="0" strike="noStrike" spc="-1">
              <a:latin typeface="Noto Sans CJK JP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5128560"/>
            <a:ext cx="990504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B반 박정빈 </a:t>
            </a:r>
            <a:endParaRPr lang="en-US" sz="18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그림 159"/>
          <p:cNvPicPr/>
          <p:nvPr/>
        </p:nvPicPr>
        <p:blipFill>
          <a:blip r:embed="rId2"/>
          <a:stretch/>
        </p:blipFill>
        <p:spPr>
          <a:xfrm>
            <a:off x="1400040" y="1518480"/>
            <a:ext cx="2199240" cy="44568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상관관계 분석 (연속형)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01600" y="2769480"/>
            <a:ext cx="5917680" cy="23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pt_length와 fur_heat_time은 p-value가 유의 수준 0.05에 비해 높은 것을 확인했다. 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즉, 상관관계가 없다는 것을 확인하고 모델링 변수에서 제거하기로 한다.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위에 두 개의 변수를 제외하고는 상관관계가 있다. 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특히, 'rolling temp'가 상관관계가 높은 축에 속한 것을 확인했다.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p-value의 경우 pt_length와 fur_heat_time이 0.05보다 높다는 것을 확인하였다.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lang="en-US" sz="2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그림 163"/>
          <p:cNvPicPr/>
          <p:nvPr/>
        </p:nvPicPr>
        <p:blipFill>
          <a:blip r:embed="rId2"/>
          <a:stretch/>
        </p:blipFill>
        <p:spPr>
          <a:xfrm>
            <a:off x="1375560" y="1499760"/>
            <a:ext cx="2151720" cy="447552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상관관계 분석 (범주형)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01600" y="2769840"/>
            <a:ext cx="5878080" cy="23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spec_long와 fur_no_input이 p-value가 유의 수준 0.05에 비해 높은 것을 확인했다. 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즉, 상관관계가 없다는 것을 확인하고 모델링 변수에서 제거하기로 한다.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위의 두 개의 변수를 제외하고는 상관관계가 있다. 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연속형 범주에 비해 상관관계 유의미하게 있어 보이는 변수는 존재하지 않았다.</a:t>
            </a: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p-value의 경우 spec_long와 fur_no_input이 0.05보다 높다는 것을 확인하였다.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68" name="Line 4"/>
          <p:cNvSpPr/>
          <p:nvPr/>
        </p:nvSpPr>
        <p:spPr>
          <a:xfrm>
            <a:off x="3888000" y="5688000"/>
            <a:ext cx="504000" cy="360"/>
          </a:xfrm>
          <a:prstGeom prst="line">
            <a:avLst/>
          </a:prstGeom>
          <a:ln>
            <a:solidFill>
              <a:srgbClr val="EF413D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4442400" y="5520600"/>
            <a:ext cx="7868880" cy="3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p-value의 값이 0.05보다 높은 변수는 최종적 제거한다.</a:t>
            </a:r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카이제곱 검정 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47640" y="1512000"/>
            <a:ext cx="4463640" cy="14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귀무가설 : </a:t>
            </a:r>
            <a:r>
              <a:rPr lang="en-US" sz="1800" b="1" strike="noStrike" spc="-1">
                <a:solidFill>
                  <a:srgbClr val="000000"/>
                </a:solidFill>
                <a:latin typeface="Noto Sans CJK JP"/>
                <a:ea typeface="DejaVu Sans"/>
              </a:rPr>
              <a:t>두 개의 변수 간 상관관계가 없다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대립가설 : </a:t>
            </a:r>
            <a:r>
              <a:rPr lang="en-US" sz="1800" b="1" strike="noStrike" spc="-1">
                <a:solidFill>
                  <a:srgbClr val="000000"/>
                </a:solidFill>
                <a:latin typeface="Noto Sans CJK JP"/>
                <a:ea typeface="DejaVu Sans"/>
              </a:rPr>
              <a:t>두 개의 변수 간 상관관계가 있다.</a:t>
            </a:r>
            <a:endParaRPr lang="en-US" sz="1800" b="0" strike="noStrike" spc="-1">
              <a:latin typeface="Noto Sans CJK JP"/>
            </a:endParaRPr>
          </a:p>
        </p:txBody>
      </p:sp>
      <p:pic>
        <p:nvPicPr>
          <p:cNvPr id="173" name="그림 172"/>
          <p:cNvPicPr/>
          <p:nvPr/>
        </p:nvPicPr>
        <p:blipFill>
          <a:blip r:embed="rId2"/>
          <a:stretch/>
        </p:blipFill>
        <p:spPr>
          <a:xfrm>
            <a:off x="504000" y="2873160"/>
            <a:ext cx="1123560" cy="1518120"/>
          </a:xfrm>
          <a:prstGeom prst="rect">
            <a:avLst/>
          </a:prstGeom>
          <a:ln>
            <a:noFill/>
          </a:ln>
        </p:spPr>
      </p:pic>
      <p:pic>
        <p:nvPicPr>
          <p:cNvPr id="174" name="그림 173"/>
          <p:cNvPicPr/>
          <p:nvPr/>
        </p:nvPicPr>
        <p:blipFill>
          <a:blip r:embed="rId3"/>
          <a:stretch/>
        </p:blipFill>
        <p:spPr>
          <a:xfrm>
            <a:off x="2032200" y="2952000"/>
            <a:ext cx="1351080" cy="1295280"/>
          </a:xfrm>
          <a:prstGeom prst="rect">
            <a:avLst/>
          </a:prstGeom>
          <a:ln>
            <a:noFill/>
          </a:ln>
        </p:spPr>
      </p:pic>
      <p:pic>
        <p:nvPicPr>
          <p:cNvPr id="175" name="그림 174"/>
          <p:cNvPicPr/>
          <p:nvPr/>
        </p:nvPicPr>
        <p:blipFill>
          <a:blip r:embed="rId4"/>
          <a:stretch/>
        </p:blipFill>
        <p:spPr>
          <a:xfrm>
            <a:off x="3600000" y="2952000"/>
            <a:ext cx="1223280" cy="1245600"/>
          </a:xfrm>
          <a:prstGeom prst="rect">
            <a:avLst/>
          </a:prstGeom>
          <a:ln>
            <a:noFill/>
          </a:ln>
        </p:spPr>
      </p:pic>
      <p:pic>
        <p:nvPicPr>
          <p:cNvPr id="176" name="그림 175"/>
          <p:cNvPicPr/>
          <p:nvPr/>
        </p:nvPicPr>
        <p:blipFill>
          <a:blip r:embed="rId5"/>
          <a:stretch/>
        </p:blipFill>
        <p:spPr>
          <a:xfrm>
            <a:off x="3650760" y="4392000"/>
            <a:ext cx="1172520" cy="1655280"/>
          </a:xfrm>
          <a:prstGeom prst="rect">
            <a:avLst/>
          </a:prstGeom>
          <a:ln>
            <a:noFill/>
          </a:ln>
        </p:spPr>
      </p:pic>
      <p:pic>
        <p:nvPicPr>
          <p:cNvPr id="177" name="그림 176"/>
          <p:cNvPicPr/>
          <p:nvPr/>
        </p:nvPicPr>
        <p:blipFill>
          <a:blip r:embed="rId6"/>
          <a:stretch/>
        </p:blipFill>
        <p:spPr>
          <a:xfrm>
            <a:off x="432000" y="4608000"/>
            <a:ext cx="1379160" cy="1354680"/>
          </a:xfrm>
          <a:prstGeom prst="rect">
            <a:avLst/>
          </a:prstGeom>
          <a:ln>
            <a:noFill/>
          </a:ln>
        </p:spPr>
      </p:pic>
      <p:pic>
        <p:nvPicPr>
          <p:cNvPr id="178" name="그림 177"/>
          <p:cNvPicPr/>
          <p:nvPr/>
        </p:nvPicPr>
        <p:blipFill>
          <a:blip r:embed="rId7"/>
          <a:stretch/>
        </p:blipFill>
        <p:spPr>
          <a:xfrm>
            <a:off x="2088000" y="4536000"/>
            <a:ext cx="1207800" cy="1439280"/>
          </a:xfrm>
          <a:prstGeom prst="rect">
            <a:avLst/>
          </a:prstGeom>
          <a:ln>
            <a:noFill/>
          </a:ln>
        </p:spPr>
      </p:pic>
      <p:sp>
        <p:nvSpPr>
          <p:cNvPr id="179" name="Line 4"/>
          <p:cNvSpPr/>
          <p:nvPr/>
        </p:nvSpPr>
        <p:spPr>
          <a:xfrm>
            <a:off x="5040000" y="4320000"/>
            <a:ext cx="464040" cy="360"/>
          </a:xfrm>
          <a:prstGeom prst="line">
            <a:avLst/>
          </a:prstGeom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5562720" y="4080600"/>
            <a:ext cx="386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검정하고 싶은 변수와 Scale간 </a:t>
            </a:r>
            <a:r>
              <a:rPr lang="en-US" sz="1400" b="1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상관관계가 있음</a:t>
            </a:r>
            <a:r>
              <a:rPr lang="en-US" sz="14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을                           확인하였다.</a:t>
            </a:r>
            <a:endParaRPr lang="en-US" sz="14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lang="en-US" sz="2000" b="0" strike="noStrike" spc="-1">
              <a:latin typeface="Noto Sans CJK JP"/>
            </a:endParaRPr>
          </a:p>
        </p:txBody>
      </p:sp>
      <p:pic>
        <p:nvPicPr>
          <p:cNvPr id="182" name="그림 181"/>
          <p:cNvPicPr/>
          <p:nvPr/>
        </p:nvPicPr>
        <p:blipFill>
          <a:blip r:embed="rId2"/>
          <a:stretch/>
        </p:blipFill>
        <p:spPr>
          <a:xfrm>
            <a:off x="651240" y="1576080"/>
            <a:ext cx="6476040" cy="79920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모델링을 들어가기 전 변수 조정 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48000" y="5832000"/>
            <a:ext cx="4933440" cy="3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‘rolling_method’의 경우 TMCP(온도제어)를 TMCP로만 나오게 만들었다.</a:t>
            </a:r>
            <a:endParaRPr lang="en-US" sz="1200" b="0" strike="noStrike" spc="-1">
              <a:latin typeface="Noto Sans CJK JP"/>
            </a:endParaRPr>
          </a:p>
        </p:txBody>
      </p:sp>
      <p:pic>
        <p:nvPicPr>
          <p:cNvPr id="185" name="그림 184"/>
          <p:cNvPicPr/>
          <p:nvPr/>
        </p:nvPicPr>
        <p:blipFill>
          <a:blip r:embed="rId3"/>
          <a:stretch/>
        </p:blipFill>
        <p:spPr>
          <a:xfrm>
            <a:off x="648000" y="3178080"/>
            <a:ext cx="6479280" cy="648000"/>
          </a:xfrm>
          <a:prstGeom prst="rect">
            <a:avLst/>
          </a:prstGeom>
          <a:ln>
            <a:noFill/>
          </a:ln>
        </p:spPr>
      </p:pic>
      <p:pic>
        <p:nvPicPr>
          <p:cNvPr id="186" name="그림 185"/>
          <p:cNvPicPr/>
          <p:nvPr/>
        </p:nvPicPr>
        <p:blipFill>
          <a:blip r:embed="rId4"/>
          <a:stretch/>
        </p:blipFill>
        <p:spPr>
          <a:xfrm>
            <a:off x="594360" y="5046120"/>
            <a:ext cx="6532920" cy="71316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648000" y="3936600"/>
            <a:ext cx="4189680" cy="3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범주형 변수의 경우 dummy화 하여 수치형 변수로 전환시켰다. 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48000" y="2448360"/>
            <a:ext cx="3197520" cy="3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전체 데이터에서 필요없는 변수들을 제거하였다.</a:t>
            </a:r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로지스틱 회귀 분석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</p:txBody>
      </p:sp>
      <p:pic>
        <p:nvPicPr>
          <p:cNvPr id="192" name="그림 191"/>
          <p:cNvPicPr/>
          <p:nvPr/>
        </p:nvPicPr>
        <p:blipFill>
          <a:blip r:embed="rId2"/>
          <a:stretch/>
        </p:blipFill>
        <p:spPr>
          <a:xfrm>
            <a:off x="2016000" y="1512000"/>
            <a:ext cx="5327280" cy="381240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432000" y="5544000"/>
            <a:ext cx="8947440" cy="14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설명력 0.3504가 측정되었다.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p-value가 높은 것을 계속해서 제거해본 결과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pt_thick, pt_width, fur_soak_temp, fur_total_time, rolling_temp, descaling_count_6 변수가 살아남았다.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로지스틱 회귀 분석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</p:txBody>
      </p:sp>
      <p:pic>
        <p:nvPicPr>
          <p:cNvPr id="196" name="그림 195"/>
          <p:cNvPicPr/>
          <p:nvPr/>
        </p:nvPicPr>
        <p:blipFill>
          <a:blip r:embed="rId2"/>
          <a:stretch/>
        </p:blipFill>
        <p:spPr>
          <a:xfrm>
            <a:off x="1241280" y="1800000"/>
            <a:ext cx="2358000" cy="3311280"/>
          </a:xfrm>
          <a:prstGeom prst="rect">
            <a:avLst/>
          </a:prstGeom>
          <a:ln>
            <a:noFill/>
          </a:ln>
        </p:spPr>
      </p:pic>
      <p:pic>
        <p:nvPicPr>
          <p:cNvPr id="197" name="그림 196"/>
          <p:cNvPicPr/>
          <p:nvPr/>
        </p:nvPicPr>
        <p:blipFill>
          <a:blip r:embed="rId3"/>
          <a:stretch/>
        </p:blipFill>
        <p:spPr>
          <a:xfrm>
            <a:off x="4366800" y="2030760"/>
            <a:ext cx="4488480" cy="286452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144000" y="5259240"/>
            <a:ext cx="734328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train 데이터에 대해 정확도는 83%, test 데이터에 대해 정확도는 80%이다.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두 데이터 간의 오버피팅의 문제는 없지만, 전반적으로 모델 정확도가 낮은 것을 확인할 수 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특히, train와 test 데이터를 confusion matrix로 비교했을 때, 예측율, f1-score이 불량품에 대해 점수가 낮은 것을 확인할 수 있었다.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( 최종 모델 후보에서는 제거한다.)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그래프 분석 결과 descaling_count_6이 양의 관계로 높고, rolling_temp와 pt_thick가 음의 관계로 높았다. 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의사결정나무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202" name="그림 201"/>
          <p:cNvPicPr/>
          <p:nvPr/>
        </p:nvPicPr>
        <p:blipFill>
          <a:blip r:embed="rId2"/>
          <a:stretch/>
        </p:blipFill>
        <p:spPr>
          <a:xfrm>
            <a:off x="864000" y="1552320"/>
            <a:ext cx="6799680" cy="1398960"/>
          </a:xfrm>
          <a:prstGeom prst="rect">
            <a:avLst/>
          </a:prstGeom>
          <a:ln>
            <a:noFill/>
          </a:ln>
        </p:spPr>
      </p:pic>
      <p:pic>
        <p:nvPicPr>
          <p:cNvPr id="203" name="그림 202"/>
          <p:cNvPicPr/>
          <p:nvPr/>
        </p:nvPicPr>
        <p:blipFill>
          <a:blip r:embed="rId3"/>
          <a:stretch/>
        </p:blipFill>
        <p:spPr>
          <a:xfrm>
            <a:off x="864000" y="4389840"/>
            <a:ext cx="1342080" cy="884880"/>
          </a:xfrm>
          <a:prstGeom prst="rect">
            <a:avLst/>
          </a:prstGeom>
          <a:ln>
            <a:noFill/>
          </a:ln>
        </p:spPr>
      </p:pic>
      <p:pic>
        <p:nvPicPr>
          <p:cNvPr id="204" name="그림 203"/>
          <p:cNvPicPr/>
          <p:nvPr/>
        </p:nvPicPr>
        <p:blipFill>
          <a:blip r:embed="rId4"/>
          <a:stretch/>
        </p:blipFill>
        <p:spPr>
          <a:xfrm>
            <a:off x="864000" y="2952000"/>
            <a:ext cx="3142080" cy="143712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216000" y="5362920"/>
            <a:ext cx="6775920" cy="125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양품에 대한 예측률이 97%, 불량품에 대한 예측률이 100%인 것을 확인했다.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하지만 recall의 경우, 양품이 100%, 불량품이 94.3%로 불량품이 예측률이 좋았지만 재현율이 낮은 것을 확인할 수 있었다.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f1-score의 경우, 양품에 대해서 높은 모습을 보여주었다.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그러나 불량품에 대한 오버피팅 문제는 피해갈 수 없을 것 같다.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그림 205"/>
          <p:cNvPicPr/>
          <p:nvPr/>
        </p:nvPicPr>
        <p:blipFill>
          <a:blip r:embed="rId2"/>
          <a:stretch/>
        </p:blipFill>
        <p:spPr>
          <a:xfrm>
            <a:off x="3600000" y="1414440"/>
            <a:ext cx="5475960" cy="340884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의사결정나무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3"/>
          <a:stretch/>
        </p:blipFill>
        <p:spPr>
          <a:xfrm>
            <a:off x="598680" y="1360440"/>
            <a:ext cx="2208600" cy="324684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181080" y="5075280"/>
            <a:ext cx="7882200" cy="16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max_depth = 5, 6의 경우에 대해 진행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max_depth = 6 의 경우 rolling_temp가 0.003감소하고, descaling_count_6  0.005증가함을 확인함.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descaling_count_10이 max_depth = 5,6두 가지 경우에 대해 중요도가 있다고 판별되어, 이는 목표 변수에 영향을 미치는 변수라 판단하였고,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그에 따라 descaling_count_6 또한 영향을 미칠 것이라 판단하여 max_depth = 6을 최종모델로 선정함.  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랜덤 포레스트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214" name="그림 213"/>
          <p:cNvPicPr/>
          <p:nvPr/>
        </p:nvPicPr>
        <p:blipFill>
          <a:blip r:embed="rId2"/>
          <a:stretch/>
        </p:blipFill>
        <p:spPr>
          <a:xfrm>
            <a:off x="288000" y="1872000"/>
            <a:ext cx="3208680" cy="2389680"/>
          </a:xfrm>
          <a:prstGeom prst="rect">
            <a:avLst/>
          </a:prstGeom>
          <a:ln>
            <a:noFill/>
          </a:ln>
        </p:spPr>
      </p:pic>
      <p:pic>
        <p:nvPicPr>
          <p:cNvPr id="215" name="그림 214"/>
          <p:cNvPicPr/>
          <p:nvPr/>
        </p:nvPicPr>
        <p:blipFill>
          <a:blip r:embed="rId3"/>
          <a:stretch/>
        </p:blipFill>
        <p:spPr>
          <a:xfrm>
            <a:off x="4032000" y="1179360"/>
            <a:ext cx="5523480" cy="342792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144000" y="4896000"/>
            <a:ext cx="9689760" cy="16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train 모델의 정확도는 91.4%이고 test 모델의 정확도는 94.6%이다.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양품기준 f1 score는 96.4%으로 높은 축에 속하지만, 불량품을 기준으로 f1 score는 89.6%로 낮은 편이다.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랜덤포레스트 결과 rolling_temp 변수가 가장 중요한 것을 알 수 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fur_soak_temp가 2번째로 중요한 변수이다.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61520" y="885960"/>
            <a:ext cx="3722400" cy="15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그래디언트 부스팅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220" name="그림 219"/>
          <p:cNvPicPr/>
          <p:nvPr/>
        </p:nvPicPr>
        <p:blipFill>
          <a:blip r:embed="rId2"/>
          <a:stretch/>
        </p:blipFill>
        <p:spPr>
          <a:xfrm>
            <a:off x="359280" y="2016000"/>
            <a:ext cx="3312000" cy="2231280"/>
          </a:xfrm>
          <a:prstGeom prst="rect">
            <a:avLst/>
          </a:prstGeom>
          <a:ln>
            <a:noFill/>
          </a:ln>
        </p:spPr>
      </p:pic>
      <p:pic>
        <p:nvPicPr>
          <p:cNvPr id="221" name="그림 220"/>
          <p:cNvPicPr/>
          <p:nvPr/>
        </p:nvPicPr>
        <p:blipFill>
          <a:blip r:embed="rId3"/>
          <a:stretch/>
        </p:blipFill>
        <p:spPr>
          <a:xfrm>
            <a:off x="3960000" y="1332720"/>
            <a:ext cx="5466240" cy="341856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22320" y="4752000"/>
            <a:ext cx="9768960" cy="18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하이퍼 파라미터  learning_reat는 0.02, max_deapth는 5, min_saples_split는 제거, min_samples_leaf는 10, n_estimators는 60을 최종적으로 선택했다.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train 데이터에 대해서 99.7%의 정확도, test데이터에 대해서 98.7%의 정확도를 가진다. 과대 적합이 의심되지만 10% 오차 범위 수준 내에서는 오버피팅의 문제는 없다.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설명변수의 중요도같은 경우 'rolling_temp'가 0.535, 'hsb'의 적용여부가 0.175, 'fur_soak_temp'가 0.162, descaling_count_90.088, descaling_count_7 0.039 로 총 5개의 변수가 의미있는 중요도를 가지고 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특히, 'rolling_temp','hsb_적용','fur_soak_temp'가 전체의 0.872의 중요도를 가지고 있었다.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과제 정의 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35320" y="1656000"/>
            <a:ext cx="545220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압연 공정이란?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58240" y="1366200"/>
            <a:ext cx="5841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5"/>
          <p:cNvSpPr/>
          <p:nvPr/>
        </p:nvSpPr>
        <p:spPr>
          <a:xfrm>
            <a:off x="1199880" y="2187720"/>
            <a:ext cx="2971080" cy="18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987480" y="2206080"/>
            <a:ext cx="2629800" cy="270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830880" y="5002920"/>
            <a:ext cx="4226400" cy="12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8"/>
          <p:cNvSpPr/>
          <p:nvPr/>
        </p:nvSpPr>
        <p:spPr>
          <a:xfrm>
            <a:off x="504000" y="2147400"/>
            <a:ext cx="618732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금속 소성 가공 방법의 하나로 Roll을 이용하여 두께를 줄이고 일정하게 만드는 과정이다. </a:t>
            </a:r>
            <a:endParaRPr lang="en-US" sz="13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쉽게 말해 금속 또는 다른 소재를 평면 형태로 압축하거나 변형시키는 공정을 말한다. </a:t>
            </a:r>
            <a:endParaRPr lang="en-US" sz="13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이 공정은 주로 금속 시트, 판, 막 등을 원하는 모양과 두께로 가공하기 위해 사용된다.</a:t>
            </a:r>
            <a:endParaRPr lang="en-US" sz="13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Noto Sans CJK JP"/>
                <a:ea typeface="Arial"/>
              </a:rPr>
              <a:t> </a:t>
            </a:r>
            <a:endParaRPr lang="en-US" sz="1300" b="0" strike="noStrike" spc="-1">
              <a:latin typeface="Noto Sans CJK JP"/>
            </a:endParaRPr>
          </a:p>
        </p:txBody>
      </p:sp>
      <p:pic>
        <p:nvPicPr>
          <p:cNvPr id="95" name="그림 94"/>
          <p:cNvPicPr/>
          <p:nvPr/>
        </p:nvPicPr>
        <p:blipFill>
          <a:blip r:embed="rId2"/>
          <a:stretch/>
        </p:blipFill>
        <p:spPr>
          <a:xfrm>
            <a:off x="7344000" y="1379160"/>
            <a:ext cx="1874880" cy="1860120"/>
          </a:xfrm>
          <a:prstGeom prst="rect">
            <a:avLst/>
          </a:prstGeom>
          <a:ln>
            <a:noFill/>
          </a:ln>
        </p:spPr>
      </p:pic>
      <p:pic>
        <p:nvPicPr>
          <p:cNvPr id="96" name="그림 95"/>
          <p:cNvPicPr/>
          <p:nvPr/>
        </p:nvPicPr>
        <p:blipFill>
          <a:blip r:embed="rId3"/>
          <a:stretch/>
        </p:blipFill>
        <p:spPr>
          <a:xfrm>
            <a:off x="7003440" y="4075560"/>
            <a:ext cx="2283840" cy="1611720"/>
          </a:xfrm>
          <a:prstGeom prst="rect">
            <a:avLst/>
          </a:prstGeom>
          <a:ln>
            <a:noFill/>
          </a:ln>
        </p:spPr>
      </p:pic>
      <p:sp>
        <p:nvSpPr>
          <p:cNvPr id="97" name="CustomShape 9"/>
          <p:cNvSpPr/>
          <p:nvPr/>
        </p:nvSpPr>
        <p:spPr>
          <a:xfrm>
            <a:off x="535320" y="4137480"/>
            <a:ext cx="143188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스케일이란</a:t>
            </a:r>
            <a:r>
              <a:rPr lang="en-US" sz="14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?</a:t>
            </a:r>
            <a:endParaRPr lang="en-US" sz="1400" b="0" strike="noStrike" spc="-1" dirty="0">
              <a:latin typeface="Noto Sans CJK JP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505440" y="4608000"/>
            <a:ext cx="6191280" cy="97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금속 제품의 표면에 생성되는 산화물 또는 미네랄 덩어리로, 주로 금속이 높은 온도에서 공기와 접촉하거나 물을 통해 냉각될 때 형성된다. 스케일은 금속의 표면을 보호하고 부식을 방지하는 역할을 할 수 있지만, 때로는 제품의 외관이나 품질에 영향을 줄 수도 있다. 압연 공정 중에 스케일이 형성되는 것도 일반적이다.</a:t>
            </a:r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모델링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생성 모델 성능 비교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226" name="그림 225"/>
          <p:cNvPicPr/>
          <p:nvPr/>
        </p:nvPicPr>
        <p:blipFill>
          <a:blip r:embed="rId2"/>
          <a:stretch/>
        </p:blipFill>
        <p:spPr>
          <a:xfrm>
            <a:off x="864000" y="1471680"/>
            <a:ext cx="7847640" cy="3351600"/>
          </a:xfrm>
          <a:prstGeom prst="rect">
            <a:avLst/>
          </a:prstGeom>
          <a:ln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879840" y="5616000"/>
            <a:ext cx="7903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최종결과를 살펴봤을 때, 모든 지표에서 가장 우수한 것은 Gradient Boosting인것을 확인했다. 따라서, Gradient Boosting을 최종 모델로 채택한다.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결론 및 대안제시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50640" y="867600"/>
            <a:ext cx="479880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결론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986040" y="1440000"/>
            <a:ext cx="7321680" cy="108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압연 온도와 HSB, 가열로 균열대 소재 온도가 총 누적 비율 80%을 넘어갔다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4420440" y="2088000"/>
            <a:ext cx="359280" cy="647280"/>
          </a:xfrm>
          <a:custGeom>
            <a:avLst/>
            <a:gdLst/>
            <a:ahLst/>
            <a:cxnLst/>
            <a:rect l="l" t="t" r="r" b="b"/>
            <a:pathLst>
              <a:path w="1002" h="1801">
                <a:moveTo>
                  <a:pt x="250" y="0"/>
                </a:moveTo>
                <a:lnTo>
                  <a:pt x="250" y="1350"/>
                </a:lnTo>
                <a:lnTo>
                  <a:pt x="0" y="1350"/>
                </a:lnTo>
                <a:lnTo>
                  <a:pt x="500" y="1800"/>
                </a:lnTo>
                <a:lnTo>
                  <a:pt x="1001" y="1350"/>
                </a:lnTo>
                <a:lnTo>
                  <a:pt x="750" y="13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EF413D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1252440" y="3096000"/>
            <a:ext cx="7109640" cy="4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총 3가지의 변수들이 압연 공정에 있어서 큰 영향을 주고 있다는 것을 확인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4420800" y="3672000"/>
            <a:ext cx="359280" cy="647280"/>
          </a:xfrm>
          <a:custGeom>
            <a:avLst/>
            <a:gdLst/>
            <a:ahLst/>
            <a:cxnLst/>
            <a:rect l="l" t="t" r="r" b="b"/>
            <a:pathLst>
              <a:path w="1002" h="1801">
                <a:moveTo>
                  <a:pt x="250" y="0"/>
                </a:moveTo>
                <a:lnTo>
                  <a:pt x="250" y="1350"/>
                </a:lnTo>
                <a:lnTo>
                  <a:pt x="0" y="1350"/>
                </a:lnTo>
                <a:lnTo>
                  <a:pt x="500" y="1800"/>
                </a:lnTo>
                <a:lnTo>
                  <a:pt x="1001" y="1350"/>
                </a:lnTo>
                <a:lnTo>
                  <a:pt x="750" y="13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EF413D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1036440" y="5037120"/>
            <a:ext cx="8250840" cy="108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압연온도를 낮춤으로써 불량률을 최소화한다.</a:t>
            </a:r>
            <a:endParaRPr lang="en-US" sz="18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HSB의 미적용시 큰 불량률을 일으킴으로 적용을 권장한다.</a:t>
            </a:r>
            <a:endParaRPr lang="en-US" sz="18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가열로 균열대 소재 온도가 너무 높으면 불량률을 일으키므로 적당한 온도를 맞춘다.</a:t>
            </a:r>
            <a:endParaRPr lang="en-US" sz="18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분석 계획</a:t>
            </a:r>
            <a:endParaRPr lang="en-US" sz="2000" b="0" strike="noStrike" spc="-1">
              <a:latin typeface="Noto Sans CJK JP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952560" y="3223800"/>
          <a:ext cx="8000640" cy="1096560"/>
        </p:xfrm>
        <a:graphic>
          <a:graphicData uri="http://schemas.openxmlformats.org/drawingml/2006/table">
            <a:tbl>
              <a:tblPr/>
              <a:tblGrid>
                <a:gridCol w="133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발생원인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압입흠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Scratch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두께부족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Scale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계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발생률(%)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1.3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0.5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0.4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strike="noStrike" spc="-1">
                          <a:solidFill>
                            <a:srgbClr val="CE181E"/>
                          </a:solidFill>
                          <a:latin typeface="Noto Sans CJK JP"/>
                        </a:rPr>
                        <a:t>5.0</a:t>
                      </a:r>
                      <a:endParaRPr lang="en-US" sz="15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Noto Sans CJK JP"/>
                        </a:rPr>
                        <a:t>7.2%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CustomShape 4"/>
          <p:cNvSpPr/>
          <p:nvPr/>
        </p:nvSpPr>
        <p:spPr>
          <a:xfrm>
            <a:off x="720000" y="913680"/>
            <a:ext cx="116208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분석배경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781200" y="2767680"/>
            <a:ext cx="116208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발생 현황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847800" y="4536000"/>
            <a:ext cx="1743480" cy="46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잠재적 인자 선정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936000" y="1368000"/>
            <a:ext cx="868392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최근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들어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선박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제조에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주로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사용되는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후판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제품의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“Scale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불량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급증”이라는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이슈가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발생하였다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. </a:t>
            </a:r>
            <a:endParaRPr lang="en-US" sz="1200" b="0" strike="noStrike" spc="-1" dirty="0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그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원인을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분석해본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결과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압연흠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, Scratch 등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다양한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불량이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발생했으나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특히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압연공정에서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Scale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불량이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급증한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것을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확인할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수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있었다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lang="en-US" sz="1200" b="0" strike="noStrike" spc="-1" dirty="0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그래서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수집된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데이터를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활용하여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다양한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분석을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통해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불량의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근본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원인을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찾고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불량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예측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및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개선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기회를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도출하고자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Noto Sans CJK JP"/>
                <a:ea typeface="DejaVu Sans"/>
              </a:rPr>
              <a:t>한다</a:t>
            </a:r>
            <a:r>
              <a:rPr lang="en-US" sz="1200" b="0" strike="noStrike" spc="-1" dirty="0">
                <a:solidFill>
                  <a:srgbClr val="000000"/>
                </a:solidFill>
                <a:latin typeface="Noto Sans CJK JP"/>
                <a:ea typeface="DejaVu Sans"/>
              </a:rPr>
              <a:t>.</a:t>
            </a:r>
            <a:endParaRPr lang="en-US" sz="1200" b="0" strike="noStrike" spc="-1" dirty="0">
              <a:latin typeface="Noto Sans CJK JP"/>
            </a:endParaRPr>
          </a:p>
        </p:txBody>
      </p:sp>
      <p:graphicFrame>
        <p:nvGraphicFramePr>
          <p:cNvPr id="106" name="Table 8"/>
          <p:cNvGraphicFramePr/>
          <p:nvPr/>
        </p:nvGraphicFramePr>
        <p:xfrm>
          <a:off x="944280" y="5069520"/>
          <a:ext cx="8000640" cy="14289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Scale 발생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가열로 </a:t>
                      </a: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가열대 온도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가열로 </a:t>
                      </a: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균열대 온도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Hot Scale Breaker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사상 </a:t>
                      </a: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압연 온도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압연간 Descaling 횟수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latin typeface="Noto Sans CJK JP"/>
                        </a:rPr>
                        <a:t>판두께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latin typeface="Noto Sans CJK JP"/>
                        </a:rPr>
                        <a:t>없음</a:t>
                      </a:r>
                      <a:endParaRPr lang="en-US" sz="1100" b="0" strike="noStrike" spc="-1" dirty="0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 dirty="0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 dirty="0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latin typeface="Noto Sans CJK JP"/>
                        </a:rPr>
                        <a:t>발생</a:t>
                      </a:r>
                      <a:endParaRPr lang="en-US" sz="1100" b="0" strike="noStrike" spc="-1" dirty="0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 dirty="0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Noto Sans CJK JP"/>
                        </a:rPr>
                        <a:t>저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Noto Sans CJK JP"/>
                        </a:rPr>
                        <a:t>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Noto Sans CJK JP"/>
                        </a:rPr>
                        <a:t>저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Noto Sans CJK JP"/>
                        </a:rPr>
                        <a:t>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Noto Sans CJK JP"/>
                        </a:rPr>
                        <a:t>저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Noto Sans CJK JP"/>
                        </a:rPr>
                        <a:t>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CE181E"/>
                          </a:solidFill>
                          <a:latin typeface="Noto Sans CJK JP"/>
                        </a:rPr>
                        <a:t>적용</a:t>
                      </a: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CE181E"/>
                          </a:solidFill>
                          <a:latin typeface="Noto Sans CJK JP"/>
                        </a:rPr>
                        <a:t>미적용</a:t>
                      </a:r>
                      <a:endParaRPr lang="en-US" sz="1100" b="0" strike="noStrike" spc="-1">
                        <a:latin typeface="Noto Sans CJK JP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Noto Sans CJK JP"/>
                        </a:rPr>
                        <a:t>저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 dirty="0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 dirty="0">
                        <a:latin typeface="Noto Sans CJK JP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Noto Sans CJK JP"/>
                        </a:rPr>
                        <a:t>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Noto Sans CJK JP"/>
                        </a:rPr>
                        <a:t>저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strike="noStrike" spc="-1" dirty="0">
                        <a:latin typeface="Noto Sans CJK JP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Noto Sans CJK JP"/>
                        </a:rPr>
                        <a:t>         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Noto Sans CJK JP"/>
                        </a:rPr>
                        <a:t>             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Line 9"/>
          <p:cNvSpPr/>
          <p:nvPr/>
        </p:nvSpPr>
        <p:spPr>
          <a:xfrm>
            <a:off x="1512000" y="5760000"/>
            <a:ext cx="0" cy="395267"/>
          </a:xfrm>
          <a:prstGeom prst="line">
            <a:avLst/>
          </a:prstGeom>
          <a:ln>
            <a:solidFill>
              <a:srgbClr val="ED1C2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D49C3901-C008-FCA7-D816-E2651DE7B88A}"/>
              </a:ext>
            </a:extLst>
          </p:cNvPr>
          <p:cNvSpPr/>
          <p:nvPr/>
        </p:nvSpPr>
        <p:spPr>
          <a:xfrm>
            <a:off x="2655000" y="5748633"/>
            <a:ext cx="0" cy="395267"/>
          </a:xfrm>
          <a:prstGeom prst="line">
            <a:avLst/>
          </a:prstGeom>
          <a:ln>
            <a:solidFill>
              <a:srgbClr val="ED1C2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87EB6692-B986-FB13-BA47-D75F63CB8923}"/>
              </a:ext>
            </a:extLst>
          </p:cNvPr>
          <p:cNvSpPr/>
          <p:nvPr/>
        </p:nvSpPr>
        <p:spPr>
          <a:xfrm>
            <a:off x="3806467" y="5748632"/>
            <a:ext cx="0" cy="395267"/>
          </a:xfrm>
          <a:prstGeom prst="line">
            <a:avLst/>
          </a:prstGeom>
          <a:ln>
            <a:solidFill>
              <a:srgbClr val="ED1C2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6E79F507-F2E3-6338-8F30-66B7D9AA16A8}"/>
              </a:ext>
            </a:extLst>
          </p:cNvPr>
          <p:cNvSpPr/>
          <p:nvPr/>
        </p:nvSpPr>
        <p:spPr>
          <a:xfrm>
            <a:off x="4952880" y="5723233"/>
            <a:ext cx="0" cy="395267"/>
          </a:xfrm>
          <a:prstGeom prst="line">
            <a:avLst/>
          </a:prstGeom>
          <a:ln>
            <a:solidFill>
              <a:srgbClr val="ED1C2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DCD9656C-DC51-8362-EBBB-98CE652F0AB8}"/>
              </a:ext>
            </a:extLst>
          </p:cNvPr>
          <p:cNvSpPr/>
          <p:nvPr/>
        </p:nvSpPr>
        <p:spPr>
          <a:xfrm>
            <a:off x="6100934" y="5745732"/>
            <a:ext cx="0" cy="395267"/>
          </a:xfrm>
          <a:prstGeom prst="line">
            <a:avLst/>
          </a:prstGeom>
          <a:ln>
            <a:solidFill>
              <a:srgbClr val="ED1C2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FB58BB92-2CBD-2F86-D152-F0556874D2A3}"/>
              </a:ext>
            </a:extLst>
          </p:cNvPr>
          <p:cNvSpPr/>
          <p:nvPr/>
        </p:nvSpPr>
        <p:spPr>
          <a:xfrm>
            <a:off x="7227000" y="5725898"/>
            <a:ext cx="0" cy="395267"/>
          </a:xfrm>
          <a:prstGeom prst="line">
            <a:avLst/>
          </a:prstGeom>
          <a:ln>
            <a:solidFill>
              <a:srgbClr val="ED1C2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CA05E826-C2D0-3BCD-2EFD-F2F9699DA3C9}"/>
              </a:ext>
            </a:extLst>
          </p:cNvPr>
          <p:cNvSpPr/>
          <p:nvPr/>
        </p:nvSpPr>
        <p:spPr>
          <a:xfrm>
            <a:off x="8370000" y="5745731"/>
            <a:ext cx="0" cy="395267"/>
          </a:xfrm>
          <a:prstGeom prst="line">
            <a:avLst/>
          </a:prstGeom>
          <a:ln>
            <a:solidFill>
              <a:srgbClr val="ED1C2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데이터 현황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440000" y="2261520"/>
            <a:ext cx="6183000" cy="19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그림 116"/>
          <p:cNvPicPr/>
          <p:nvPr/>
        </p:nvPicPr>
        <p:blipFill>
          <a:blip r:embed="rId2"/>
          <a:stretch/>
        </p:blipFill>
        <p:spPr>
          <a:xfrm>
            <a:off x="432000" y="4608000"/>
            <a:ext cx="9071280" cy="151380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867600" y="780120"/>
            <a:ext cx="2450160" cy="29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Plate_no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plate번호</a:t>
            </a: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endParaRPr lang="en-US" sz="12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rolling_date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열연작업시간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Scale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Scale(산화철) 불량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spec_long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제품 규격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spec_country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제품 규격 기준국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steel_kind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강종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pt_thick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Plate(후판) 지시두께(mm)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384000" y="780480"/>
            <a:ext cx="2723040" cy="29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pt_width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plate(후판) 지시폭(mm)</a:t>
            </a: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</a:t>
            </a:r>
            <a:endParaRPr lang="en-US" sz="12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pt_length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plate(후판) 지시길이(mm)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hsb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Hot Scale Breaker 적용여부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fur_no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호기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fur_input_row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장입열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fur_heat_temp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가열대 소재온도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fur_heat_time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가열대 재로시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6492240" y="780840"/>
            <a:ext cx="2779560" cy="34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fur_soak_temp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균열대 소재온도</a:t>
            </a: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 </a:t>
            </a:r>
            <a:endParaRPr lang="en-US" sz="12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fur_soak_time 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균열대 재로시간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fur_total_time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총 재로시간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fur_ex_temp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가열로 추출온도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roling_method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압연방법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roling_temp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압연온도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descaling_count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압연Descaling 횟수</a:t>
            </a: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 </a:t>
            </a:r>
            <a:endParaRPr lang="en-US" sz="12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Work_ group </a:t>
            </a: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Noto Sans CJK JP"/>
              </a:rPr>
              <a:t>작업조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080000" y="1584000"/>
            <a:ext cx="575280" cy="503280"/>
          </a:xfrm>
          <a:prstGeom prst="ellipse">
            <a:avLst/>
          </a:prstGeom>
          <a:solidFill>
            <a:srgbClr val="FFFFFF">
              <a:alpha val="2000"/>
            </a:srgbClr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72000" y="2280600"/>
            <a:ext cx="740880" cy="3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CE181E"/>
                </a:solidFill>
                <a:latin typeface="Noto Sans CJK JP"/>
                <a:ea typeface="DejaVu Sans"/>
              </a:rPr>
              <a:t>목표변수</a:t>
            </a:r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2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데이터 정제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결측치 확인 및 이상치 확인 후 처리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2"/>
          <a:stretch/>
        </p:blipFill>
        <p:spPr>
          <a:xfrm>
            <a:off x="1954800" y="1648440"/>
            <a:ext cx="1284480" cy="353484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854640" y="5400000"/>
            <a:ext cx="3680640" cy="3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CE181E"/>
                </a:solidFill>
                <a:latin typeface="Noto Sans CJK JP"/>
                <a:ea typeface="DejaVu Sans"/>
              </a:rPr>
              <a:t>결측치의 경우 모두 Null값이 없는 걸로 확인되었다.</a:t>
            </a:r>
            <a:endParaRPr lang="en-US" sz="1300" b="0" strike="noStrike" spc="-1">
              <a:latin typeface="Noto Sans CJK JP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3"/>
          <a:stretch/>
        </p:blipFill>
        <p:spPr>
          <a:xfrm>
            <a:off x="5591880" y="1440000"/>
            <a:ext cx="3767400" cy="374328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7768440" y="5328000"/>
            <a:ext cx="10868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pt_thick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pt_width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fur_heat_time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fur_soak_time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fur_total_time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rolling_temp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5976000" y="5720040"/>
            <a:ext cx="1327680" cy="3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CE181E"/>
                </a:solidFill>
                <a:latin typeface="Noto Sans CJK JP"/>
                <a:ea typeface="DejaVu Sans"/>
              </a:rPr>
              <a:t>이상치 확인 필요</a:t>
            </a:r>
            <a:endParaRPr lang="en-US" sz="1300" b="0" strike="noStrike" spc="-1">
              <a:latin typeface="Noto Sans CJK JP"/>
            </a:endParaRPr>
          </a:p>
        </p:txBody>
      </p:sp>
      <p:sp>
        <p:nvSpPr>
          <p:cNvPr id="132" name="Line 7"/>
          <p:cNvSpPr/>
          <p:nvPr/>
        </p:nvSpPr>
        <p:spPr>
          <a:xfrm>
            <a:off x="7304400" y="5904000"/>
            <a:ext cx="464040" cy="360"/>
          </a:xfrm>
          <a:prstGeom prst="line">
            <a:avLst/>
          </a:prstGeom>
          <a:ln w="1908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16000" y="2016000"/>
            <a:ext cx="4342320" cy="799200"/>
          </a:xfrm>
          <a:prstGeom prst="rect">
            <a:avLst/>
          </a:prstGeom>
          <a:ln>
            <a:noFill/>
          </a:ln>
        </p:spPr>
      </p:pic>
      <p:pic>
        <p:nvPicPr>
          <p:cNvPr id="134" name="그림 133"/>
          <p:cNvPicPr/>
          <p:nvPr/>
        </p:nvPicPr>
        <p:blipFill>
          <a:blip r:embed="rId3"/>
          <a:stretch/>
        </p:blipFill>
        <p:spPr>
          <a:xfrm>
            <a:off x="864000" y="4302720"/>
            <a:ext cx="2770560" cy="8085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이상치 처리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394880" y="2365560"/>
            <a:ext cx="5324400" cy="13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Plate_no와 rolling_date는 결과값에 영향이 없는 요인이라 판단하고 변수에서 제외</a:t>
            </a:r>
            <a:endParaRPr lang="en-US" sz="11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70720" y="132480"/>
            <a:ext cx="777780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데이터 정제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5005800" y="4458600"/>
            <a:ext cx="3921480" cy="29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rolling_temp 또한 0인 데이터를 이상치로 판단하고 삭제하였음</a:t>
            </a:r>
            <a:endParaRPr lang="en-US" sz="11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360000" y="1224000"/>
            <a:ext cx="9215280" cy="42472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히스토그램을 이용한 분석(연속형)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16000" y="5487480"/>
            <a:ext cx="92872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'Rolling temp', 'fur_ex_temp', 'fur_heat_temp', 'fur_soak_temp' 4가지 변수들은 온도가 상승할 수록 불량률도 상승하는 모습을 보임.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즉, 온도와 불량률 비례하는 것을 알 수 있음.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특히, 'fur_soak_time', 'fur_ex_temp'의 그래프가 거의 유사한 모습을 보이는 것을 확인. 따라서, 아래에서 두 개가 같은지 확인 후, 같으면 칼럼 하나를 삭제할 예정.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이 그래프에서 가장 중요한 변수로 뽑는 것을 'Rolling_temp'이다.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'Rolling temp'는 양품과 불량품의 그래프가 비례관계가 아닌 것을 확인했다. 즉, 양품과 불량품이 유사하게 증가한다면, 개수가 늘어남에 따라 자연스레 불량품이 늘어나는 것이다. 하지만, 'Rolling temp'는 그 관계가 비례적이지 않고, 양품과 불량품의 관계가 없어 보인다.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따라서, Rolling temp'를 주요 변수로 삼는다.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히스토그램을 이용한 분석(범주형)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pic>
        <p:nvPicPr>
          <p:cNvPr id="145" name="그림 144"/>
          <p:cNvPicPr/>
          <p:nvPr/>
        </p:nvPicPr>
        <p:blipFill>
          <a:blip r:embed="rId2"/>
          <a:stretch/>
        </p:blipFill>
        <p:spPr>
          <a:xfrm>
            <a:off x="288000" y="1420560"/>
            <a:ext cx="9287280" cy="35650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288000" y="5034600"/>
            <a:ext cx="663804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descaling_count가 8~10일 때 불량이 많아지는 것을 확인할 수 있었다. 또한, descaling 횟수가 홀수일 때는 양품은 존재하지 않고 무조건 불량품만 나오는 것을 확인했다.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work_group은 1조에서 가장 불량품이 높은 것을 확인할 수 있었다. 모델링 할 때 주/야간을 나눠서 확인할 필요가 있다.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288000" y="5616000"/>
            <a:ext cx="976824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rolling_method는 'TMCP'와 'CR'로 나뉘는데, 'TMCP'의 경우, 양품이 불량품에 비해 훨씬 잘 나오고, 'CR'의 경우, 양품과 불량품의 비율이 절반 정도인 것을 확인했다.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HBS는 미적용을 하면 무조건 불량품이 나온다.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spec_country에서 특정 국가들이 양품보다 불량품의 비율이 높은 모습을 보인다.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그림 147"/>
          <p:cNvPicPr/>
          <p:nvPr/>
        </p:nvPicPr>
        <p:blipFill>
          <a:blip r:embed="rId2"/>
          <a:stretch/>
        </p:blipFill>
        <p:spPr>
          <a:xfrm>
            <a:off x="568440" y="1538280"/>
            <a:ext cx="3246840" cy="83700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270720" y="132120"/>
            <a:ext cx="77774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Arial"/>
                <a:ea typeface="Arial"/>
              </a:rPr>
              <a:t>탐색적 분석</a:t>
            </a:r>
            <a:endParaRPr lang="en-US" sz="2000" b="0" strike="noStrike" spc="-1">
              <a:latin typeface="Noto Sans CJK JP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47480" y="844560"/>
            <a:ext cx="39438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Cross Tab을 이용한 분석</a:t>
            </a: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pic>
        <p:nvPicPr>
          <p:cNvPr id="151" name="그림 150"/>
          <p:cNvPicPr/>
          <p:nvPr/>
        </p:nvPicPr>
        <p:blipFill>
          <a:blip r:embed="rId3"/>
          <a:stretch/>
        </p:blipFill>
        <p:spPr>
          <a:xfrm>
            <a:off x="1728000" y="5348880"/>
            <a:ext cx="1151280" cy="770400"/>
          </a:xfrm>
          <a:prstGeom prst="rect">
            <a:avLst/>
          </a:prstGeom>
          <a:ln>
            <a:noFill/>
          </a:ln>
        </p:spPr>
      </p:pic>
      <p:pic>
        <p:nvPicPr>
          <p:cNvPr id="152" name="그림 151"/>
          <p:cNvPicPr/>
          <p:nvPr/>
        </p:nvPicPr>
        <p:blipFill>
          <a:blip r:embed="rId4"/>
          <a:stretch/>
        </p:blipFill>
        <p:spPr>
          <a:xfrm>
            <a:off x="6818040" y="2088000"/>
            <a:ext cx="2037240" cy="817920"/>
          </a:xfrm>
          <a:prstGeom prst="rect">
            <a:avLst/>
          </a:prstGeom>
          <a:ln>
            <a:noFill/>
          </a:ln>
        </p:spPr>
      </p:pic>
      <p:pic>
        <p:nvPicPr>
          <p:cNvPr id="153" name="그림 152"/>
          <p:cNvPicPr/>
          <p:nvPr/>
        </p:nvPicPr>
        <p:blipFill>
          <a:blip r:embed="rId5"/>
          <a:stretch/>
        </p:blipFill>
        <p:spPr>
          <a:xfrm>
            <a:off x="864000" y="3888000"/>
            <a:ext cx="2618280" cy="78012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9040" y="6408000"/>
            <a:ext cx="4188240" cy="4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hsb는 시행하지 않을 경우 무조건 불량이 된다.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0" y="4824000"/>
            <a:ext cx="30232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홀수 횟수번에서 불량품이 나오는 것을 확인한다.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984000" y="3098520"/>
            <a:ext cx="19735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1조에서 불량률이 높다.</a:t>
            </a:r>
            <a:endParaRPr lang="en-US" sz="1000" b="0" strike="noStrike" spc="-1">
              <a:latin typeface="Noto Sans CJK JP"/>
            </a:endParaRPr>
          </a:p>
        </p:txBody>
      </p:sp>
      <p:pic>
        <p:nvPicPr>
          <p:cNvPr id="157" name="그림 156"/>
          <p:cNvPicPr/>
          <p:nvPr/>
        </p:nvPicPr>
        <p:blipFill>
          <a:blip r:embed="rId6"/>
          <a:stretch/>
        </p:blipFill>
        <p:spPr>
          <a:xfrm>
            <a:off x="6408000" y="3960000"/>
            <a:ext cx="3189960" cy="97056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6118200" y="5084280"/>
            <a:ext cx="36730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TMCP는 불량이 나오는 확률이 적은 반면, CR의 경우 50%가 넘는다.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CR이 불량품을 만드는 요인 중 하나라고 생각한다.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51480" y="2490120"/>
            <a:ext cx="5635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나라별로 양품과 불량품의 비율이 각각 다르지만, 이는데, 각 나라마다 불량품의 규격이 다를 수 있고, 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이는 고객의 니즈에 맞춰 만드므로 불량 요인으로 보기 어려울 것 같다.</a:t>
            </a:r>
            <a:endParaRPr lang="en-US" sz="1000" b="0" strike="noStrike" spc="-1">
              <a:latin typeface="Noto Sans CJK JP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Noto Sans CJK JP"/>
                <a:ea typeface="DejaVu Sans"/>
              </a:rPr>
              <a:t>  따라서, spec_country는 모델링 변수에서 제거한다.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1653</Words>
  <Application>Microsoft Office PowerPoint</Application>
  <PresentationFormat>A4 용지(210x297mm)</PresentationFormat>
  <Paragraphs>230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Noto Sans CJK JP</vt:lpstr>
      <vt:lpstr>Malgun Gothic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박 정빈</cp:lastModifiedBy>
  <cp:revision>15</cp:revision>
  <dcterms:modified xsi:type="dcterms:W3CDTF">2023-09-11T02:55:50Z</dcterms:modified>
  <dc:language>ko-KR</dc:language>
</cp:coreProperties>
</file>