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Noto Sans CJK JP"/>
              </a:rPr>
              <a:t>슬라이드를 이동하려면 클릭하십시오.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Noto Sans CJK JP"/>
              </a:rPr>
              <a:t>메모 서식을 편집하려면 클릭하십시오.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Noto Sans CJK JP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Noto Sans CJK JP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Noto Sans CJK JP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6FC6D38-073A-4C89-B2E9-4407F1B206B6}" type="slidenum">
              <a:rPr lang="en-US" sz="1400" b="0" strike="noStrike" spc="-1">
                <a:latin typeface="Noto Sans CJK JP"/>
              </a:rPr>
              <a:t>‹#›</a:t>
            </a:fld>
            <a:endParaRPr lang="en-US" sz="1400" b="0" strike="noStrike" spc="-1">
              <a:latin typeface="Noto Sans CJK JP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040" y="1143720"/>
            <a:ext cx="6001560" cy="3084480"/>
          </a:xfrm>
          <a:prstGeom prst="rect">
            <a:avLst/>
          </a:prstGeom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Noto Sans CJK JP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3884760" y="8685360"/>
            <a:ext cx="297108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487D6ED-991A-4C70-B336-CD2798637E1C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400" b="0" strike="noStrike" spc="-1">
              <a:latin typeface="Noto Sans CJK JP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oto Sans CJK JP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" name="Group 2"/>
          <p:cNvGrpSpPr/>
          <p:nvPr/>
        </p:nvGrpSpPr>
        <p:grpSpPr>
          <a:xfrm>
            <a:off x="0" y="0"/>
            <a:ext cx="9143280" cy="5144760"/>
            <a:chOff x="0" y="0"/>
            <a:chExt cx="9143280" cy="5144760"/>
          </a:xfrm>
        </p:grpSpPr>
        <p:sp>
          <p:nvSpPr>
            <p:cNvPr id="2" name="CustomShape 3"/>
            <p:cNvSpPr/>
            <p:nvPr/>
          </p:nvSpPr>
          <p:spPr>
            <a:xfrm>
              <a:off x="0" y="1107360"/>
              <a:ext cx="9143280" cy="2928240"/>
            </a:xfrm>
            <a:prstGeom prst="rect">
              <a:avLst/>
            </a:prstGeom>
            <a:solidFill>
              <a:srgbClr val="FAED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942120"/>
              <a:ext cx="4199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AEDE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719280" y="4167000"/>
              <a:ext cx="4199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FAEDE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5" name="Google Shape;91;p14"/>
            <p:cNvPicPr/>
            <p:nvPr/>
          </p:nvPicPr>
          <p:blipFill>
            <a:blip r:embed="rId14"/>
            <a:stretch/>
          </p:blipFill>
          <p:spPr>
            <a:xfrm>
              <a:off x="1227240" y="0"/>
              <a:ext cx="7838280" cy="5144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Noto Sans CJK JP"/>
              </a:rPr>
              <a:t>제목 텍스트의 서식을 편집하려면 클릭하십시오.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oto Sans CJK JP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JP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JP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JP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Noto Sans CJK JP"/>
              </a:rPr>
              <a:t>제목 텍스트의 서식을 편집하려면 클릭하십시오.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oto Sans CJK JP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JP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JP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JP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JP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1896840"/>
            <a:ext cx="4325760" cy="13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Malgun Gothic"/>
                <a:ea typeface="Malgun Gothic"/>
              </a:rPr>
              <a:t>중고차 가격 예측모델 개발 및 모델성능 향상방안</a:t>
            </a:r>
            <a:endParaRPr lang="en-US" sz="2400" b="0" strike="noStrike" spc="-1">
              <a:latin typeface="Noto Sans CJK JP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266840" y="3173760"/>
            <a:ext cx="1792080" cy="4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Malgun Gothic"/>
                <a:ea typeface="Malgun Gothic"/>
              </a:rPr>
              <a:t> 박정빈</a:t>
            </a:r>
            <a:endParaRPr lang="en-US" sz="24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239;p27"/>
          <p:cNvPicPr/>
          <p:nvPr/>
        </p:nvPicPr>
        <p:blipFill>
          <a:blip r:embed="rId2"/>
          <a:stretch/>
        </p:blipFill>
        <p:spPr>
          <a:xfrm>
            <a:off x="688680" y="1338840"/>
            <a:ext cx="3588120" cy="324360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4669200" y="2750760"/>
            <a:ext cx="3948480" cy="41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연속형 목표변수 Price에 대한 결측치는 제외한다.</a:t>
            </a:r>
            <a:endParaRPr lang="en-US" sz="1400" b="0" strike="noStrike" spc="-1">
              <a:latin typeface="Noto Sans CJK JP"/>
            </a:endParaRPr>
          </a:p>
        </p:txBody>
      </p:sp>
      <p:grpSp>
        <p:nvGrpSpPr>
          <p:cNvPr id="183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184" name="Google Shape;242;p27"/>
            <p:cNvPicPr/>
            <p:nvPr/>
          </p:nvPicPr>
          <p:blipFill>
            <a:blip r:embed="rId3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5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188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데이터 결측치 확인 및 처리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189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2">
            <a:extLst>
              <a:ext uri="{FF2B5EF4-FFF2-40B4-BE49-F238E27FC236}">
                <a16:creationId xmlns:a16="http://schemas.microsoft.com/office/drawing/2014/main" id="{8F4D68AA-830C-A6C8-897D-B782D6880819}"/>
              </a:ext>
            </a:extLst>
          </p:cNvPr>
          <p:cNvSpPr/>
          <p:nvPr/>
        </p:nvSpPr>
        <p:spPr>
          <a:xfrm>
            <a:off x="290160" y="454320"/>
            <a:ext cx="312876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계획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&amp;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방법</a:t>
            </a:r>
            <a:endParaRPr lang="en-US" sz="2200" b="0" strike="noStrike" spc="-1" dirty="0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252;p28"/>
          <p:cNvPicPr/>
          <p:nvPr/>
        </p:nvPicPr>
        <p:blipFill>
          <a:blip r:embed="rId2"/>
          <a:stretch/>
        </p:blipFill>
        <p:spPr>
          <a:xfrm>
            <a:off x="1877400" y="1328760"/>
            <a:ext cx="4858560" cy="286488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3821400" y="1694520"/>
            <a:ext cx="298080" cy="275400"/>
          </a:xfrm>
          <a:prstGeom prst="rect">
            <a:avLst/>
          </a:prstGeom>
          <a:noFill/>
          <a:ln w="9360">
            <a:solidFill>
              <a:srgbClr val="ED1C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4009320" y="1970640"/>
            <a:ext cx="478080" cy="13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4520160" y="2025000"/>
            <a:ext cx="87300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Noto Sans"/>
                <a:ea typeface="Noto Sans"/>
              </a:rPr>
              <a:t>이상치 확인 </a:t>
            </a:r>
            <a:endParaRPr lang="en-US" sz="1100" b="0" strike="noStrike" spc="-1">
              <a:latin typeface="Noto Sans CJK JP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2800080" y="4502880"/>
            <a:ext cx="387216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Kilometers_Driven변수에서 이상치 발견  </a:t>
            </a:r>
            <a:endParaRPr lang="en-US" sz="1400" b="0" strike="noStrike" spc="-1">
              <a:latin typeface="Noto Sans CJK JP"/>
            </a:endParaRPr>
          </a:p>
        </p:txBody>
      </p:sp>
      <p:grpSp>
        <p:nvGrpSpPr>
          <p:cNvPr id="195" name="Group 5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196" name="Google Shape;258;p28"/>
            <p:cNvPicPr/>
            <p:nvPr/>
          </p:nvPicPr>
          <p:blipFill>
            <a:blip r:embed="rId3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7" name="CustomShape 6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8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00" name="CustomShape 9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데이터 이상치 확인 및 처리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01" name="CustomShape 10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CustomShape 2">
            <a:extLst>
              <a:ext uri="{FF2B5EF4-FFF2-40B4-BE49-F238E27FC236}">
                <a16:creationId xmlns:a16="http://schemas.microsoft.com/office/drawing/2014/main" id="{335F51E5-9F0D-0889-A18E-5F4BF7B35756}"/>
              </a:ext>
            </a:extLst>
          </p:cNvPr>
          <p:cNvSpPr/>
          <p:nvPr/>
        </p:nvSpPr>
        <p:spPr>
          <a:xfrm>
            <a:off x="290160" y="454320"/>
            <a:ext cx="312876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계획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&amp;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방법</a:t>
            </a:r>
            <a:endParaRPr lang="en-US" sz="2200" b="0" strike="noStrike" spc="-1" dirty="0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68;p29"/>
          <p:cNvPicPr/>
          <p:nvPr/>
        </p:nvPicPr>
        <p:blipFill>
          <a:blip r:embed="rId2"/>
          <a:stretch/>
        </p:blipFill>
        <p:spPr>
          <a:xfrm>
            <a:off x="6163200" y="1067400"/>
            <a:ext cx="2249280" cy="2349360"/>
          </a:xfrm>
          <a:prstGeom prst="rect">
            <a:avLst/>
          </a:prstGeom>
          <a:ln>
            <a:noFill/>
          </a:ln>
        </p:spPr>
      </p:pic>
      <p:pic>
        <p:nvPicPr>
          <p:cNvPr id="203" name="Google Shape;269;p29"/>
          <p:cNvPicPr/>
          <p:nvPr/>
        </p:nvPicPr>
        <p:blipFill>
          <a:blip r:embed="rId3"/>
          <a:stretch/>
        </p:blipFill>
        <p:spPr>
          <a:xfrm>
            <a:off x="332280" y="2064600"/>
            <a:ext cx="5376600" cy="113328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 rot="10800000">
            <a:off x="2991240" y="3900240"/>
            <a:ext cx="36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"/>
          <p:cNvSpPr/>
          <p:nvPr/>
        </p:nvSpPr>
        <p:spPr>
          <a:xfrm rot="10800000">
            <a:off x="7288200" y="4157640"/>
            <a:ext cx="36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3"/>
          <p:cNvSpPr/>
          <p:nvPr/>
        </p:nvSpPr>
        <p:spPr>
          <a:xfrm>
            <a:off x="930600" y="3708360"/>
            <a:ext cx="438588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Seats 변수의 경우 차의 시트가 1개인 차는 이상치라고 판단하였고 한개의 열을 확인하였다. 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6162840" y="3888000"/>
            <a:ext cx="2249280" cy="81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Price의 정보를 확인 하던 중 7.08이라는 이상한 값을 가진 열을 발견하게 되었다.</a:t>
            </a:r>
            <a:endParaRPr lang="en-US" sz="1400" b="0" strike="noStrike" spc="-1">
              <a:latin typeface="Noto Sans CJK JP"/>
            </a:endParaRPr>
          </a:p>
        </p:txBody>
      </p:sp>
      <p:grpSp>
        <p:nvGrpSpPr>
          <p:cNvPr id="208" name="Group 5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209" name="Google Shape;275;p29"/>
            <p:cNvPicPr/>
            <p:nvPr/>
          </p:nvPicPr>
          <p:blipFill>
            <a:blip r:embed="rId4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0" name="CustomShape 6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8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13" name="CustomShape 9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데이터 이상치 확인 및 처리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14" name="CustomShape 10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" name="CustomShape 2">
            <a:extLst>
              <a:ext uri="{FF2B5EF4-FFF2-40B4-BE49-F238E27FC236}">
                <a16:creationId xmlns:a16="http://schemas.microsoft.com/office/drawing/2014/main" id="{BA6248F6-F0B2-3FE0-52AA-C6C010C97369}"/>
              </a:ext>
            </a:extLst>
          </p:cNvPr>
          <p:cNvSpPr/>
          <p:nvPr/>
        </p:nvSpPr>
        <p:spPr>
          <a:xfrm>
            <a:off x="290160" y="454320"/>
            <a:ext cx="312876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계획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&amp;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방법</a:t>
            </a:r>
            <a:endParaRPr lang="en-US" sz="2200" b="0" strike="noStrike" spc="-1" dirty="0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85;p30"/>
          <p:cNvPicPr/>
          <p:nvPr/>
        </p:nvPicPr>
        <p:blipFill>
          <a:blip r:embed="rId2"/>
          <a:stretch/>
        </p:blipFill>
        <p:spPr>
          <a:xfrm>
            <a:off x="1075680" y="1270080"/>
            <a:ext cx="6749280" cy="246420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2213280" y="3893760"/>
            <a:ext cx="4917600" cy="113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 marL="190440" indent="-2404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Kilometers_Driven은 700,000 이상인 데이터를 삭제하였다.</a:t>
            </a:r>
            <a:endParaRPr lang="en-US" sz="1400" b="0" strike="noStrike" spc="-1">
              <a:latin typeface="Noto Sans CJK JP"/>
            </a:endParaRPr>
          </a:p>
          <a:p>
            <a:pPr marL="190440" indent="-151560"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  <a:p>
            <a:pPr marL="190440" indent="-2404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Price는 10이하의 데이터만 삭제하였다.</a:t>
            </a:r>
            <a:endParaRPr lang="en-US" sz="1400" b="0" strike="noStrike" spc="-1">
              <a:latin typeface="Noto Sans CJK JP"/>
            </a:endParaRPr>
          </a:p>
          <a:p>
            <a:pPr marL="190440" indent="-151560"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  <a:p>
            <a:pPr marL="190440" indent="-2404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Seats는 0인 이상치를 삭제하였다.</a:t>
            </a:r>
            <a:endParaRPr lang="en-US" sz="1400" b="0" strike="noStrike" spc="-1">
              <a:latin typeface="Noto Sans CJK JP"/>
            </a:endParaRPr>
          </a:p>
        </p:txBody>
      </p:sp>
      <p:grpSp>
        <p:nvGrpSpPr>
          <p:cNvPr id="217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218" name="Google Shape;288;p30"/>
            <p:cNvPicPr/>
            <p:nvPr/>
          </p:nvPicPr>
          <p:blipFill>
            <a:blip r:embed="rId3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9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22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데이터 이상치 확인 및 처리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23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CustomShape 2">
            <a:extLst>
              <a:ext uri="{FF2B5EF4-FFF2-40B4-BE49-F238E27FC236}">
                <a16:creationId xmlns:a16="http://schemas.microsoft.com/office/drawing/2014/main" id="{F6AD8459-8FA5-27C4-76B0-C4008FB126CC}"/>
              </a:ext>
            </a:extLst>
          </p:cNvPr>
          <p:cNvSpPr/>
          <p:nvPr/>
        </p:nvSpPr>
        <p:spPr>
          <a:xfrm>
            <a:off x="290160" y="454320"/>
            <a:ext cx="312876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계획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&amp;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방법</a:t>
            </a:r>
            <a:endParaRPr lang="en-US" sz="2200" b="0" strike="noStrike" spc="-1" dirty="0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712320" y="1357920"/>
            <a:ext cx="4917600" cy="357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현대차와 다른 변수들의 상관관계를 먼저 분석한다. 여기서 관계성이 높았던 변수들을 중심으로 모델 생성을 할 예정이다.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현대차와 출고연도(Year)의 상관관계는 0.6으로 양적 상관관계를 보이고, 꽤 높은 수준인 것을 확인할 수 있다.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현대차와 주행거리(Kilometers Driven)와의 상관관계는 -0.22로 부적 상관관계를 보이며, 상관관계는 낮다.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현대차와 연비(Mileage)와의 상관관계는 0.035로 양적 상관관계를 보이며, 상관관계는 낮다. 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현대차와 엔진(Engine)과의 상관관계는 0.611로 양적 상관관계를 보이며, 꽤 높은 수준이다.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현대차와 최대출력(Power)과의 상관관계는 0.649로 양적 상관관계를 보이며, 꽤 높은 수준이다.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현대차와 연식(Age)과의 상관관계는 -0.62로 부적 상관관계를 보이며, 꽤 높은 수준이다. 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따라서, 현대차와 상관관계가 높은 변수는 출고연도, 엔진, 최대출력, 연식 4가지이다. </a:t>
            </a:r>
            <a:endParaRPr lang="en-US" sz="1000" b="0" strike="noStrike" spc="-1">
              <a:latin typeface="Noto Sans CJK JP"/>
            </a:endParaRPr>
          </a:p>
        </p:txBody>
      </p:sp>
      <p:pic>
        <p:nvPicPr>
          <p:cNvPr id="225" name="Google Shape;299;p31"/>
          <p:cNvPicPr/>
          <p:nvPr/>
        </p:nvPicPr>
        <p:blipFill>
          <a:blip r:embed="rId2"/>
          <a:stretch/>
        </p:blipFill>
        <p:spPr>
          <a:xfrm>
            <a:off x="447120" y="1313640"/>
            <a:ext cx="2383560" cy="2400480"/>
          </a:xfrm>
          <a:prstGeom prst="rect">
            <a:avLst/>
          </a:prstGeom>
          <a:ln>
            <a:noFill/>
          </a:ln>
        </p:spPr>
      </p:pic>
      <p:pic>
        <p:nvPicPr>
          <p:cNvPr id="226" name="Google Shape;300;p31"/>
          <p:cNvPicPr/>
          <p:nvPr/>
        </p:nvPicPr>
        <p:blipFill>
          <a:blip r:embed="rId3"/>
          <a:stretch/>
        </p:blipFill>
        <p:spPr>
          <a:xfrm>
            <a:off x="447120" y="3714480"/>
            <a:ext cx="2383560" cy="1341720"/>
          </a:xfrm>
          <a:prstGeom prst="rect">
            <a:avLst/>
          </a:prstGeom>
          <a:ln>
            <a:noFill/>
          </a:ln>
        </p:spPr>
      </p:pic>
      <p:grpSp>
        <p:nvGrpSpPr>
          <p:cNvPr id="227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228" name="Google Shape;302;p31"/>
            <p:cNvPicPr/>
            <p:nvPr/>
          </p:nvPicPr>
          <p:blipFill>
            <a:blip r:embed="rId4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9" name="CustomShape 3"/>
            <p:cNvSpPr/>
            <p:nvPr/>
          </p:nvSpPr>
          <p:spPr>
            <a:xfrm>
              <a:off x="1917720" y="664560"/>
              <a:ext cx="577836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탐색적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231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32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현대차와 다른 변수들 간의 상관관계 분석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33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615120" y="1531440"/>
            <a:ext cx="4917600" cy="267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현대차가 아닌 회사들(이하 ‘타 회사’, Other)을 묶고 이에 관한 상관관계를 분석했다.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타 회사와 출고연도와의 상관관계는 0.309로 양적 상관관계를 보이며, 상관관계는 낮다.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타 회사와 연비(Mileage)와의 상관관계는 -0.325로 부적 상관관계를 보이며, 상관관계는 낮다. 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타 회사와 엔진(Engine)과의 상관관계는 0.626로 양적 상관관계를 보이며, 꽤 높은 수준이다.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타 회사와 최대출력(Power)과의 상관관계는 0.750로 양적 상관관계를 보이며, 높은 수준이다.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타 회사와 연식(Age)과의 상관관계는 -0.309로 부적 상관관계를 보이며, 낮은 수준이다. 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따라서, 타 회사와 상관관계가 높은 변수는 엔진과 최대출력이다.</a:t>
            </a:r>
            <a:endParaRPr lang="en-US" sz="1000" b="0" strike="noStrike" spc="-1">
              <a:latin typeface="Noto Sans CJK JP"/>
            </a:endParaRPr>
          </a:p>
        </p:txBody>
      </p:sp>
      <p:pic>
        <p:nvPicPr>
          <p:cNvPr id="235" name="Google Shape;313;p32"/>
          <p:cNvPicPr/>
          <p:nvPr/>
        </p:nvPicPr>
        <p:blipFill>
          <a:blip r:embed="rId2"/>
          <a:stretch/>
        </p:blipFill>
        <p:spPr>
          <a:xfrm>
            <a:off x="464400" y="1315440"/>
            <a:ext cx="2359080" cy="2394720"/>
          </a:xfrm>
          <a:prstGeom prst="rect">
            <a:avLst/>
          </a:prstGeom>
          <a:ln>
            <a:noFill/>
          </a:ln>
        </p:spPr>
      </p:pic>
      <p:pic>
        <p:nvPicPr>
          <p:cNvPr id="236" name="Google Shape;314;p32"/>
          <p:cNvPicPr/>
          <p:nvPr/>
        </p:nvPicPr>
        <p:blipFill>
          <a:blip r:embed="rId3"/>
          <a:stretch/>
        </p:blipFill>
        <p:spPr>
          <a:xfrm>
            <a:off x="464400" y="3710880"/>
            <a:ext cx="2359080" cy="1134360"/>
          </a:xfrm>
          <a:prstGeom prst="rect">
            <a:avLst/>
          </a:prstGeom>
          <a:ln>
            <a:noFill/>
          </a:ln>
        </p:spPr>
      </p:pic>
      <p:grpSp>
        <p:nvGrpSpPr>
          <p:cNvPr id="237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238" name="Google Shape;316;p32"/>
            <p:cNvPicPr/>
            <p:nvPr/>
          </p:nvPicPr>
          <p:blipFill>
            <a:blip r:embed="rId4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9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탐색적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241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42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현대차와 다른 변수들 간의 상관관계 분석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43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739680" y="1765440"/>
            <a:ext cx="4917600" cy="21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현대차, 타 회사와 범주형 변수들 간의 상관관계를 따로 분석했다.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현대차와 좌석 수의 상관관계는 0.134로 양적 상관관계를 보이며, 상관관계는 낮다.  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현대차와 연대별과의 상관관계는 0.493으로 양적 상관관계를 보이며, 높은 수준은 아니다. 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타 회사와 좌석 수의 상관관계는 0.164로 양적 상관관계를 보이며, 상관관계는 낮다.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타 회사와 연대별과의 상관관계는 0.302로 양적 상관관계를 보이며, 상관관계는 낮다.</a:t>
            </a:r>
            <a:endParaRPr lang="en-US" sz="1000" b="0" strike="noStrike" spc="-1">
              <a:latin typeface="Noto Sans CJK JP"/>
            </a:endParaRPr>
          </a:p>
          <a:p>
            <a:pPr marL="190440" indent="-16452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따라서, 범주형 데이터와 Y변수 간의 상관관계가 있는 변수는 없다. 연속형 데이터 중, 상관관계를 높은 것을 위주로 모델을 돌릴 것이다. </a:t>
            </a:r>
            <a:endParaRPr lang="en-US" sz="1000" b="0" strike="noStrike" spc="-1">
              <a:latin typeface="Noto Sans CJK JP"/>
            </a:endParaRPr>
          </a:p>
        </p:txBody>
      </p:sp>
      <p:pic>
        <p:nvPicPr>
          <p:cNvPr id="245" name="Google Shape;327;p33"/>
          <p:cNvPicPr/>
          <p:nvPr/>
        </p:nvPicPr>
        <p:blipFill>
          <a:blip r:embed="rId2"/>
          <a:stretch/>
        </p:blipFill>
        <p:spPr>
          <a:xfrm>
            <a:off x="419760" y="1296000"/>
            <a:ext cx="2660040" cy="3736440"/>
          </a:xfrm>
          <a:prstGeom prst="rect">
            <a:avLst/>
          </a:prstGeom>
          <a:ln>
            <a:noFill/>
          </a:ln>
        </p:spPr>
      </p:pic>
      <p:grpSp>
        <p:nvGrpSpPr>
          <p:cNvPr id="246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247" name="Google Shape;329;p33"/>
            <p:cNvPicPr/>
            <p:nvPr/>
          </p:nvPicPr>
          <p:blipFill>
            <a:blip r:embed="rId3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8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탐색적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250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51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현대차와 다른 변수들 간의 상관관계 분석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52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629960" y="2220840"/>
            <a:ext cx="4075560" cy="77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 marL="190440" indent="-1962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Engine, Power, Age는 상관계수가 0.5 이상이므로 선택</a:t>
            </a:r>
            <a:endParaRPr lang="en-US" sz="1000" b="0" strike="noStrike" spc="-1">
              <a:latin typeface="Noto Sans CJK JP"/>
            </a:endParaRPr>
          </a:p>
          <a:p>
            <a:pPr marL="190440" indent="-196200">
              <a:lnSpc>
                <a:spcPct val="100000"/>
              </a:lnSpc>
              <a:spcBef>
                <a:spcPts val="1899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Kilometers_Driven는 도메인 지식을 이용하여 중요한 변수라고 생각하므로 채택</a:t>
            </a:r>
            <a:endParaRPr lang="en-US" sz="1000" b="0" strike="noStrike" spc="-1">
              <a:latin typeface="Noto Sans CJK JP"/>
            </a:endParaRPr>
          </a:p>
        </p:txBody>
      </p:sp>
      <p:pic>
        <p:nvPicPr>
          <p:cNvPr id="254" name="Google Shape;340;p34"/>
          <p:cNvPicPr/>
          <p:nvPr/>
        </p:nvPicPr>
        <p:blipFill>
          <a:blip r:embed="rId2"/>
          <a:stretch/>
        </p:blipFill>
        <p:spPr>
          <a:xfrm>
            <a:off x="270000" y="1305360"/>
            <a:ext cx="4130640" cy="3382200"/>
          </a:xfrm>
          <a:prstGeom prst="rect">
            <a:avLst/>
          </a:prstGeom>
          <a:ln>
            <a:noFill/>
          </a:ln>
        </p:spPr>
      </p:pic>
      <p:grpSp>
        <p:nvGrpSpPr>
          <p:cNvPr id="255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256" name="Google Shape;342;p34"/>
            <p:cNvPicPr/>
            <p:nvPr/>
          </p:nvPicPr>
          <p:blipFill>
            <a:blip r:embed="rId3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7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탐색적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259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60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현대차와 다른 변수들 간의 상관관계 분석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61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352;p35"/>
          <p:cNvPicPr/>
          <p:nvPr/>
        </p:nvPicPr>
        <p:blipFill>
          <a:blip r:embed="rId2"/>
          <a:stretch/>
        </p:blipFill>
        <p:spPr>
          <a:xfrm>
            <a:off x="341280" y="1239120"/>
            <a:ext cx="3327120" cy="3716640"/>
          </a:xfrm>
          <a:prstGeom prst="rect">
            <a:avLst/>
          </a:prstGeom>
          <a:ln>
            <a:noFill/>
          </a:ln>
        </p:spPr>
      </p:pic>
      <p:sp>
        <p:nvSpPr>
          <p:cNvPr id="263" name="CustomShape 1"/>
          <p:cNvSpPr/>
          <p:nvPr/>
        </p:nvSpPr>
        <p:spPr>
          <a:xfrm>
            <a:off x="4386600" y="1883160"/>
            <a:ext cx="3986640" cy="24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1899"/>
              </a:spcBef>
            </a:pPr>
            <a:r>
              <a:rPr lang="en-US" sz="1000" b="1" strike="noStrike" spc="-1">
                <a:solidFill>
                  <a:srgbClr val="000000"/>
                </a:solidFill>
                <a:latin typeface="Noto Sans"/>
                <a:ea typeface="Noto Sans"/>
              </a:rPr>
              <a:t>Hyundai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Lato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Train과 Test 비율은 7:3의 비율로 선택했다.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Lato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Train 데이터에 99.7점으로 비교적 높은 모습을 보여준다.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Lato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Test데이터는 98.2점으로 좋은 성능을 보여준다.</a:t>
            </a:r>
            <a:endParaRPr lang="en-US" sz="1000" b="0" strike="noStrike" spc="-1">
              <a:latin typeface="Noto Sans CJK JP"/>
            </a:endParaRPr>
          </a:p>
          <a:p>
            <a:pPr marL="45720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spcBef>
                <a:spcPts val="1899"/>
              </a:spcBef>
              <a:buClr>
                <a:srgbClr val="000000"/>
              </a:buClr>
              <a:buFont typeface="Lato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하이퍼 파라미터 튜닝을 통해 더 좋은 모델이 있는지 파악해보고자 한다.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</p:txBody>
      </p:sp>
      <p:grpSp>
        <p:nvGrpSpPr>
          <p:cNvPr id="264" name="Group 2"/>
          <p:cNvGrpSpPr/>
          <p:nvPr/>
        </p:nvGrpSpPr>
        <p:grpSpPr>
          <a:xfrm>
            <a:off x="-9720" y="102240"/>
            <a:ext cx="7704720" cy="1092240"/>
            <a:chOff x="-9720" y="102240"/>
            <a:chExt cx="7704720" cy="1092240"/>
          </a:xfrm>
        </p:grpSpPr>
        <p:pic>
          <p:nvPicPr>
            <p:cNvPr id="265" name="Google Shape;355;p35"/>
            <p:cNvPicPr/>
            <p:nvPr/>
          </p:nvPicPr>
          <p:blipFill>
            <a:blip r:embed="rId3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6" name="CustomShape 3"/>
            <p:cNvSpPr/>
            <p:nvPr/>
          </p:nvSpPr>
          <p:spPr>
            <a:xfrm rot="10800000" flipH="1">
              <a:off x="3418920" y="675360"/>
              <a:ext cx="427608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268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69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의사결정나무 (Hyundai 모델 생성)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70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365;p36"/>
          <p:cNvPicPr/>
          <p:nvPr/>
        </p:nvPicPr>
        <p:blipFill>
          <a:blip r:embed="rId2"/>
          <a:stretch/>
        </p:blipFill>
        <p:spPr>
          <a:xfrm>
            <a:off x="222120" y="1370160"/>
            <a:ext cx="3740040" cy="3537360"/>
          </a:xfrm>
          <a:prstGeom prst="rect">
            <a:avLst/>
          </a:prstGeom>
          <a:ln>
            <a:noFill/>
          </a:ln>
        </p:spPr>
      </p:pic>
      <p:sp>
        <p:nvSpPr>
          <p:cNvPr id="272" name="CustomShape 1"/>
          <p:cNvSpPr/>
          <p:nvPr/>
        </p:nvSpPr>
        <p:spPr>
          <a:xfrm>
            <a:off x="4665960" y="1819440"/>
            <a:ext cx="3806640" cy="26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1899"/>
              </a:spcBef>
            </a:pPr>
            <a:r>
              <a:rPr lang="en-US" sz="1000" b="1" strike="noStrike" spc="-1">
                <a:solidFill>
                  <a:srgbClr val="000000"/>
                </a:solidFill>
                <a:latin typeface="Noto Sans"/>
                <a:ea typeface="Noto Sans"/>
              </a:rPr>
              <a:t>Non Hyundai</a:t>
            </a: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15000"/>
              </a:lnSpc>
              <a:spcBef>
                <a:spcPts val="1899"/>
              </a:spcBef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Train과 Test 비율은 7:3의 비율로 선택했다.</a:t>
            </a:r>
            <a:endParaRPr lang="en-US" sz="1000" b="0" strike="noStrike" spc="-1">
              <a:latin typeface="Noto Sans CJK JP"/>
            </a:endParaRPr>
          </a:p>
          <a:p>
            <a:pPr marL="457200">
              <a:lnSpc>
                <a:spcPct val="115000"/>
              </a:lnSpc>
              <a:spcBef>
                <a:spcPts val="1899"/>
              </a:spcBef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Train 데이터에 99.9점으로 비교적 높은 모습을 보여준다.</a:t>
            </a:r>
            <a:endParaRPr lang="en-US" sz="1000" b="0" strike="noStrike" spc="-1">
              <a:latin typeface="Noto Sans CJK JP"/>
            </a:endParaRPr>
          </a:p>
          <a:p>
            <a:pPr marL="457200">
              <a:lnSpc>
                <a:spcPct val="115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>
              <a:lnSpc>
                <a:spcPct val="115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Test데이터는 99.9점으로 좋은 성능을 보여준다.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15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15000"/>
              </a:lnSpc>
              <a:spcBef>
                <a:spcPts val="1899"/>
              </a:spcBef>
              <a:buClr>
                <a:srgbClr val="000000"/>
              </a:buClr>
              <a:buFont typeface="Lato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하이퍼 파라미터 튜닝을 통해 더 좋은 모델이 있는지 파악해보고자 한다.</a:t>
            </a:r>
            <a:endParaRPr lang="en-US" sz="1000" b="0" strike="noStrike" spc="-1">
              <a:latin typeface="Noto Sans CJK JP"/>
            </a:endParaRPr>
          </a:p>
        </p:txBody>
      </p:sp>
      <p:grpSp>
        <p:nvGrpSpPr>
          <p:cNvPr id="273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274" name="Google Shape;368;p36"/>
            <p:cNvPicPr/>
            <p:nvPr/>
          </p:nvPicPr>
          <p:blipFill>
            <a:blip r:embed="rId3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5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277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78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의사결정나무 (Non Hyundai 모델 생성)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79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72920" y="671400"/>
            <a:ext cx="5122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DB91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290160" y="454320"/>
            <a:ext cx="228240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46684"/>
                </a:solidFill>
                <a:latin typeface="Arial"/>
                <a:ea typeface="Arial"/>
              </a:rPr>
              <a:t>목차</a:t>
            </a:r>
            <a:endParaRPr lang="en-US" sz="2400" b="0" strike="noStrike" spc="-1">
              <a:latin typeface="Noto Sans CJK JP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-9720" y="1105200"/>
            <a:ext cx="230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6684"/>
            </a:solidFill>
            <a:miter/>
            <a:tailEnd type="oval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4196520" y="1322640"/>
            <a:ext cx="291924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446684"/>
                </a:solidFill>
                <a:latin typeface="Arial"/>
                <a:ea typeface="Arial"/>
              </a:rPr>
              <a:t>과제 정의</a:t>
            </a:r>
            <a:endParaRPr lang="en-US" sz="2300" b="0" strike="noStrike" spc="-1">
              <a:latin typeface="Noto Sans CJK JP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498120" y="1305000"/>
            <a:ext cx="471960" cy="473040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300" b="1" strike="noStrike" spc="-1">
                <a:solidFill>
                  <a:srgbClr val="FFFFFF"/>
                </a:solidFill>
                <a:latin typeface="바탕"/>
                <a:ea typeface="바탕"/>
              </a:rPr>
              <a:t>Ⅰ</a:t>
            </a:r>
            <a:endParaRPr lang="en-US" sz="2300" b="0" strike="noStrike" spc="-1">
              <a:latin typeface="Noto Sans CJK JP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3734280" y="2001600"/>
            <a:ext cx="471960" cy="472680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300" b="1" strike="noStrike" spc="-1">
                <a:solidFill>
                  <a:srgbClr val="FFFFFF"/>
                </a:solidFill>
                <a:latin typeface="바탕"/>
                <a:ea typeface="바탕"/>
              </a:rPr>
              <a:t>Ⅱ</a:t>
            </a:r>
            <a:endParaRPr lang="en-US" sz="2300" b="0" strike="noStrike" spc="-1">
              <a:latin typeface="Noto Sans CJK JP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3970440" y="2745360"/>
            <a:ext cx="471960" cy="472680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300" b="1" strike="noStrike" spc="-1">
                <a:solidFill>
                  <a:srgbClr val="FFFFFF"/>
                </a:solidFill>
                <a:latin typeface="바탕"/>
                <a:ea typeface="바탕"/>
              </a:rPr>
              <a:t>Ⅲ</a:t>
            </a:r>
            <a:endParaRPr lang="en-US" sz="2300" b="0" strike="noStrike" spc="-1">
              <a:latin typeface="Noto Sans CJK JP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4206600" y="3489480"/>
            <a:ext cx="471960" cy="472680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300" b="1" strike="noStrike" spc="-1">
                <a:solidFill>
                  <a:srgbClr val="FFFFFF"/>
                </a:solidFill>
                <a:latin typeface="바탕"/>
                <a:ea typeface="바탕"/>
              </a:rPr>
              <a:t>Ⅳ</a:t>
            </a:r>
            <a:endParaRPr lang="en-US" sz="2300" b="0" strike="noStrike" spc="-1">
              <a:latin typeface="Noto Sans CJK JP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4494240" y="4248000"/>
            <a:ext cx="471960" cy="472680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300" b="1" strike="noStrike" spc="-1">
                <a:solidFill>
                  <a:srgbClr val="FFFFFF"/>
                </a:solidFill>
                <a:latin typeface="바탕"/>
                <a:ea typeface="바탕"/>
              </a:rPr>
              <a:t>Ⅴ</a:t>
            </a:r>
            <a:endParaRPr lang="en-US" sz="2300" b="0" strike="noStrike" spc="-1">
              <a:latin typeface="Noto Sans CJK JP"/>
            </a:endParaRPr>
          </a:p>
        </p:txBody>
      </p:sp>
      <p:sp>
        <p:nvSpPr>
          <p:cNvPr id="101" name="CustomShape 10"/>
          <p:cNvSpPr/>
          <p:nvPr/>
        </p:nvSpPr>
        <p:spPr>
          <a:xfrm>
            <a:off x="4494240" y="1962720"/>
            <a:ext cx="291924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446684"/>
                </a:solidFill>
                <a:latin typeface="Arial"/>
                <a:ea typeface="Arial"/>
              </a:rPr>
              <a:t>분석 계획 &amp; 과정</a:t>
            </a:r>
            <a:endParaRPr lang="en-US" sz="2300" b="0" strike="noStrike" spc="-1">
              <a:latin typeface="Noto Sans CJK JP"/>
            </a:endParaRPr>
          </a:p>
        </p:txBody>
      </p:sp>
      <p:sp>
        <p:nvSpPr>
          <p:cNvPr id="102" name="CustomShape 11"/>
          <p:cNvSpPr/>
          <p:nvPr/>
        </p:nvSpPr>
        <p:spPr>
          <a:xfrm>
            <a:off x="4791960" y="2711160"/>
            <a:ext cx="291924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446684"/>
                </a:solidFill>
                <a:latin typeface="Arial"/>
                <a:ea typeface="Arial"/>
              </a:rPr>
              <a:t>모델링 &amp; 모델 평가</a:t>
            </a:r>
            <a:endParaRPr lang="en-US" sz="2300" b="0" strike="noStrike" spc="-1">
              <a:latin typeface="Noto Sans CJK JP"/>
            </a:endParaRPr>
          </a:p>
        </p:txBody>
      </p:sp>
      <p:sp>
        <p:nvSpPr>
          <p:cNvPr id="103" name="CustomShape 12"/>
          <p:cNvSpPr/>
          <p:nvPr/>
        </p:nvSpPr>
        <p:spPr>
          <a:xfrm>
            <a:off x="5089680" y="3455280"/>
            <a:ext cx="291924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446684"/>
                </a:solidFill>
                <a:latin typeface="Arial"/>
                <a:ea typeface="Arial"/>
              </a:rPr>
              <a:t>결론</a:t>
            </a:r>
            <a:endParaRPr lang="en-US" sz="2300" b="0" strike="noStrike" spc="-1">
              <a:latin typeface="Noto Sans CJK JP"/>
            </a:endParaRPr>
          </a:p>
        </p:txBody>
      </p:sp>
      <p:sp>
        <p:nvSpPr>
          <p:cNvPr id="104" name="CustomShape 13"/>
          <p:cNvSpPr/>
          <p:nvPr/>
        </p:nvSpPr>
        <p:spPr>
          <a:xfrm>
            <a:off x="5387400" y="4213800"/>
            <a:ext cx="291924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446684"/>
                </a:solidFill>
                <a:latin typeface="Arial"/>
                <a:ea typeface="Arial"/>
              </a:rPr>
              <a:t>LEARN</a:t>
            </a:r>
            <a:endParaRPr lang="en-US" sz="23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378;p37"/>
          <p:cNvPicPr/>
          <p:nvPr/>
        </p:nvPicPr>
        <p:blipFill>
          <a:blip r:embed="rId2"/>
          <a:stretch/>
        </p:blipFill>
        <p:spPr>
          <a:xfrm>
            <a:off x="269640" y="1561680"/>
            <a:ext cx="4111560" cy="2625840"/>
          </a:xfrm>
          <a:prstGeom prst="rect">
            <a:avLst/>
          </a:prstGeom>
          <a:ln>
            <a:noFill/>
          </a:ln>
        </p:spPr>
      </p:pic>
      <p:sp>
        <p:nvSpPr>
          <p:cNvPr id="281" name="CustomShape 1"/>
          <p:cNvSpPr/>
          <p:nvPr/>
        </p:nvSpPr>
        <p:spPr>
          <a:xfrm>
            <a:off x="4572000" y="1782000"/>
            <a:ext cx="4377960" cy="23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min_samples_leaf = 9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 : TrainScore가 0.850 이상인 데이터 중 가장 작은 gap을 가지는 leaf값을 선택함.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min_sampled_split = 20 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:TrainScore &gt;0.850 이며 gap이 다른 구간에 비해 감소되는 변화량이 큰 지점으로 선택함.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max_depth = 8 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: TrainScore가 높은 점수를 선택함.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TrainScore : 0.865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TestScore : 0.718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-&gt; TrainScore보다 TestScore가 상대적으로 낮은 값이며, 두 개의 TrainScore - TestScore값이 0.147로 </a:t>
            </a:r>
            <a:r>
              <a:rPr lang="en-US" sz="1000" b="1" strike="noStrike" spc="-1">
                <a:solidFill>
                  <a:srgbClr val="000000"/>
                </a:solidFill>
                <a:latin typeface="Lato"/>
                <a:ea typeface="Lato"/>
              </a:rPr>
              <a:t>과대적합</a:t>
            </a: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임을 확인함</a:t>
            </a:r>
            <a:endParaRPr lang="en-US" sz="1000" b="0" strike="noStrike" spc="-1">
              <a:latin typeface="Noto Sans CJK JP"/>
            </a:endParaRPr>
          </a:p>
        </p:txBody>
      </p:sp>
      <p:grpSp>
        <p:nvGrpSpPr>
          <p:cNvPr id="282" name="Group 2"/>
          <p:cNvGrpSpPr/>
          <p:nvPr/>
        </p:nvGrpSpPr>
        <p:grpSpPr>
          <a:xfrm>
            <a:off x="-9720" y="102240"/>
            <a:ext cx="7704720" cy="1092240"/>
            <a:chOff x="-9720" y="102240"/>
            <a:chExt cx="7704720" cy="1092240"/>
          </a:xfrm>
        </p:grpSpPr>
        <p:pic>
          <p:nvPicPr>
            <p:cNvPr id="283" name="Google Shape;381;p37"/>
            <p:cNvPicPr/>
            <p:nvPr/>
          </p:nvPicPr>
          <p:blipFill>
            <a:blip r:embed="rId3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4" name="CustomShape 3"/>
            <p:cNvSpPr/>
            <p:nvPr/>
          </p:nvSpPr>
          <p:spPr>
            <a:xfrm rot="10800000" flipH="1">
              <a:off x="3418920" y="675360"/>
              <a:ext cx="427608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286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87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의사결정나무 (Hyundai)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88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1"/>
          <p:cNvGrpSpPr/>
          <p:nvPr/>
        </p:nvGrpSpPr>
        <p:grpSpPr>
          <a:xfrm>
            <a:off x="-9720" y="102240"/>
            <a:ext cx="7704720" cy="1092240"/>
            <a:chOff x="-9720" y="102240"/>
            <a:chExt cx="7704720" cy="1092240"/>
          </a:xfrm>
        </p:grpSpPr>
        <p:pic>
          <p:nvPicPr>
            <p:cNvPr id="290" name="Google Shape;392;p38"/>
            <p:cNvPicPr/>
            <p:nvPr/>
          </p:nvPicPr>
          <p:blipFill>
            <a:blip r:embed="rId2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1" name="CustomShape 2"/>
            <p:cNvSpPr/>
            <p:nvPr/>
          </p:nvSpPr>
          <p:spPr>
            <a:xfrm rot="10800000" flipH="1">
              <a:off x="3418920" y="675360"/>
              <a:ext cx="427608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3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293" name="CustomShape 4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94" name="CustomShape 5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의사결정나무 (Non Hyundai)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295" name="CustomShape 6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96" name="Google Shape;398;p38"/>
          <p:cNvPicPr/>
          <p:nvPr/>
        </p:nvPicPr>
        <p:blipFill>
          <a:blip r:embed="rId3"/>
          <a:stretch/>
        </p:blipFill>
        <p:spPr>
          <a:xfrm>
            <a:off x="269640" y="1561680"/>
            <a:ext cx="4111200" cy="2508480"/>
          </a:xfrm>
          <a:prstGeom prst="rect">
            <a:avLst/>
          </a:prstGeom>
          <a:ln>
            <a:noFill/>
          </a:ln>
        </p:spPr>
      </p:pic>
      <p:sp>
        <p:nvSpPr>
          <p:cNvPr id="297" name="CustomShape 7"/>
          <p:cNvSpPr/>
          <p:nvPr/>
        </p:nvSpPr>
        <p:spPr>
          <a:xfrm>
            <a:off x="4576320" y="1723320"/>
            <a:ext cx="4377960" cy="246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min_samples_leaf = 7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 : 감소하는 구간이 급격한 지점으로 선택함.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min_sampled_split = 22 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:감소하는 구간이 급격한 지점으로 선택함.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max_depth = 5 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: gap차이가 가장 작은 값으로 선택함.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TrainScore : 0.818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TestScore : 0.737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-&gt; TrainScore보다 TestScore가 상대적으로 낮은 값이며, 두 개의 TrainScore - TestScore값이 0.147로 </a:t>
            </a:r>
            <a:r>
              <a:rPr lang="en-US" sz="1000" b="1" strike="noStrike" spc="-1">
                <a:solidFill>
                  <a:srgbClr val="000000"/>
                </a:solidFill>
                <a:latin typeface="Lato"/>
                <a:ea typeface="Lato"/>
              </a:rPr>
              <a:t>과대적합</a:t>
            </a: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임을 확인함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-&gt; 결과적으로 Hyundai가 Non Hyundai보다 TrainScore가 더 높은 모델임을 확인함.</a:t>
            </a:r>
            <a:endParaRPr lang="en-US" sz="10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475160" y="726840"/>
            <a:ext cx="360" cy="4284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99" name="Group 2"/>
          <p:cNvGrpSpPr/>
          <p:nvPr/>
        </p:nvGrpSpPr>
        <p:grpSpPr>
          <a:xfrm>
            <a:off x="-9720" y="102240"/>
            <a:ext cx="7704720" cy="1092240"/>
            <a:chOff x="-9720" y="102240"/>
            <a:chExt cx="7704720" cy="1092240"/>
          </a:xfrm>
        </p:grpSpPr>
        <p:pic>
          <p:nvPicPr>
            <p:cNvPr id="300" name="Google Shape;406;p39"/>
            <p:cNvPicPr/>
            <p:nvPr/>
          </p:nvPicPr>
          <p:blipFill>
            <a:blip r:embed="rId2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1" name="CustomShape 3"/>
            <p:cNvSpPr/>
            <p:nvPr/>
          </p:nvSpPr>
          <p:spPr>
            <a:xfrm rot="10800000" flipH="1">
              <a:off x="3418920" y="675360"/>
              <a:ext cx="427608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200" b="1" strike="noStrike" spc="-1" dirty="0" err="1">
                  <a:solidFill>
                    <a:srgbClr val="446684"/>
                  </a:solidFill>
                  <a:latin typeface="Arial"/>
                  <a:ea typeface="Arial"/>
                </a:rPr>
                <a:t>회귀모델을</a:t>
              </a:r>
              <a:r>
                <a:rPr lang="en-US" sz="2200" b="1" strike="noStrike" spc="-1" dirty="0">
                  <a:solidFill>
                    <a:srgbClr val="446684"/>
                  </a:solidFill>
                  <a:latin typeface="Arial"/>
                  <a:ea typeface="Arial"/>
                </a:rPr>
                <a:t> </a:t>
              </a:r>
              <a:r>
                <a:rPr lang="en-US" sz="2200" b="1" strike="noStrike" spc="-1" dirty="0" err="1">
                  <a:solidFill>
                    <a:srgbClr val="446684"/>
                  </a:solidFill>
                  <a:latin typeface="Arial"/>
                  <a:ea typeface="Arial"/>
                </a:rPr>
                <a:t>이용한</a:t>
              </a:r>
              <a:r>
                <a:rPr lang="en-US" sz="2200" b="1" strike="noStrike" spc="-1" dirty="0">
                  <a:solidFill>
                    <a:srgbClr val="446684"/>
                  </a:solidFill>
                  <a:latin typeface="Arial"/>
                  <a:ea typeface="Arial"/>
                </a:rPr>
                <a:t> </a:t>
              </a:r>
              <a:r>
                <a:rPr lang="en-US" sz="2200" b="1" strike="noStrike" spc="-1" dirty="0" err="1">
                  <a:solidFill>
                    <a:srgbClr val="446684"/>
                  </a:solidFill>
                  <a:latin typeface="Arial"/>
                  <a:ea typeface="Arial"/>
                </a:rPr>
                <a:t>분석</a:t>
              </a:r>
              <a:endParaRPr lang="en-US" sz="2200" b="0" strike="noStrike" spc="-1" dirty="0">
                <a:latin typeface="Noto Sans CJK JP"/>
              </a:endParaRPr>
            </a:p>
          </p:txBody>
        </p:sp>
        <p:sp>
          <p:nvSpPr>
            <p:cNvPr id="303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04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의사결정나무 (Hyundai)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05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6" name="CustomShape 8"/>
          <p:cNvSpPr/>
          <p:nvPr/>
        </p:nvSpPr>
        <p:spPr>
          <a:xfrm>
            <a:off x="4572000" y="943560"/>
            <a:ext cx="3301920" cy="2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Noto Sans"/>
                <a:ea typeface="Noto Sans"/>
              </a:rPr>
              <a:t>의사결정나무 (Non Hyundai)</a:t>
            </a:r>
            <a:endParaRPr lang="en-US" sz="1200" b="0" strike="noStrike" spc="-1">
              <a:latin typeface="Noto Sans CJK JP"/>
            </a:endParaRPr>
          </a:p>
        </p:txBody>
      </p:sp>
      <p:pic>
        <p:nvPicPr>
          <p:cNvPr id="307" name="Google Shape;413;p39"/>
          <p:cNvPicPr/>
          <p:nvPr/>
        </p:nvPicPr>
        <p:blipFill>
          <a:blip r:embed="rId3"/>
          <a:stretch/>
        </p:blipFill>
        <p:spPr>
          <a:xfrm>
            <a:off x="4842000" y="1290960"/>
            <a:ext cx="3948120" cy="2560680"/>
          </a:xfrm>
          <a:prstGeom prst="rect">
            <a:avLst/>
          </a:prstGeom>
          <a:ln>
            <a:noFill/>
          </a:ln>
        </p:spPr>
      </p:pic>
      <p:pic>
        <p:nvPicPr>
          <p:cNvPr id="308" name="Google Shape;414;p39"/>
          <p:cNvPicPr/>
          <p:nvPr/>
        </p:nvPicPr>
        <p:blipFill>
          <a:blip r:embed="rId4"/>
          <a:stretch/>
        </p:blipFill>
        <p:spPr>
          <a:xfrm>
            <a:off x="218160" y="1290960"/>
            <a:ext cx="3948120" cy="2560680"/>
          </a:xfrm>
          <a:prstGeom prst="rect">
            <a:avLst/>
          </a:prstGeom>
          <a:ln>
            <a:noFill/>
          </a:ln>
        </p:spPr>
      </p:pic>
      <p:sp>
        <p:nvSpPr>
          <p:cNvPr id="309" name="CustomShape 9"/>
          <p:cNvSpPr/>
          <p:nvPr/>
        </p:nvSpPr>
        <p:spPr>
          <a:xfrm>
            <a:off x="136440" y="4310280"/>
            <a:ext cx="4111560" cy="4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Hyundai 모델에서 Power, Year, Engine, Kilometers_Driven순으로 </a:t>
            </a:r>
            <a:endParaRPr lang="en-US" sz="1000" b="0" strike="noStrike" spc="-1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중요한 것을 알 수 있다.</a:t>
            </a:r>
            <a:endParaRPr lang="en-US" sz="1000" b="0" strike="noStrike" spc="-1">
              <a:latin typeface="Noto Sans CJK JP"/>
            </a:endParaRPr>
          </a:p>
        </p:txBody>
      </p:sp>
      <p:sp>
        <p:nvSpPr>
          <p:cNvPr id="310" name="CustomShape 10"/>
          <p:cNvSpPr/>
          <p:nvPr/>
        </p:nvSpPr>
        <p:spPr>
          <a:xfrm>
            <a:off x="4760280" y="4310280"/>
            <a:ext cx="41115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Non Hyundai 모델에서 Power, Year, Engine, Kilometers_Driven순으로 </a:t>
            </a:r>
            <a:endParaRPr lang="en-US" sz="1000" b="0" strike="noStrike" spc="-1">
              <a:latin typeface="Noto Sans CJK JP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Lato"/>
              </a:rPr>
              <a:t>중요한 것을 알 수 있다.</a:t>
            </a:r>
            <a:endParaRPr lang="en-US" sz="1000" b="0" strike="noStrike" spc="-1">
              <a:latin typeface="Noto Sans CJK JP"/>
            </a:endParaRPr>
          </a:p>
          <a:p>
            <a:pPr algn="ctr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913640" y="2358360"/>
            <a:ext cx="4031640" cy="16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random_state을 1234로 설정하여  모델을 생성했다.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train 데이터 설명력은 97.7% 이다.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test 데이터 설명력은 80% 이다.</a:t>
            </a:r>
            <a:endParaRPr lang="en-US" sz="1000" b="0" strike="noStrike" spc="-1">
              <a:latin typeface="Noto Sans CJK JP"/>
            </a:endParaRPr>
          </a:p>
          <a:p>
            <a:pPr marL="45720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train 데이터 설명력은 높은편이지만 test 데이터 설명력은 그에 미치지 못해 train 데이터에 </a:t>
            </a:r>
            <a:r>
              <a:rPr lang="en-US" sz="1000" b="1" strike="noStrike" spc="-1">
                <a:solidFill>
                  <a:srgbClr val="000000"/>
                </a:solidFill>
                <a:latin typeface="Noto Sans"/>
                <a:ea typeface="Noto Sans"/>
              </a:rPr>
              <a:t>과대적합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이라고 판단하였다.</a:t>
            </a:r>
            <a:endParaRPr lang="en-US" sz="1000" b="0" strike="noStrike" spc="-1">
              <a:latin typeface="Noto Sans CJK JP"/>
            </a:endParaRPr>
          </a:p>
        </p:txBody>
      </p:sp>
      <p:pic>
        <p:nvPicPr>
          <p:cNvPr id="312" name="Google Shape;422;p40"/>
          <p:cNvPicPr/>
          <p:nvPr/>
        </p:nvPicPr>
        <p:blipFill>
          <a:blip r:embed="rId2"/>
          <a:stretch/>
        </p:blipFill>
        <p:spPr>
          <a:xfrm>
            <a:off x="439200" y="2129400"/>
            <a:ext cx="4395600" cy="2157480"/>
          </a:xfrm>
          <a:prstGeom prst="rect">
            <a:avLst/>
          </a:prstGeom>
          <a:ln>
            <a:noFill/>
          </a:ln>
        </p:spPr>
      </p:pic>
      <p:grpSp>
        <p:nvGrpSpPr>
          <p:cNvPr id="313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314" name="Google Shape;424;p40"/>
            <p:cNvPicPr/>
            <p:nvPr/>
          </p:nvPicPr>
          <p:blipFill>
            <a:blip r:embed="rId3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5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317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18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랜덤 포레스트 (Hyundai 모델 생성)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19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913280" y="2056680"/>
            <a:ext cx="4031640" cy="16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random_state을 1234로 설정하여  모델을 생성했다.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train 데이터 설명력은 97.7% 이다.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test 데이터 설명력은 80% 이다.</a:t>
            </a:r>
            <a:endParaRPr lang="en-US" sz="1000" b="0" strike="noStrike" spc="-1">
              <a:latin typeface="Noto Sans CJK JP"/>
            </a:endParaRPr>
          </a:p>
          <a:p>
            <a:pPr marL="45720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train 데이터 설명력은 높은편이지만 test 데이터 설명력은 그에 미치지 못해 train 데이터에 </a:t>
            </a:r>
            <a:r>
              <a:rPr lang="en-US" sz="1000" b="1" strike="noStrike" spc="-1">
                <a:solidFill>
                  <a:srgbClr val="000000"/>
                </a:solidFill>
                <a:latin typeface="Noto Sans"/>
                <a:ea typeface="Noto Sans"/>
              </a:rPr>
              <a:t>과대적합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이라고 판단하였다.</a:t>
            </a:r>
            <a:endParaRPr lang="en-US" sz="1000" b="0" strike="noStrike" spc="-1">
              <a:latin typeface="Noto Sans CJK JP"/>
            </a:endParaRPr>
          </a:p>
        </p:txBody>
      </p:sp>
      <p:pic>
        <p:nvPicPr>
          <p:cNvPr id="321" name="Google Shape;435;p41"/>
          <p:cNvPicPr/>
          <p:nvPr/>
        </p:nvPicPr>
        <p:blipFill>
          <a:blip r:embed="rId2"/>
          <a:stretch/>
        </p:blipFill>
        <p:spPr>
          <a:xfrm>
            <a:off x="354960" y="1958040"/>
            <a:ext cx="4499640" cy="1989000"/>
          </a:xfrm>
          <a:prstGeom prst="rect">
            <a:avLst/>
          </a:prstGeom>
          <a:ln>
            <a:noFill/>
          </a:ln>
        </p:spPr>
      </p:pic>
      <p:grpSp>
        <p:nvGrpSpPr>
          <p:cNvPr id="322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323" name="Google Shape;437;p41"/>
            <p:cNvPicPr/>
            <p:nvPr/>
          </p:nvPicPr>
          <p:blipFill>
            <a:blip r:embed="rId3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4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326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27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랜덤포레스트 (Non Hyundai 모델 생성)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28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793400" y="1222920"/>
            <a:ext cx="3529440" cy="16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</p:txBody>
      </p:sp>
      <p:pic>
        <p:nvPicPr>
          <p:cNvPr id="330" name="Google Shape;448;p42"/>
          <p:cNvPicPr/>
          <p:nvPr/>
        </p:nvPicPr>
        <p:blipFill>
          <a:blip r:embed="rId2"/>
          <a:stretch/>
        </p:blipFill>
        <p:spPr>
          <a:xfrm>
            <a:off x="620640" y="1374840"/>
            <a:ext cx="3637800" cy="3335400"/>
          </a:xfrm>
          <a:prstGeom prst="rect">
            <a:avLst/>
          </a:prstGeom>
          <a:ln>
            <a:noFill/>
          </a:ln>
        </p:spPr>
      </p:pic>
      <p:sp>
        <p:nvSpPr>
          <p:cNvPr id="331" name="CustomShape 2"/>
          <p:cNvSpPr/>
          <p:nvPr/>
        </p:nvSpPr>
        <p:spPr>
          <a:xfrm>
            <a:off x="4634640" y="1522080"/>
            <a:ext cx="4031640" cy="30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random_state = 1234, n_estimators = 100, min_samples_leaf = 4, min_samples_split = 10, max_depth = 4 로 설정하여 최종 모델을 생성하였다.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train 데이터 설명력은 85.4% 이다.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test 데이터 설명력은 76.8% 이다.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-&gt; train 데이터에 대해서도 다소 낮은 수준의 정확도를 보이는데, test 데이터와의 차이 또한 큰 값을 확인할 수 있다. 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train 데이터에 대해서는 과소적합의 문제가 발생했고, test 데이터에 대해서는 과대적합의 문제가 발생한다.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최종 모델로 선발하기엔 다소 무리가 있다고 판단하였다.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</p:txBody>
      </p:sp>
      <p:grpSp>
        <p:nvGrpSpPr>
          <p:cNvPr id="332" name="Group 3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333" name="Google Shape;451;p42"/>
            <p:cNvPicPr/>
            <p:nvPr/>
          </p:nvPicPr>
          <p:blipFill>
            <a:blip r:embed="rId3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4" name="CustomShape 4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5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336" name="CustomShape 6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37" name="CustomShape 7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랜덤 포레스트 (Hyundai 최종 모델)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38" name="CustomShape 8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793400" y="1222920"/>
            <a:ext cx="3529440" cy="16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Noto Sans CJK JP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713480" y="1452960"/>
            <a:ext cx="4031640" cy="30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random_state = 1234, n_estimators = 60, min_samples_leaf = 6, min_samples_split = 14, max_depth = 9 로 설정하여 최종 모델을 생성하였다.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train 데이터 설명력은 88.4% 이다.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test 데이터 설명력은 79.6% 이다.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-&gt; Non Hyundai의 경우,Hyundai 그룹보다 나은 수준임을 확인할 수 있었지만 train 데이터에 대해 과소적합의 문제가 나타나는 것을 발견할 수 있었다. 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오차 범위 10% 내에서 test 데이터는 과대적합의 문제는 아니지만, train 정확도가 떨어진다는 점에서 최종 모델 선택에서 제외하였다.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</p:txBody>
      </p:sp>
      <p:pic>
        <p:nvPicPr>
          <p:cNvPr id="341" name="Google Shape;463;p43"/>
          <p:cNvPicPr/>
          <p:nvPr/>
        </p:nvPicPr>
        <p:blipFill>
          <a:blip r:embed="rId2"/>
          <a:stretch/>
        </p:blipFill>
        <p:spPr>
          <a:xfrm>
            <a:off x="586800" y="1411200"/>
            <a:ext cx="3609360" cy="3327120"/>
          </a:xfrm>
          <a:prstGeom prst="rect">
            <a:avLst/>
          </a:prstGeom>
          <a:ln>
            <a:noFill/>
          </a:ln>
        </p:spPr>
      </p:pic>
      <p:grpSp>
        <p:nvGrpSpPr>
          <p:cNvPr id="342" name="Group 3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343" name="Google Shape;465;p43"/>
            <p:cNvPicPr/>
            <p:nvPr/>
          </p:nvPicPr>
          <p:blipFill>
            <a:blip r:embed="rId3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4" name="CustomShape 4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5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346" name="CustomShape 6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47" name="CustomShape 7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랜덤 포레스트 (Non Hyundai 최종 모델)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48" name="CustomShape 8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475;p44"/>
          <p:cNvPicPr/>
          <p:nvPr/>
        </p:nvPicPr>
        <p:blipFill>
          <a:blip r:embed="rId2"/>
          <a:stretch/>
        </p:blipFill>
        <p:spPr>
          <a:xfrm>
            <a:off x="249840" y="1277640"/>
            <a:ext cx="3832560" cy="2474640"/>
          </a:xfrm>
          <a:prstGeom prst="rect">
            <a:avLst/>
          </a:prstGeom>
          <a:ln>
            <a:noFill/>
          </a:ln>
        </p:spPr>
      </p:pic>
      <p:pic>
        <p:nvPicPr>
          <p:cNvPr id="350" name="Google Shape;476;p44"/>
          <p:cNvPicPr/>
          <p:nvPr/>
        </p:nvPicPr>
        <p:blipFill>
          <a:blip r:embed="rId3"/>
          <a:stretch/>
        </p:blipFill>
        <p:spPr>
          <a:xfrm>
            <a:off x="4933080" y="1277640"/>
            <a:ext cx="3754080" cy="2421360"/>
          </a:xfrm>
          <a:prstGeom prst="rect">
            <a:avLst/>
          </a:prstGeom>
          <a:ln>
            <a:noFill/>
          </a:ln>
        </p:spPr>
      </p:pic>
      <p:sp>
        <p:nvSpPr>
          <p:cNvPr id="351" name="CustomShape 1"/>
          <p:cNvSpPr/>
          <p:nvPr/>
        </p:nvSpPr>
        <p:spPr>
          <a:xfrm flipH="1">
            <a:off x="4474080" y="1297800"/>
            <a:ext cx="7560" cy="371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52" name="Group 2"/>
          <p:cNvGrpSpPr/>
          <p:nvPr/>
        </p:nvGrpSpPr>
        <p:grpSpPr>
          <a:xfrm>
            <a:off x="-9720" y="102240"/>
            <a:ext cx="7705800" cy="1274040"/>
            <a:chOff x="-9720" y="102240"/>
            <a:chExt cx="7705800" cy="1274040"/>
          </a:xfrm>
        </p:grpSpPr>
        <p:pic>
          <p:nvPicPr>
            <p:cNvPr id="353" name="Google Shape;479;p44"/>
            <p:cNvPicPr/>
            <p:nvPr/>
          </p:nvPicPr>
          <p:blipFill>
            <a:blip r:embed="rId4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4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356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57" name="CustomShape 6"/>
            <p:cNvSpPr/>
            <p:nvPr/>
          </p:nvSpPr>
          <p:spPr>
            <a:xfrm>
              <a:off x="290160" y="943560"/>
              <a:ext cx="3301920" cy="432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랜덤 포레스트 (Hyundai VS Non Hyundai)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58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9" name="CustomShape 8"/>
          <p:cNvSpPr/>
          <p:nvPr/>
        </p:nvSpPr>
        <p:spPr>
          <a:xfrm>
            <a:off x="762480" y="4327200"/>
            <a:ext cx="2999160" cy="81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Lato"/>
                <a:ea typeface="Lato"/>
              </a:rPr>
              <a:t>power 변수가 제일 중요함을 알 수 있다.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360" name="CustomShape 9"/>
          <p:cNvSpPr/>
          <p:nvPr/>
        </p:nvSpPr>
        <p:spPr>
          <a:xfrm>
            <a:off x="5310720" y="4348080"/>
            <a:ext cx="2999160" cy="81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Lato"/>
                <a:ea typeface="Lato"/>
              </a:rPr>
              <a:t>power 변수가 제일 중요함을 알 수 있다.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361" name="CustomShape 10"/>
          <p:cNvSpPr/>
          <p:nvPr/>
        </p:nvSpPr>
        <p:spPr>
          <a:xfrm>
            <a:off x="1730520" y="3752640"/>
            <a:ext cx="12027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Hyundai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362" name="CustomShape 11"/>
          <p:cNvSpPr/>
          <p:nvPr/>
        </p:nvSpPr>
        <p:spPr>
          <a:xfrm>
            <a:off x="6346440" y="3699720"/>
            <a:ext cx="142272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Non Hyundai</a:t>
            </a:r>
            <a:endParaRPr lang="en-US" sz="14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493;p45"/>
          <p:cNvPicPr/>
          <p:nvPr/>
        </p:nvPicPr>
        <p:blipFill>
          <a:blip r:embed="rId2"/>
          <a:stretch/>
        </p:blipFill>
        <p:spPr>
          <a:xfrm>
            <a:off x="304920" y="1426320"/>
            <a:ext cx="4031640" cy="3175560"/>
          </a:xfrm>
          <a:prstGeom prst="rect">
            <a:avLst/>
          </a:prstGeom>
          <a:ln>
            <a:noFill/>
          </a:ln>
        </p:spPr>
      </p:pic>
      <p:sp>
        <p:nvSpPr>
          <p:cNvPr id="364" name="CustomShape 1"/>
          <p:cNvSpPr/>
          <p:nvPr/>
        </p:nvSpPr>
        <p:spPr>
          <a:xfrm>
            <a:off x="4761360" y="2163960"/>
            <a:ext cx="4031640" cy="16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random_state을 1234로 설정하여  모델을 생성했다.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train 데이터 설명력은 91.5% 이다.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test 데이터 설명력은 82.4% 이다.</a:t>
            </a:r>
            <a:endParaRPr lang="en-US" sz="1000" b="0" strike="noStrike" spc="-1">
              <a:latin typeface="Noto Sans CJK JP"/>
            </a:endParaRPr>
          </a:p>
          <a:p>
            <a:pPr marL="45720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train 데이터 설명력과 test 데이터의 설명력 모두 낮은 편이고 특히 test 데이터의 설명력이 train 데이터의 설명력보다 많이 낮은 점수를 보여 </a:t>
            </a:r>
            <a:r>
              <a:rPr lang="en-US" sz="1000" b="1" strike="noStrike" spc="-1">
                <a:solidFill>
                  <a:srgbClr val="000000"/>
                </a:solidFill>
                <a:latin typeface="Noto Sans"/>
                <a:ea typeface="Noto Sans"/>
              </a:rPr>
              <a:t>과대적합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이라고 판단하였다.</a:t>
            </a:r>
            <a:endParaRPr lang="en-US" sz="1000" b="0" strike="noStrike" spc="-1">
              <a:latin typeface="Noto Sans CJK JP"/>
            </a:endParaRPr>
          </a:p>
        </p:txBody>
      </p:sp>
      <p:grpSp>
        <p:nvGrpSpPr>
          <p:cNvPr id="365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366" name="Google Shape;496;p45"/>
            <p:cNvPicPr/>
            <p:nvPr/>
          </p:nvPicPr>
          <p:blipFill>
            <a:blip r:embed="rId3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7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369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70" name="CustomShape 6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그래디언트 부스팅 (Hyundai 모델 생성)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71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249840" y="99720"/>
            <a:ext cx="717912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 anchor="ctr"/>
          <a:lstStyle/>
          <a:p>
            <a:pPr>
              <a:lnSpc>
                <a:spcPct val="100000"/>
              </a:lnSpc>
            </a:pPr>
            <a:r>
              <a:rPr lang="en-US" sz="1700" b="0" strike="noStrike" spc="-1">
                <a:solidFill>
                  <a:srgbClr val="002060"/>
                </a:solidFill>
                <a:latin typeface="Arial"/>
                <a:ea typeface="Arial"/>
              </a:rPr>
              <a:t>회귀모델을 이용한 분석 – Gradient Boosting </a:t>
            </a:r>
            <a:endParaRPr lang="en-US" sz="1700" b="0" strike="noStrike" spc="-1">
              <a:latin typeface="Noto Sans CJK JP"/>
            </a:endParaRPr>
          </a:p>
        </p:txBody>
      </p:sp>
      <p:pic>
        <p:nvPicPr>
          <p:cNvPr id="373" name="Google Shape;507;p46"/>
          <p:cNvPicPr/>
          <p:nvPr/>
        </p:nvPicPr>
        <p:blipFill>
          <a:blip r:embed="rId2"/>
          <a:stretch/>
        </p:blipFill>
        <p:spPr>
          <a:xfrm>
            <a:off x="306000" y="1036800"/>
            <a:ext cx="4533120" cy="3559320"/>
          </a:xfrm>
          <a:prstGeom prst="rect">
            <a:avLst/>
          </a:prstGeom>
          <a:ln>
            <a:noFill/>
          </a:ln>
        </p:spPr>
      </p:pic>
      <p:sp>
        <p:nvSpPr>
          <p:cNvPr id="374" name="CustomShape 2"/>
          <p:cNvSpPr/>
          <p:nvPr/>
        </p:nvSpPr>
        <p:spPr>
          <a:xfrm>
            <a:off x="4892760" y="1777680"/>
            <a:ext cx="4031640" cy="16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random_state을 1234로 설정하여  모델을 생성했다.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train 데이터 설명력은 89.6% 이다.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test 데이터 설명력은 53.7% 이다.</a:t>
            </a:r>
            <a:endParaRPr lang="en-US" sz="1000" b="0" strike="noStrike" spc="-1">
              <a:latin typeface="Noto Sans CJK JP"/>
            </a:endParaRPr>
          </a:p>
          <a:p>
            <a:pPr marL="457200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Noto Sans"/>
              <a:buChar char="-"/>
            </a:pP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train 데이터 설명력과 test 데이터의 설명력 모두 낮은 편이고 특히 test 데이터의 설명력이 train 데이터의 설명력보다 많이 낮은 점수를 보여 </a:t>
            </a:r>
            <a:r>
              <a:rPr lang="en-US" sz="1000" b="1" strike="noStrike" spc="-1">
                <a:solidFill>
                  <a:srgbClr val="000000"/>
                </a:solidFill>
                <a:latin typeface="Noto Sans"/>
                <a:ea typeface="Noto Sans"/>
              </a:rPr>
              <a:t>과대적합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이라고 판단하였다.</a:t>
            </a:r>
            <a:endParaRPr lang="en-US" sz="1000" b="0" strike="noStrike" spc="-1">
              <a:latin typeface="Noto Sans CJK JP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08720" y="396360"/>
            <a:ext cx="3296520" cy="41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Lato"/>
                <a:ea typeface="Lato"/>
              </a:rPr>
              <a:t>       -Non Hyundai 모델 생성</a:t>
            </a:r>
            <a:endParaRPr lang="en-US" sz="13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35;p20"/>
          <p:cNvPicPr/>
          <p:nvPr/>
        </p:nvPicPr>
        <p:blipFill>
          <a:blip r:embed="rId2"/>
          <a:srcRect l="18933"/>
          <a:stretch/>
        </p:blipFill>
        <p:spPr>
          <a:xfrm>
            <a:off x="-3600" y="111240"/>
            <a:ext cx="1567440" cy="22320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2572920" y="671400"/>
            <a:ext cx="5122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DB91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290160" y="454320"/>
            <a:ext cx="266976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46684"/>
                </a:solidFill>
                <a:latin typeface="Arial"/>
                <a:ea typeface="Arial"/>
              </a:rPr>
              <a:t>과제 정의</a:t>
            </a:r>
            <a:endParaRPr lang="en-US" sz="2400" b="0" strike="noStrike" spc="-1">
              <a:latin typeface="Noto Sans CJK JP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16640" y="102240"/>
            <a:ext cx="129924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바탕"/>
                <a:ea typeface="바탕"/>
              </a:rPr>
              <a:t>POSCO 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90160" y="943560"/>
            <a:ext cx="3301920" cy="2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Noto Sans"/>
                <a:ea typeface="Noto Sans"/>
              </a:rPr>
              <a:t>세계 3대 車시장 된 인도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-9720" y="1105200"/>
            <a:ext cx="230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6684"/>
            </a:solidFill>
            <a:miter/>
            <a:tailEnd type="oval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1" name="Google Shape;141;p20"/>
          <p:cNvPicPr/>
          <p:nvPr/>
        </p:nvPicPr>
        <p:blipFill>
          <a:blip r:embed="rId3"/>
          <a:stretch/>
        </p:blipFill>
        <p:spPr>
          <a:xfrm>
            <a:off x="5100120" y="884520"/>
            <a:ext cx="2563920" cy="2149200"/>
          </a:xfrm>
          <a:prstGeom prst="rect">
            <a:avLst/>
          </a:prstGeom>
          <a:ln>
            <a:noFill/>
          </a:ln>
        </p:spPr>
      </p:pic>
      <p:sp>
        <p:nvSpPr>
          <p:cNvPr id="112" name="CustomShape 6"/>
          <p:cNvSpPr/>
          <p:nvPr/>
        </p:nvSpPr>
        <p:spPr>
          <a:xfrm>
            <a:off x="1446840" y="1636560"/>
            <a:ext cx="2669760" cy="78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현대차·기아 판매량도 ‘쑥쑥’ </a:t>
            </a: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올 1~4월 판매량 30만대 육박</a:t>
            </a: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양사 합산 점유율 21.7% ‘2위’ </a:t>
            </a: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1155960" y="2781000"/>
            <a:ext cx="3251160" cy="2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oto Sans"/>
                <a:ea typeface="Noto Sans"/>
              </a:rPr>
              <a:t>인도 내 </a:t>
            </a:r>
            <a:r>
              <a:rPr lang="en-US" sz="1800" b="1" strike="noStrike" spc="-1">
                <a:solidFill>
                  <a:srgbClr val="000000"/>
                </a:solidFill>
                <a:latin typeface="Noto Sans"/>
                <a:ea typeface="Noto Sans"/>
              </a:rPr>
              <a:t>한국산</a:t>
            </a:r>
            <a:r>
              <a:rPr lang="en-US" sz="1800" b="0" strike="noStrike" spc="-1">
                <a:solidFill>
                  <a:srgbClr val="000000"/>
                </a:solidFill>
                <a:latin typeface="Noto Sans"/>
                <a:ea typeface="Noto Sans"/>
              </a:rPr>
              <a:t> 차량의 관심 급증</a:t>
            </a:r>
            <a:endParaRPr lang="en-US" sz="1800" b="0" strike="noStrike" spc="-1">
              <a:latin typeface="Noto Sans CJK JP"/>
            </a:endParaRPr>
          </a:p>
        </p:txBody>
      </p:sp>
      <p:sp>
        <p:nvSpPr>
          <p:cNvPr id="114" name="CustomShape 8"/>
          <p:cNvSpPr/>
          <p:nvPr/>
        </p:nvSpPr>
        <p:spPr>
          <a:xfrm>
            <a:off x="773640" y="3895920"/>
            <a:ext cx="432576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국내 차량이 인도 중고차 시장 내에서 나아가야 할 방향?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290160" y="2814120"/>
            <a:ext cx="587520" cy="253080"/>
          </a:xfrm>
          <a:custGeom>
            <a:avLst/>
            <a:gdLst/>
            <a:ahLst/>
            <a:cxnLst/>
            <a:rect l="l" t="t" r="r" b="b"/>
            <a:pathLst>
              <a:path w="1401" h="602">
                <a:moveTo>
                  <a:pt x="0" y="150"/>
                </a:moveTo>
                <a:lnTo>
                  <a:pt x="1050" y="150"/>
                </a:lnTo>
                <a:lnTo>
                  <a:pt x="1050" y="0"/>
                </a:lnTo>
                <a:lnTo>
                  <a:pt x="1400" y="300"/>
                </a:lnTo>
                <a:lnTo>
                  <a:pt x="1050" y="601"/>
                </a:lnTo>
                <a:lnTo>
                  <a:pt x="10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F413D"/>
          </a:solidFill>
          <a:ln w="9360">
            <a:solidFill>
              <a:srgbClr val="ED1C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128520" y="3620160"/>
            <a:ext cx="4111560" cy="16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min_samples_leaf = 10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 : TrainScore가 0.9 이상인 데이터 중 가장 작은 gap을 가지는 leaf값을 선택함.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min_sampled_split = 20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: TrainScore와 TestScore의 성능과 gap을 고려하여 split값을 선택함.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max_depth = 4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: TrainScore와 TestScore의 성능과 gap을 고려하여 depth값을 선택함.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n_estimators=60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: TestScore가 0.8 이상인 데이터 중 가장 작은 gap을 가지는 tree값을 선택함.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learning_rate=0.1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: TrainScore와 TestScore의 성능과 gap을 고려하여 learning rate값을 선택함.</a:t>
            </a:r>
            <a:endParaRPr lang="en-US" sz="900" b="0" strike="noStrike" spc="-1">
              <a:latin typeface="Noto Sans CJK JP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4475160" y="726840"/>
            <a:ext cx="360" cy="4284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8" name="Group 3"/>
          <p:cNvGrpSpPr/>
          <p:nvPr/>
        </p:nvGrpSpPr>
        <p:grpSpPr>
          <a:xfrm>
            <a:off x="-9720" y="102240"/>
            <a:ext cx="7704720" cy="1092240"/>
            <a:chOff x="-9720" y="102240"/>
            <a:chExt cx="7704720" cy="1092240"/>
          </a:xfrm>
        </p:grpSpPr>
        <p:pic>
          <p:nvPicPr>
            <p:cNvPr id="379" name="Google Shape;517;p47"/>
            <p:cNvPicPr/>
            <p:nvPr/>
          </p:nvPicPr>
          <p:blipFill>
            <a:blip r:embed="rId2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0" name="CustomShape 4"/>
            <p:cNvSpPr/>
            <p:nvPr/>
          </p:nvSpPr>
          <p:spPr>
            <a:xfrm rot="10800000" flipH="1">
              <a:off x="3418920" y="675360"/>
              <a:ext cx="427608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5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382" name="CustomShape 6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83" name="CustomShape 7"/>
            <p:cNvSpPr/>
            <p:nvPr/>
          </p:nvSpPr>
          <p:spPr>
            <a:xfrm>
              <a:off x="290160" y="943560"/>
              <a:ext cx="394956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그래디언트 부스팅 ( Hyundai VS Non Hyundai)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84" name="CustomShape 8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85" name="Google Shape;523;p47"/>
          <p:cNvPicPr/>
          <p:nvPr/>
        </p:nvPicPr>
        <p:blipFill>
          <a:blip r:embed="rId3"/>
          <a:stretch/>
        </p:blipFill>
        <p:spPr>
          <a:xfrm>
            <a:off x="5904000" y="1154160"/>
            <a:ext cx="2177640" cy="2373480"/>
          </a:xfrm>
          <a:prstGeom prst="rect">
            <a:avLst/>
          </a:prstGeom>
          <a:ln>
            <a:noFill/>
          </a:ln>
        </p:spPr>
      </p:pic>
      <p:sp>
        <p:nvSpPr>
          <p:cNvPr id="386" name="CustomShape 9"/>
          <p:cNvSpPr/>
          <p:nvPr/>
        </p:nvSpPr>
        <p:spPr>
          <a:xfrm>
            <a:off x="4351320" y="1522800"/>
            <a:ext cx="411156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7" name="Google Shape;525;p47"/>
          <p:cNvPicPr/>
          <p:nvPr/>
        </p:nvPicPr>
        <p:blipFill>
          <a:blip r:embed="rId4"/>
          <a:stretch/>
        </p:blipFill>
        <p:spPr>
          <a:xfrm>
            <a:off x="864000" y="1194840"/>
            <a:ext cx="2403720" cy="2373480"/>
          </a:xfrm>
          <a:prstGeom prst="rect">
            <a:avLst/>
          </a:prstGeom>
          <a:ln>
            <a:noFill/>
          </a:ln>
        </p:spPr>
      </p:pic>
      <p:sp>
        <p:nvSpPr>
          <p:cNvPr id="388" name="CustomShape 10"/>
          <p:cNvSpPr/>
          <p:nvPr/>
        </p:nvSpPr>
        <p:spPr>
          <a:xfrm>
            <a:off x="4960440" y="3620160"/>
            <a:ext cx="4111560" cy="16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min_samples_leaf = 9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 : TrainScore와 TestScore의 성능과 gap을 고려하여 leaf값을 선택함.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min_sampled_split = 20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: TrainScore와 TestScore의 성능과 gap을 고려하여 split값을 선택함.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max_depth = 10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: TrainScore와 TestScore의 성능과 gap을 고려하여 depth값을 선택함.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n_estimators=110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: TrainScore와 TestScore의 성능과 gap을 고려하여 tree값을 선택함.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learning_rate=0.1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ato"/>
                <a:ea typeface="Lato"/>
              </a:rPr>
              <a:t>: TrainScore와 TestScore의 성능과 gap을 고려하여 learning rate값을 선택함.</a:t>
            </a:r>
            <a:endParaRPr lang="en-US" sz="9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 flipH="1">
            <a:off x="4474080" y="1297800"/>
            <a:ext cx="7560" cy="371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0" name="Group 2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391" name="Google Shape;533;p48"/>
            <p:cNvPicPr/>
            <p:nvPr/>
          </p:nvPicPr>
          <p:blipFill>
            <a:blip r:embed="rId2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2" name="CustomShape 3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4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회귀모델을 이용한 분석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394" name="CustomShape 5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95" name="CustomShape 6"/>
            <p:cNvSpPr/>
            <p:nvPr/>
          </p:nvSpPr>
          <p:spPr>
            <a:xfrm>
              <a:off x="290160" y="943560"/>
              <a:ext cx="375408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그래디언트 부스팅 (Hyundai VS Non Hyundai)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396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7" name="CustomShape 8"/>
          <p:cNvSpPr/>
          <p:nvPr/>
        </p:nvSpPr>
        <p:spPr>
          <a:xfrm>
            <a:off x="832320" y="4327200"/>
            <a:ext cx="2999160" cy="81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Lato"/>
                <a:ea typeface="Lato"/>
              </a:rPr>
              <a:t>power 변수가 제일 중요함을 알 수 있다.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398" name="CustomShape 9"/>
          <p:cNvSpPr/>
          <p:nvPr/>
        </p:nvSpPr>
        <p:spPr>
          <a:xfrm>
            <a:off x="5558040" y="4348080"/>
            <a:ext cx="2999160" cy="81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Lato"/>
                <a:ea typeface="Lato"/>
              </a:rPr>
              <a:t>power 변수가 제일 중요함을 알 수 있다.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1730520" y="3752640"/>
            <a:ext cx="12027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Hyundai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400" name="CustomShape 11"/>
          <p:cNvSpPr/>
          <p:nvPr/>
        </p:nvSpPr>
        <p:spPr>
          <a:xfrm>
            <a:off x="6346440" y="3699720"/>
            <a:ext cx="142272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Non Hyundai</a:t>
            </a:r>
            <a:endParaRPr lang="en-US" sz="1400" b="0" strike="noStrike" spc="-1">
              <a:latin typeface="Noto Sans CJK JP"/>
            </a:endParaRPr>
          </a:p>
        </p:txBody>
      </p:sp>
      <p:pic>
        <p:nvPicPr>
          <p:cNvPr id="401" name="Google Shape;543;p48"/>
          <p:cNvPicPr/>
          <p:nvPr/>
        </p:nvPicPr>
        <p:blipFill>
          <a:blip r:embed="rId3"/>
          <a:stretch/>
        </p:blipFill>
        <p:spPr>
          <a:xfrm>
            <a:off x="576720" y="1350000"/>
            <a:ext cx="3511080" cy="2277000"/>
          </a:xfrm>
          <a:prstGeom prst="rect">
            <a:avLst/>
          </a:prstGeom>
          <a:ln>
            <a:noFill/>
          </a:ln>
        </p:spPr>
      </p:pic>
      <p:pic>
        <p:nvPicPr>
          <p:cNvPr id="402" name="Google Shape;544;p48"/>
          <p:cNvPicPr/>
          <p:nvPr/>
        </p:nvPicPr>
        <p:blipFill>
          <a:blip r:embed="rId4"/>
          <a:stretch/>
        </p:blipFill>
        <p:spPr>
          <a:xfrm>
            <a:off x="5364360" y="1389960"/>
            <a:ext cx="3386880" cy="219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747720" y="823680"/>
            <a:ext cx="398664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4" name="Google Shape;550;p49"/>
          <p:cNvPicPr/>
          <p:nvPr/>
        </p:nvPicPr>
        <p:blipFill>
          <a:blip r:embed="rId2"/>
          <a:stretch/>
        </p:blipFill>
        <p:spPr>
          <a:xfrm>
            <a:off x="491760" y="1189080"/>
            <a:ext cx="3162960" cy="2044800"/>
          </a:xfrm>
          <a:prstGeom prst="rect">
            <a:avLst/>
          </a:prstGeom>
          <a:ln>
            <a:noFill/>
          </a:ln>
        </p:spPr>
      </p:pic>
      <p:pic>
        <p:nvPicPr>
          <p:cNvPr id="405" name="Google Shape;551;p49"/>
          <p:cNvPicPr/>
          <p:nvPr/>
        </p:nvPicPr>
        <p:blipFill>
          <a:blip r:embed="rId3"/>
          <a:stretch/>
        </p:blipFill>
        <p:spPr>
          <a:xfrm>
            <a:off x="747720" y="3470040"/>
            <a:ext cx="2554200" cy="1220040"/>
          </a:xfrm>
          <a:prstGeom prst="rect">
            <a:avLst/>
          </a:prstGeom>
          <a:ln>
            <a:noFill/>
          </a:ln>
        </p:spPr>
      </p:pic>
      <p:sp>
        <p:nvSpPr>
          <p:cNvPr id="406" name="CustomShape 2"/>
          <p:cNvSpPr/>
          <p:nvPr/>
        </p:nvSpPr>
        <p:spPr>
          <a:xfrm>
            <a:off x="4319640" y="2380320"/>
            <a:ext cx="444384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Lato"/>
                <a:ea typeface="Lato"/>
              </a:rPr>
              <a:t>최대출력이 69.8%로 많은 중요도를 차지 하고 있고 연식이 17.3%, 그 다음으로는 엔진이 7%의 비율을 차지하고 있다.</a:t>
            </a:r>
            <a:endParaRPr lang="en-US" sz="1200" b="0" strike="noStrike" spc="-1">
              <a:latin typeface="Noto Sans CJK JP"/>
            </a:endParaRPr>
          </a:p>
        </p:txBody>
      </p:sp>
      <p:grpSp>
        <p:nvGrpSpPr>
          <p:cNvPr id="407" name="Group 3"/>
          <p:cNvGrpSpPr/>
          <p:nvPr/>
        </p:nvGrpSpPr>
        <p:grpSpPr>
          <a:xfrm>
            <a:off x="-9720" y="102240"/>
            <a:ext cx="7705440" cy="1186920"/>
            <a:chOff x="-9720" y="102240"/>
            <a:chExt cx="7705440" cy="1186920"/>
          </a:xfrm>
        </p:grpSpPr>
        <p:pic>
          <p:nvPicPr>
            <p:cNvPr id="408" name="Google Shape;554;p49"/>
            <p:cNvPicPr/>
            <p:nvPr/>
          </p:nvPicPr>
          <p:blipFill>
            <a:blip r:embed="rId4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9" name="CustomShape 4"/>
            <p:cNvSpPr/>
            <p:nvPr/>
          </p:nvSpPr>
          <p:spPr>
            <a:xfrm>
              <a:off x="1086840" y="657720"/>
              <a:ext cx="6608880" cy="12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5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결론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411" name="CustomShape 6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412" name="CustomShape 7"/>
            <p:cNvSpPr/>
            <p:nvPr/>
          </p:nvSpPr>
          <p:spPr>
            <a:xfrm>
              <a:off x="290160" y="943560"/>
              <a:ext cx="330192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8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14" name="Google Shape;560;p49"/>
          <p:cNvPicPr/>
          <p:nvPr/>
        </p:nvPicPr>
        <p:blipFill>
          <a:blip r:embed="rId5"/>
          <a:stretch/>
        </p:blipFill>
        <p:spPr>
          <a:xfrm>
            <a:off x="8049600" y="171000"/>
            <a:ext cx="713520" cy="1049400"/>
          </a:xfrm>
          <a:prstGeom prst="rect">
            <a:avLst/>
          </a:prstGeom>
          <a:ln>
            <a:noFill/>
          </a:ln>
        </p:spPr>
      </p:pic>
      <p:sp>
        <p:nvSpPr>
          <p:cNvPr id="415" name="CustomShape 9"/>
          <p:cNvSpPr/>
          <p:nvPr/>
        </p:nvSpPr>
        <p:spPr>
          <a:xfrm>
            <a:off x="4319640" y="3011400"/>
            <a:ext cx="299916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Lato"/>
                <a:ea typeface="Lato"/>
              </a:rPr>
              <a:t>가격 형성에는 최대출력과 연식이 많은 영향을 끼치고 있다는 것을 알 수 있었다.</a:t>
            </a:r>
            <a:endParaRPr lang="en-US" sz="12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495440" y="1481400"/>
            <a:ext cx="398664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2"/>
          <p:cNvSpPr/>
          <p:nvPr/>
        </p:nvSpPr>
        <p:spPr>
          <a:xfrm>
            <a:off x="4475160" y="726840"/>
            <a:ext cx="360" cy="4284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18" name="Group 3"/>
          <p:cNvGrpSpPr/>
          <p:nvPr/>
        </p:nvGrpSpPr>
        <p:grpSpPr>
          <a:xfrm>
            <a:off x="-9720" y="102240"/>
            <a:ext cx="7704720" cy="1003320"/>
            <a:chOff x="-9720" y="102240"/>
            <a:chExt cx="7704720" cy="1003320"/>
          </a:xfrm>
        </p:grpSpPr>
        <p:pic>
          <p:nvPicPr>
            <p:cNvPr id="419" name="Google Shape;569;p50"/>
            <p:cNvPicPr/>
            <p:nvPr/>
          </p:nvPicPr>
          <p:blipFill>
            <a:blip r:embed="rId2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0" name="CustomShape 4"/>
            <p:cNvSpPr/>
            <p:nvPr/>
          </p:nvSpPr>
          <p:spPr>
            <a:xfrm rot="10800000" flipH="1">
              <a:off x="3418920" y="675360"/>
              <a:ext cx="427608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5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결론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422" name="CustomShape 6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423" name="CustomShape 7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4" name="CustomShape 8"/>
          <p:cNvSpPr/>
          <p:nvPr/>
        </p:nvSpPr>
        <p:spPr>
          <a:xfrm>
            <a:off x="311400" y="1031400"/>
            <a:ext cx="428760" cy="359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9"/>
          <p:cNvSpPr/>
          <p:nvPr/>
        </p:nvSpPr>
        <p:spPr>
          <a:xfrm>
            <a:off x="380880" y="1011240"/>
            <a:ext cx="2901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426" name="CustomShape 10"/>
          <p:cNvSpPr/>
          <p:nvPr/>
        </p:nvSpPr>
        <p:spPr>
          <a:xfrm>
            <a:off x="4572000" y="1031400"/>
            <a:ext cx="428760" cy="359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11"/>
          <p:cNvSpPr/>
          <p:nvPr/>
        </p:nvSpPr>
        <p:spPr>
          <a:xfrm>
            <a:off x="4641480" y="1011240"/>
            <a:ext cx="2901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2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428" name="CustomShape 12"/>
          <p:cNvSpPr/>
          <p:nvPr/>
        </p:nvSpPr>
        <p:spPr>
          <a:xfrm>
            <a:off x="844560" y="1011240"/>
            <a:ext cx="398664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13"/>
          <p:cNvSpPr/>
          <p:nvPr/>
        </p:nvSpPr>
        <p:spPr>
          <a:xfrm>
            <a:off x="810000" y="1011240"/>
            <a:ext cx="398664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ko-KR" altLang="en-US" sz="1400" b="0" strike="noStrike" spc="-1" dirty="0">
                <a:latin typeface="Noto Sans CJK JP"/>
              </a:rPr>
              <a:t>가격에 민감하지 않은 인도 중고차 시장</a:t>
            </a:r>
            <a:endParaRPr lang="en-US" sz="1400" b="0" strike="noStrike" spc="-1" dirty="0">
              <a:latin typeface="Noto Sans CJK JP"/>
            </a:endParaRPr>
          </a:p>
        </p:txBody>
      </p:sp>
      <p:sp>
        <p:nvSpPr>
          <p:cNvPr id="430" name="CustomShape 14"/>
          <p:cNvSpPr/>
          <p:nvPr/>
        </p:nvSpPr>
        <p:spPr>
          <a:xfrm>
            <a:off x="5098320" y="1011240"/>
            <a:ext cx="398664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Extreme 고객층 집중 프로모션 진행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431" name="CustomShape 15"/>
          <p:cNvSpPr/>
          <p:nvPr/>
        </p:nvSpPr>
        <p:spPr>
          <a:xfrm>
            <a:off x="311400" y="1619280"/>
            <a:ext cx="398664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50000"/>
              </a:lnSpc>
            </a:pPr>
            <a:r>
              <a:rPr lang="ko-KR" altLang="en-US" sz="1400" b="0" strike="noStrike" spc="-1" dirty="0">
                <a:latin typeface="Noto Sans CJK JP"/>
              </a:rPr>
              <a:t>인도 중고차 시장이 판매가격에 민감하지 않다는 것은 </a:t>
            </a:r>
            <a:r>
              <a:rPr lang="ko-KR" altLang="en-US" sz="1400" spc="-1" dirty="0">
                <a:latin typeface="Noto Sans CJK JP"/>
              </a:rPr>
              <a:t>오히려 차량의 더 많은 성능을 보여줄 수 있다</a:t>
            </a:r>
            <a:r>
              <a:rPr lang="en-US" altLang="ko-KR" sz="1400" spc="-1" dirty="0">
                <a:latin typeface="Noto Sans CJK JP"/>
              </a:rPr>
              <a:t>.  </a:t>
            </a:r>
            <a:r>
              <a:rPr lang="ko-KR" altLang="en-US" sz="1400" spc="-1" dirty="0">
                <a:latin typeface="Noto Sans CJK JP"/>
              </a:rPr>
              <a:t>따라서 매혹적인 성능을 추가하고 적절한 마케팅을 한다면 많은 사람들의 관심을 받을 수 있을 것</a:t>
            </a:r>
            <a:endParaRPr lang="en-US" sz="1400" b="0" strike="noStrike" spc="-1" dirty="0">
              <a:latin typeface="Noto Sans CJK JP"/>
            </a:endParaRPr>
          </a:p>
        </p:txBody>
      </p:sp>
      <p:sp>
        <p:nvSpPr>
          <p:cNvPr id="432" name="CustomShape 16"/>
          <p:cNvSpPr/>
          <p:nvPr/>
        </p:nvSpPr>
        <p:spPr>
          <a:xfrm>
            <a:off x="4769640" y="1619280"/>
            <a:ext cx="389700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최대 출력이 높은 차들을 기반으로 안전성의 중요도는 조금 떨어질 수 있으나 Extreme을 즐기는 사람들을 대상으로 주요 타겟층을 설정하여 프로모션을 진행한다.</a:t>
            </a:r>
            <a:endParaRPr lang="en-US" sz="1400" b="0" strike="noStrike" spc="-1">
              <a:latin typeface="Noto Sans CJK JP"/>
            </a:endParaRPr>
          </a:p>
        </p:txBody>
      </p:sp>
      <p:pic>
        <p:nvPicPr>
          <p:cNvPr id="433" name="Google Shape;583;p50"/>
          <p:cNvPicPr/>
          <p:nvPr/>
        </p:nvPicPr>
        <p:blipFill>
          <a:blip r:embed="rId3"/>
          <a:stretch/>
        </p:blipFill>
        <p:spPr>
          <a:xfrm>
            <a:off x="2346840" y="3115080"/>
            <a:ext cx="1639800" cy="1639800"/>
          </a:xfrm>
          <a:prstGeom prst="rect">
            <a:avLst/>
          </a:prstGeom>
          <a:ln>
            <a:noFill/>
          </a:ln>
        </p:spPr>
      </p:pic>
      <p:pic>
        <p:nvPicPr>
          <p:cNvPr id="434" name="Google Shape;584;p50"/>
          <p:cNvPicPr/>
          <p:nvPr/>
        </p:nvPicPr>
        <p:blipFill>
          <a:blip r:embed="rId4"/>
          <a:stretch/>
        </p:blipFill>
        <p:spPr>
          <a:xfrm>
            <a:off x="7317360" y="3229560"/>
            <a:ext cx="1411560" cy="141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roup 1"/>
          <p:cNvGrpSpPr/>
          <p:nvPr/>
        </p:nvGrpSpPr>
        <p:grpSpPr>
          <a:xfrm>
            <a:off x="-9720" y="102240"/>
            <a:ext cx="7705440" cy="1003320"/>
            <a:chOff x="-9720" y="102240"/>
            <a:chExt cx="7705440" cy="1003320"/>
          </a:xfrm>
        </p:grpSpPr>
        <p:pic>
          <p:nvPicPr>
            <p:cNvPr id="436" name="Google Shape;590;p51"/>
            <p:cNvPicPr/>
            <p:nvPr/>
          </p:nvPicPr>
          <p:blipFill>
            <a:blip r:embed="rId2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7" name="CustomShape 2"/>
            <p:cNvSpPr/>
            <p:nvPr/>
          </p:nvSpPr>
          <p:spPr>
            <a:xfrm>
              <a:off x="1488240" y="671400"/>
              <a:ext cx="6207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3"/>
            <p:cNvSpPr/>
            <p:nvPr/>
          </p:nvSpPr>
          <p:spPr>
            <a:xfrm>
              <a:off x="290160" y="454320"/>
              <a:ext cx="3128760" cy="43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46684"/>
                  </a:solidFill>
                  <a:latin typeface="Arial"/>
                  <a:ea typeface="Arial"/>
                </a:rPr>
                <a:t>LEARN</a:t>
              </a:r>
              <a:endParaRPr lang="en-US" sz="2400" b="0" strike="noStrike" spc="-1">
                <a:latin typeface="Noto Sans CJK JP"/>
              </a:endParaRPr>
            </a:p>
          </p:txBody>
        </p:sp>
        <p:sp>
          <p:nvSpPr>
            <p:cNvPr id="439" name="CustomShape 4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440" name="CustomShape 5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1" name="CustomShape 6"/>
          <p:cNvSpPr/>
          <p:nvPr/>
        </p:nvSpPr>
        <p:spPr>
          <a:xfrm>
            <a:off x="810000" y="1515960"/>
            <a:ext cx="5433480" cy="251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자동차 데이터를 이용해서 Price에 영향을 미치는 원인을 분석해 볼 수 있는 좋은 경험이었습니다. </a:t>
            </a: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그동안 학습했던 다양한 모델링 방법을 통해서 인도 중고차 시장을 분석 하는 부분은 도메인 지식이 부족하여 어려운 점도 많았지만 앞으로 비슷한 데이터가 주어진다면 조금 더 나은 분석을 할 수 있을 것이라고 생각합니다.</a:t>
            </a: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다른 학우들이 타게팅 한 변수들과 모델들도 궁금하여 확인해 볼 수 있는 기회를 가지면 좋을 것 같습니다.</a:t>
            </a: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이번 과제를 통해서 자동차 시장에서 중요한 변수들이 무엇인지 판단하는데 조금 도움이 되었다고 생각합니다.</a:t>
            </a: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 </a:t>
            </a: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</p:txBody>
      </p:sp>
      <p:pic>
        <p:nvPicPr>
          <p:cNvPr id="442" name="Google Shape;596;p51"/>
          <p:cNvPicPr/>
          <p:nvPr/>
        </p:nvPicPr>
        <p:blipFill>
          <a:blip r:embed="rId3"/>
          <a:stretch/>
        </p:blipFill>
        <p:spPr>
          <a:xfrm>
            <a:off x="7993080" y="221400"/>
            <a:ext cx="749520" cy="104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51;p21"/>
          <p:cNvPicPr/>
          <p:nvPr/>
        </p:nvPicPr>
        <p:blipFill>
          <a:blip r:embed="rId2"/>
          <a:srcRect l="18933"/>
          <a:stretch/>
        </p:blipFill>
        <p:spPr>
          <a:xfrm>
            <a:off x="-3600" y="111240"/>
            <a:ext cx="1567440" cy="22320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2572920" y="671400"/>
            <a:ext cx="5122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DB91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90160" y="454320"/>
            <a:ext cx="266976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46684"/>
                </a:solidFill>
                <a:latin typeface="Arial"/>
                <a:ea typeface="Arial"/>
              </a:rPr>
              <a:t>과제 정의</a:t>
            </a:r>
            <a:endParaRPr lang="en-US" sz="2400" b="0" strike="noStrike" spc="-1">
              <a:latin typeface="Noto Sans CJK JP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16640" y="102240"/>
            <a:ext cx="129924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바탕"/>
                <a:ea typeface="바탕"/>
              </a:rPr>
              <a:t>POSCO 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90160" y="943560"/>
            <a:ext cx="33019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-9720" y="1105200"/>
            <a:ext cx="230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6684"/>
            </a:solidFill>
            <a:miter/>
            <a:tailEnd type="oval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3" name="Google Shape;157;p21"/>
          <p:cNvPicPr/>
          <p:nvPr/>
        </p:nvPicPr>
        <p:blipFill>
          <a:blip r:embed="rId3"/>
          <a:stretch/>
        </p:blipFill>
        <p:spPr>
          <a:xfrm>
            <a:off x="5490720" y="1535040"/>
            <a:ext cx="2451600" cy="1637640"/>
          </a:xfrm>
          <a:prstGeom prst="rect">
            <a:avLst/>
          </a:prstGeom>
          <a:ln>
            <a:noFill/>
          </a:ln>
        </p:spPr>
      </p:pic>
      <p:sp>
        <p:nvSpPr>
          <p:cNvPr id="124" name="CustomShape 6"/>
          <p:cNvSpPr/>
          <p:nvPr/>
        </p:nvSpPr>
        <p:spPr>
          <a:xfrm>
            <a:off x="5490720" y="3173400"/>
            <a:ext cx="40539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729FCF"/>
                </a:solidFill>
                <a:latin typeface="Lato"/>
                <a:ea typeface="Lato"/>
              </a:rPr>
              <a:t>       성능 및 가성비로 인해 인도 올해의 차가 된 </a:t>
            </a:r>
            <a:endParaRPr lang="en-US" sz="9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729FCF"/>
                </a:solidFill>
                <a:latin typeface="Lato"/>
                <a:ea typeface="Lato"/>
              </a:rPr>
              <a:t>                                           "</a:t>
            </a:r>
            <a:r>
              <a:rPr lang="en-US" sz="900" b="1" strike="noStrike" spc="-1">
                <a:solidFill>
                  <a:srgbClr val="729FCF"/>
                </a:solidFill>
                <a:latin typeface="Lato"/>
                <a:ea typeface="Lato"/>
              </a:rPr>
              <a:t>베뉴</a:t>
            </a:r>
            <a:r>
              <a:rPr lang="en-US" sz="900" b="0" strike="noStrike" spc="-1">
                <a:solidFill>
                  <a:srgbClr val="729FCF"/>
                </a:solidFill>
                <a:latin typeface="Lato"/>
                <a:ea typeface="Lato"/>
              </a:rPr>
              <a:t>"</a:t>
            </a:r>
            <a:endParaRPr lang="en-US" sz="900" b="0" strike="noStrike" spc="-1">
              <a:latin typeface="Noto Sans CJK JP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163440" y="1413720"/>
            <a:ext cx="525060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Lato"/>
                <a:ea typeface="Lato"/>
              </a:rPr>
              <a:t>2020년  현대차와 기아가 인도에서 큰 성과를 거둬 화제가 되기도 했다. </a:t>
            </a:r>
            <a:endParaRPr lang="en-US" sz="12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Lato"/>
                <a:ea typeface="Lato"/>
              </a:rPr>
              <a:t>현대차는 그해 4월부터 9월까지</a:t>
            </a:r>
            <a:endParaRPr lang="en-US" sz="12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Lato"/>
                <a:ea typeface="Lato"/>
              </a:rPr>
              <a:t>6개월간 베뉴를 중심으로 'SUV’붐을 일으켰다.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163440" y="2368800"/>
            <a:ext cx="405396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Lato"/>
                <a:ea typeface="Lato"/>
              </a:rPr>
              <a:t>최근에는 현지 차량 누적 생산 1,000만 대를 </a:t>
            </a:r>
            <a:r>
              <a:rPr lang="en-US" sz="1200" b="0" strike="noStrike" spc="-1">
                <a:solidFill>
                  <a:srgbClr val="CC0000"/>
                </a:solidFill>
                <a:latin typeface="Lato"/>
                <a:ea typeface="Lato"/>
              </a:rPr>
              <a:t>돌파</a:t>
            </a:r>
            <a:endParaRPr lang="en-US" sz="12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Lato"/>
                <a:ea typeface="Lato"/>
              </a:rPr>
              <a:t>현대차 해외 법인이 누적 생산 1,000만 대를 중국에 이어 두 번째를 인도에서 거두었다.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117000" y="3180960"/>
            <a:ext cx="587520" cy="253080"/>
          </a:xfrm>
          <a:custGeom>
            <a:avLst/>
            <a:gdLst/>
            <a:ahLst/>
            <a:cxnLst/>
            <a:rect l="l" t="t" r="r" b="b"/>
            <a:pathLst>
              <a:path w="1401" h="602">
                <a:moveTo>
                  <a:pt x="0" y="150"/>
                </a:moveTo>
                <a:lnTo>
                  <a:pt x="1050" y="150"/>
                </a:lnTo>
                <a:lnTo>
                  <a:pt x="1050" y="0"/>
                </a:lnTo>
                <a:lnTo>
                  <a:pt x="1400" y="300"/>
                </a:lnTo>
                <a:lnTo>
                  <a:pt x="1050" y="601"/>
                </a:lnTo>
                <a:lnTo>
                  <a:pt x="10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F413D"/>
          </a:solidFill>
          <a:ln w="9360">
            <a:solidFill>
              <a:srgbClr val="ED1C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886320" y="3107880"/>
            <a:ext cx="403560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Lato"/>
                <a:ea typeface="Lato"/>
              </a:rPr>
              <a:t>좋은 성능을 바탕으로 인도 시장을 공략한 현대자동차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290160" y="943560"/>
            <a:ext cx="3301920" cy="2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Noto Sans"/>
                <a:ea typeface="Noto Sans"/>
              </a:rPr>
              <a:t>현대자동차의 인도 시장 공략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1065960" y="4478760"/>
            <a:ext cx="398664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3"/>
          <p:cNvSpPr/>
          <p:nvPr/>
        </p:nvSpPr>
        <p:spPr>
          <a:xfrm>
            <a:off x="2232000" y="4186800"/>
            <a:ext cx="502524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좋은 성능과 착한 가격이 인도 시장을 제대로 </a:t>
            </a:r>
            <a:r>
              <a:rPr lang="en-US" sz="1400" b="1" strike="noStrike" spc="-1">
                <a:solidFill>
                  <a:srgbClr val="000000"/>
                </a:solidFill>
                <a:latin typeface="Lato"/>
                <a:ea typeface="Lato"/>
              </a:rPr>
              <a:t>공략</a:t>
            </a: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하는 요인?</a:t>
            </a:r>
            <a:endParaRPr lang="en-US" sz="1400" b="0" strike="noStrike" spc="-1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70;p22"/>
          <p:cNvPicPr/>
          <p:nvPr/>
        </p:nvPicPr>
        <p:blipFill>
          <a:blip r:embed="rId2"/>
          <a:srcRect l="18933"/>
          <a:stretch/>
        </p:blipFill>
        <p:spPr>
          <a:xfrm>
            <a:off x="-3600" y="111240"/>
            <a:ext cx="1567440" cy="22320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212280" y="664560"/>
            <a:ext cx="4483800" cy="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DB91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290160" y="454320"/>
            <a:ext cx="312876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계획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&amp;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방법</a:t>
            </a:r>
            <a:endParaRPr lang="en-US" sz="2200" b="0" strike="noStrike" spc="-1" dirty="0">
              <a:latin typeface="Noto Sans CJK JP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6640" y="102240"/>
            <a:ext cx="129924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바탕"/>
                <a:ea typeface="바탕"/>
              </a:rPr>
              <a:t>POSCO 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90160" y="943560"/>
            <a:ext cx="3301920" cy="2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데이터</a:t>
            </a:r>
            <a:r>
              <a:rPr lang="en-US" sz="12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정제</a:t>
            </a:r>
            <a:r>
              <a:rPr lang="en-US" sz="12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데이터</a:t>
            </a:r>
            <a:r>
              <a:rPr lang="en-US" sz="12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불러오기</a:t>
            </a:r>
            <a:r>
              <a:rPr lang="en-US" sz="12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)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-9720" y="1105200"/>
            <a:ext cx="230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6684"/>
            </a:solidFill>
            <a:miter/>
            <a:tailEnd type="oval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Google Shape;176;p22"/>
          <p:cNvPicPr/>
          <p:nvPr/>
        </p:nvPicPr>
        <p:blipFill>
          <a:blip r:embed="rId3"/>
          <a:stretch/>
        </p:blipFill>
        <p:spPr>
          <a:xfrm>
            <a:off x="199440" y="1371960"/>
            <a:ext cx="8744400" cy="285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81;p23"/>
          <p:cNvPicPr/>
          <p:nvPr/>
        </p:nvPicPr>
        <p:blipFill>
          <a:blip r:embed="rId2"/>
          <a:srcRect l="18933"/>
          <a:stretch/>
        </p:blipFill>
        <p:spPr>
          <a:xfrm>
            <a:off x="-3600" y="111240"/>
            <a:ext cx="1567440" cy="22320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3212280" y="664560"/>
            <a:ext cx="4483800" cy="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DB91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116640" y="102240"/>
            <a:ext cx="129924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바탕"/>
                <a:ea typeface="바탕"/>
              </a:rPr>
              <a:t>POSCO 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290160" y="943560"/>
            <a:ext cx="3301920" cy="2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Noto Sans"/>
                <a:ea typeface="Noto Sans"/>
              </a:rPr>
              <a:t>데이터 정제 (변수 설명)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-9720" y="1105200"/>
            <a:ext cx="230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6684"/>
            </a:solidFill>
            <a:miter/>
            <a:tailEnd type="oval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436320" y="1754280"/>
            <a:ext cx="5386680" cy="22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 marL="190440" indent="-18972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Price 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중고차 가격</a:t>
            </a:r>
            <a:endParaRPr lang="en-US" sz="1000" b="0" strike="noStrike" spc="-1">
              <a:latin typeface="Noto Sans CJK JP"/>
            </a:endParaRPr>
          </a:p>
          <a:p>
            <a:pPr marL="190440" indent="-189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Name 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자동차 브랜드와 모델</a:t>
            </a:r>
            <a:endParaRPr lang="en-US" sz="1000" b="0" strike="noStrike" spc="-1">
              <a:latin typeface="Noto Sans CJK JP"/>
            </a:endParaRPr>
          </a:p>
          <a:p>
            <a:pPr marL="190440" indent="-189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Location</a:t>
            </a:r>
            <a:r>
              <a:rPr lang="en-US" sz="1200" b="0" strike="noStrike" spc="-1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자동차를 팔거나 구매할 수 있는 위치</a:t>
            </a:r>
            <a:endParaRPr lang="en-US" sz="1000" b="0" strike="noStrike" spc="-1">
              <a:latin typeface="Noto Sans CJK JP"/>
            </a:endParaRPr>
          </a:p>
          <a:p>
            <a:pPr marL="190440" indent="-189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Year</a:t>
            </a:r>
            <a:r>
              <a:rPr lang="en-US" sz="1200" b="0" strike="noStrike" spc="-1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모델의 년도 혹은 버전</a:t>
            </a:r>
            <a:endParaRPr lang="en-US" sz="1000" b="0" strike="noStrike" spc="-1">
              <a:latin typeface="Noto Sans CJK JP"/>
            </a:endParaRPr>
          </a:p>
          <a:p>
            <a:pPr marL="190440" indent="-189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Kilometers – Driven</a:t>
            </a:r>
            <a:r>
              <a:rPr lang="en-US" sz="1200" b="0" strike="noStrike" spc="-1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이전 명유주의 차량 주행 거리(Km)</a:t>
            </a:r>
            <a:endParaRPr lang="en-US" sz="1000" b="0" strike="noStrike" spc="-1">
              <a:latin typeface="Noto Sans CJK JP"/>
            </a:endParaRPr>
          </a:p>
          <a:p>
            <a:pPr marL="190440" indent="-189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Fuel_Type</a:t>
            </a:r>
            <a:r>
              <a:rPr lang="en-US" sz="1200" b="0" strike="noStrike" spc="-1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자동차 사용연료</a:t>
            </a:r>
            <a:endParaRPr lang="en-US" sz="1000" b="0" strike="noStrike" spc="-1">
              <a:latin typeface="Noto Sans CJK JP"/>
            </a:endParaRPr>
          </a:p>
          <a:p>
            <a:pPr marL="190440" indent="-189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Transmisson</a:t>
            </a:r>
            <a:r>
              <a:rPr lang="en-US" sz="1200" b="0" strike="noStrike" spc="-1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자동차 변속기 종류</a:t>
            </a: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1000" b="0" strike="noStrike" spc="-1">
              <a:latin typeface="Noto Sans CJK JP"/>
            </a:endParaRPr>
          </a:p>
          <a:p>
            <a:pPr algn="just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 algn="just"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endParaRPr lang="en-US" sz="1600" b="0" strike="noStrike" spc="-1">
              <a:latin typeface="Noto Sans CJK JP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585680" y="1754280"/>
            <a:ext cx="4557600" cy="18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 marL="190440" indent="-189720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Owner_Type</a:t>
            </a:r>
            <a:r>
              <a:rPr lang="en-US" sz="1200" b="0" strike="noStrike" spc="-1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소유권이 직접 소유인지 중고 소유인지 여부</a:t>
            </a:r>
            <a:endParaRPr lang="en-US" sz="1000" b="0" strike="noStrike" spc="-1">
              <a:latin typeface="Noto Sans CJK JP"/>
            </a:endParaRPr>
          </a:p>
          <a:p>
            <a:pPr marL="190440" indent="-1897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Mileage</a:t>
            </a:r>
            <a:r>
              <a:rPr lang="en-US" sz="1200" b="0" strike="noStrike" spc="-1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자동차 회사가 제공하는 표준 주행거리(kmpl)</a:t>
            </a:r>
            <a:endParaRPr lang="en-US" sz="1000" b="0" strike="noStrike" spc="-1">
              <a:latin typeface="Noto Sans CJK JP"/>
            </a:endParaRPr>
          </a:p>
          <a:p>
            <a:pPr marL="190440" indent="-1897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Engine</a:t>
            </a:r>
            <a:r>
              <a:rPr lang="en-US" sz="1200" b="0" strike="noStrike" spc="-1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엔진의 배기량(cc)</a:t>
            </a:r>
            <a:endParaRPr lang="en-US" sz="1000" b="0" strike="noStrike" spc="-1">
              <a:latin typeface="Noto Sans CJK JP"/>
            </a:endParaRPr>
          </a:p>
          <a:p>
            <a:pPr marL="190440" indent="-1897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Power 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엔진의 최대 출력(bhp)</a:t>
            </a:r>
            <a:endParaRPr lang="en-US" sz="1000" b="0" strike="noStrike" spc="-1">
              <a:latin typeface="Noto Sans CJK JP"/>
            </a:endParaRPr>
          </a:p>
          <a:p>
            <a:pPr marL="190440" indent="-1897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Seats 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차의 좌석 수</a:t>
            </a:r>
            <a:endParaRPr lang="en-US" sz="1000" b="0" strike="noStrike" spc="-1">
              <a:latin typeface="Noto Sans CJK JP"/>
            </a:endParaRPr>
          </a:p>
          <a:p>
            <a:pPr marL="190440" indent="-189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New_Price</a:t>
            </a:r>
            <a:r>
              <a:rPr lang="en-US" sz="1200" b="0" strike="noStrike" spc="-1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Noto Sans"/>
                <a:ea typeface="Noto Sans"/>
              </a:rPr>
              <a:t>뉴모델의 가격</a:t>
            </a:r>
            <a:endParaRPr lang="en-US" sz="1000" b="0" strike="noStrike" spc="-1">
              <a:latin typeface="Noto Sans CJK JP"/>
            </a:endParaRPr>
          </a:p>
          <a:p>
            <a:pPr marL="190440" indent="-151560">
              <a:lnSpc>
                <a:spcPct val="100000"/>
              </a:lnSpc>
              <a:spcBef>
                <a:spcPts val="499"/>
              </a:spcBef>
            </a:pPr>
            <a:endParaRPr lang="en-US" sz="1000" b="0" strike="noStrike" spc="-1">
              <a:latin typeface="Noto Sans CJK JP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612000" y="1754280"/>
            <a:ext cx="597600" cy="321480"/>
          </a:xfrm>
          <a:prstGeom prst="ellipse">
            <a:avLst/>
          </a:prstGeom>
          <a:noFill/>
          <a:ln w="9360">
            <a:solidFill>
              <a:srgbClr val="ED1C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9"/>
          <p:cNvSpPr/>
          <p:nvPr/>
        </p:nvSpPr>
        <p:spPr>
          <a:xfrm rot="16200000">
            <a:off x="1556640" y="1101960"/>
            <a:ext cx="265320" cy="1133640"/>
          </a:xfrm>
          <a:prstGeom prst="curvedConnector2">
            <a:avLst/>
          </a:prstGeom>
          <a:noFill/>
          <a:ln w="936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0"/>
          <p:cNvSpPr/>
          <p:nvPr/>
        </p:nvSpPr>
        <p:spPr>
          <a:xfrm>
            <a:off x="2014560" y="1395720"/>
            <a:ext cx="122976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CE181E"/>
                </a:solidFill>
                <a:latin typeface="Noto Sans"/>
                <a:ea typeface="Noto Sans"/>
              </a:rPr>
              <a:t>     목표변수</a:t>
            </a:r>
            <a:endParaRPr lang="en-US" sz="1200" b="0" strike="noStrike" spc="-1">
              <a:latin typeface="Noto Sans CJK JP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90EB376D-6D91-5CFA-60A7-3510BE299348}"/>
              </a:ext>
            </a:extLst>
          </p:cNvPr>
          <p:cNvSpPr/>
          <p:nvPr/>
        </p:nvSpPr>
        <p:spPr>
          <a:xfrm>
            <a:off x="290160" y="454320"/>
            <a:ext cx="312876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계획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&amp;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방법</a:t>
            </a:r>
            <a:endParaRPr lang="en-US" sz="2200" b="0" strike="noStrike" spc="-1" dirty="0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151" name="Google Shape;197;p24"/>
            <p:cNvPicPr/>
            <p:nvPr/>
          </p:nvPicPr>
          <p:blipFill>
            <a:blip r:embed="rId2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2" name="CustomShape 2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4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155" name="CustomShape 5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데이터 정제 (데이터 단위 제거)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156" name="CustomShape 6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57" name="Google Shape;203;p24"/>
          <p:cNvPicPr/>
          <p:nvPr/>
        </p:nvPicPr>
        <p:blipFill>
          <a:blip r:embed="rId3"/>
          <a:stretch/>
        </p:blipFill>
        <p:spPr>
          <a:xfrm>
            <a:off x="152280" y="1338480"/>
            <a:ext cx="8838720" cy="246600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204;p24"/>
          <p:cNvPicPr/>
          <p:nvPr/>
        </p:nvPicPr>
        <p:blipFill>
          <a:blip r:embed="rId4"/>
          <a:stretch/>
        </p:blipFill>
        <p:spPr>
          <a:xfrm>
            <a:off x="152280" y="3873960"/>
            <a:ext cx="8838720" cy="433080"/>
          </a:xfrm>
          <a:prstGeom prst="rect">
            <a:avLst/>
          </a:prstGeom>
          <a:ln>
            <a:noFill/>
          </a:ln>
        </p:spPr>
      </p:pic>
      <p:sp>
        <p:nvSpPr>
          <p:cNvPr id="159" name="CustomShape 7"/>
          <p:cNvSpPr/>
          <p:nvPr/>
        </p:nvSpPr>
        <p:spPr>
          <a:xfrm>
            <a:off x="1739520" y="4471920"/>
            <a:ext cx="566460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  <a:ea typeface="Noto Sans"/>
              </a:rPr>
              <a:t>실수 변환 및 단위 제거 ( Mileage, Engine, Power, Kilometers_Driven )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D8D265CC-AE06-C5FD-C959-C990DFE0D077}"/>
              </a:ext>
            </a:extLst>
          </p:cNvPr>
          <p:cNvSpPr/>
          <p:nvPr/>
        </p:nvSpPr>
        <p:spPr>
          <a:xfrm>
            <a:off x="290160" y="454320"/>
            <a:ext cx="312876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계획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&amp;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방법</a:t>
            </a:r>
            <a:endParaRPr lang="en-US" sz="2200" b="0" strike="noStrike" spc="-1" dirty="0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210;p25"/>
          <p:cNvPicPr/>
          <p:nvPr/>
        </p:nvPicPr>
        <p:blipFill>
          <a:blip r:embed="rId2"/>
          <a:stretch/>
        </p:blipFill>
        <p:spPr>
          <a:xfrm>
            <a:off x="396720" y="1335960"/>
            <a:ext cx="1456560" cy="2471040"/>
          </a:xfrm>
          <a:prstGeom prst="rect">
            <a:avLst/>
          </a:prstGeom>
          <a:ln>
            <a:noFill/>
          </a:ln>
        </p:spPr>
      </p:pic>
      <p:pic>
        <p:nvPicPr>
          <p:cNvPr id="161" name="Google Shape;211;p25"/>
          <p:cNvPicPr/>
          <p:nvPr/>
        </p:nvPicPr>
        <p:blipFill>
          <a:blip r:embed="rId3"/>
          <a:stretch/>
        </p:blipFill>
        <p:spPr>
          <a:xfrm>
            <a:off x="1854000" y="1329840"/>
            <a:ext cx="6047280" cy="2483280"/>
          </a:xfrm>
          <a:prstGeom prst="rect">
            <a:avLst/>
          </a:prstGeom>
          <a:ln>
            <a:noFill/>
          </a:ln>
        </p:spPr>
      </p:pic>
      <p:grpSp>
        <p:nvGrpSpPr>
          <p:cNvPr id="162" name="Group 1"/>
          <p:cNvGrpSpPr/>
          <p:nvPr/>
        </p:nvGrpSpPr>
        <p:grpSpPr>
          <a:xfrm>
            <a:off x="-9720" y="102240"/>
            <a:ext cx="7705800" cy="1092240"/>
            <a:chOff x="-9720" y="102240"/>
            <a:chExt cx="7705800" cy="1092240"/>
          </a:xfrm>
        </p:grpSpPr>
        <p:pic>
          <p:nvPicPr>
            <p:cNvPr id="163" name="Google Shape;213;p25"/>
            <p:cNvPicPr/>
            <p:nvPr/>
          </p:nvPicPr>
          <p:blipFill>
            <a:blip r:embed="rId4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4" name="CustomShape 2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4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167" name="CustomShape 5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데이터 결측치 확인 및 처리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168" name="CustomShape 6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9" name="CustomShape 7"/>
          <p:cNvSpPr/>
          <p:nvPr/>
        </p:nvSpPr>
        <p:spPr>
          <a:xfrm>
            <a:off x="2567880" y="3994200"/>
            <a:ext cx="4007520" cy="8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Price와 Mileage에서 결측치 확인 및 중앙값 처리</a:t>
            </a: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Lato"/>
                <a:ea typeface="Lato"/>
              </a:rPr>
              <a:t>Engine과 Seats에서 결측치 확인 및 최빈값 처리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F1D1868A-137A-7BCC-93EC-423C11A35A44}"/>
              </a:ext>
            </a:extLst>
          </p:cNvPr>
          <p:cNvSpPr/>
          <p:nvPr/>
        </p:nvSpPr>
        <p:spPr>
          <a:xfrm>
            <a:off x="290160" y="454320"/>
            <a:ext cx="312876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계획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&amp;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방법</a:t>
            </a:r>
            <a:endParaRPr lang="en-US" sz="2200" b="0" strike="noStrike" spc="-1" dirty="0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224;p26"/>
          <p:cNvPicPr/>
          <p:nvPr/>
        </p:nvPicPr>
        <p:blipFill>
          <a:blip r:embed="rId2"/>
          <a:stretch/>
        </p:blipFill>
        <p:spPr>
          <a:xfrm>
            <a:off x="420120" y="1197360"/>
            <a:ext cx="7200360" cy="226728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420120" y="3598920"/>
            <a:ext cx="6492600" cy="13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 marL="190440" indent="-1836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100" b="0" strike="noStrike" spc="-1">
                <a:solidFill>
                  <a:srgbClr val="000000"/>
                </a:solidFill>
                <a:latin typeface="Noto Sans"/>
                <a:ea typeface="Noto Sans"/>
              </a:rPr>
              <a:t>New_Price 변수 같은 경우 결측치가 약 5000개 정도가 존재하는 것을 확인하였다.</a:t>
            </a:r>
            <a:endParaRPr lang="en-US" sz="1100" b="0" strike="noStrike" spc="-1">
              <a:latin typeface="Noto Sans CJK JP"/>
            </a:endParaRPr>
          </a:p>
          <a:p>
            <a:pPr marL="190440" indent="-151560">
              <a:lnSpc>
                <a:spcPct val="100000"/>
              </a:lnSpc>
            </a:pPr>
            <a:endParaRPr lang="en-US" sz="1100" b="0" strike="noStrike" spc="-1">
              <a:latin typeface="Noto Sans CJK JP"/>
            </a:endParaRPr>
          </a:p>
          <a:p>
            <a:pPr marL="190440" indent="-1836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100" b="0" strike="noStrike" spc="-1">
                <a:solidFill>
                  <a:srgbClr val="000000"/>
                </a:solidFill>
                <a:latin typeface="Noto Sans"/>
                <a:ea typeface="Noto Sans"/>
              </a:rPr>
              <a:t>5000개의 모델을 전수조사하여 결측치를 채우는 것은 현실적으로 불가능하다고 판단하였다. </a:t>
            </a:r>
            <a:endParaRPr lang="en-US" sz="1100" b="0" strike="noStrike" spc="-1">
              <a:latin typeface="Noto Sans CJK JP"/>
            </a:endParaRPr>
          </a:p>
          <a:p>
            <a:pPr marL="190440" indent="-151560">
              <a:lnSpc>
                <a:spcPct val="100000"/>
              </a:lnSpc>
            </a:pPr>
            <a:endParaRPr lang="en-US" sz="1100" b="0" strike="noStrike" spc="-1">
              <a:latin typeface="Noto Sans CJK JP"/>
            </a:endParaRPr>
          </a:p>
          <a:p>
            <a:pPr marL="190440" indent="-1836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lang="en-US" sz="1100" b="0" strike="noStrike" spc="-1">
                <a:solidFill>
                  <a:srgbClr val="000000"/>
                </a:solidFill>
                <a:latin typeface="Noto Sans"/>
                <a:ea typeface="Noto Sans"/>
              </a:rPr>
              <a:t>전체 7000개의 표본 중 2000개의 표본만 뉴모델의 가격이 존재하는데, 존재하는 값보다 많은 결측치들의 값을 중앙값이나 평균값으로 채우는 것은 의미가 없다고 생각한다.</a:t>
            </a:r>
            <a:endParaRPr lang="en-US" sz="1100" b="0" strike="noStrike" spc="-1">
              <a:latin typeface="Noto Sans CJK JP"/>
            </a:endParaRPr>
          </a:p>
          <a:p>
            <a:pPr marL="190440" indent="-151560">
              <a:lnSpc>
                <a:spcPct val="100000"/>
              </a:lnSpc>
            </a:pPr>
            <a:endParaRPr lang="en-US" sz="1100" b="0" strike="noStrike" spc="-1">
              <a:latin typeface="Noto Sans CJK JP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886760" y="4780800"/>
            <a:ext cx="482112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760" tIns="38880" rIns="77760" bIns="3888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Noto Sans"/>
                <a:ea typeface="Noto Sans"/>
              </a:rPr>
              <a:t>이러한 내용을 바탕으로 뉴모델 가격의 칼럼을 최종적으로 삭제하기로 결정</a:t>
            </a:r>
            <a:endParaRPr lang="en-US" sz="1100" b="0" strike="noStrike" spc="-1">
              <a:latin typeface="Noto Sans CJK JP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237320" y="4822920"/>
            <a:ext cx="353160" cy="161280"/>
          </a:xfrm>
          <a:custGeom>
            <a:avLst/>
            <a:gdLst/>
            <a:ahLst/>
            <a:cxnLst/>
            <a:rect l="l" t="t" r="r" b="b"/>
            <a:pathLst>
              <a:path w="2292" h="602">
                <a:moveTo>
                  <a:pt x="0" y="150"/>
                </a:moveTo>
                <a:lnTo>
                  <a:pt x="1718" y="150"/>
                </a:lnTo>
                <a:lnTo>
                  <a:pt x="1718" y="0"/>
                </a:lnTo>
                <a:lnTo>
                  <a:pt x="2291" y="300"/>
                </a:lnTo>
                <a:lnTo>
                  <a:pt x="1718" y="601"/>
                </a:lnTo>
                <a:lnTo>
                  <a:pt x="171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F413D"/>
          </a:solidFill>
          <a:ln w="9360">
            <a:solidFill>
              <a:srgbClr val="EF41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4" name="Group 4"/>
          <p:cNvGrpSpPr/>
          <p:nvPr/>
        </p:nvGrpSpPr>
        <p:grpSpPr>
          <a:xfrm>
            <a:off x="-9720" y="82922"/>
            <a:ext cx="7705800" cy="1092240"/>
            <a:chOff x="-9720" y="102240"/>
            <a:chExt cx="7705800" cy="1092240"/>
          </a:xfrm>
        </p:grpSpPr>
        <p:pic>
          <p:nvPicPr>
            <p:cNvPr id="175" name="Google Shape;229;p26"/>
            <p:cNvPicPr/>
            <p:nvPr/>
          </p:nvPicPr>
          <p:blipFill>
            <a:blip r:embed="rId3"/>
            <a:srcRect l="18933"/>
            <a:stretch/>
          </p:blipFill>
          <p:spPr>
            <a:xfrm>
              <a:off x="-3600" y="111240"/>
              <a:ext cx="1567440" cy="22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6" name="CustomShape 5"/>
            <p:cNvSpPr/>
            <p:nvPr/>
          </p:nvSpPr>
          <p:spPr>
            <a:xfrm>
              <a:off x="3212280" y="664560"/>
              <a:ext cx="4483800" cy="6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DB91A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7"/>
            <p:cNvSpPr/>
            <p:nvPr/>
          </p:nvSpPr>
          <p:spPr>
            <a:xfrm>
              <a:off x="116640" y="102240"/>
              <a:ext cx="129924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바탕"/>
                  <a:ea typeface="바탕"/>
                </a:rPr>
                <a:t>POSCO 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179" name="CustomShape 8"/>
            <p:cNvSpPr/>
            <p:nvPr/>
          </p:nvSpPr>
          <p:spPr>
            <a:xfrm>
              <a:off x="290160" y="943560"/>
              <a:ext cx="3301920" cy="25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Noto Sans"/>
                  <a:ea typeface="Noto Sans"/>
                </a:rPr>
                <a:t>데이터 결측치 확인 및 처리</a:t>
              </a:r>
              <a:endParaRPr lang="en-US" sz="1200" b="0" strike="noStrike" spc="-1">
                <a:latin typeface="Noto Sans CJK JP"/>
              </a:endParaRPr>
            </a:p>
          </p:txBody>
        </p:sp>
        <p:sp>
          <p:nvSpPr>
            <p:cNvPr id="180" name="CustomShape 9"/>
            <p:cNvSpPr/>
            <p:nvPr/>
          </p:nvSpPr>
          <p:spPr>
            <a:xfrm>
              <a:off x="-9720" y="1105200"/>
              <a:ext cx="230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46684"/>
              </a:solidFill>
              <a:miter/>
              <a:tailEnd type="oval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" name="CustomShape 2">
            <a:extLst>
              <a:ext uri="{FF2B5EF4-FFF2-40B4-BE49-F238E27FC236}">
                <a16:creationId xmlns:a16="http://schemas.microsoft.com/office/drawing/2014/main" id="{5A47B1AC-D049-2693-4C59-E68F39C81F0D}"/>
              </a:ext>
            </a:extLst>
          </p:cNvPr>
          <p:cNvSpPr/>
          <p:nvPr/>
        </p:nvSpPr>
        <p:spPr>
          <a:xfrm>
            <a:off x="290160" y="454320"/>
            <a:ext cx="312876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계획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&amp;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분석</a:t>
            </a:r>
            <a:r>
              <a:rPr lang="en-US" sz="2200" b="1" strike="noStrike" spc="-1" dirty="0">
                <a:solidFill>
                  <a:srgbClr val="446684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err="1">
                <a:solidFill>
                  <a:srgbClr val="446684"/>
                </a:solidFill>
                <a:latin typeface="Arial"/>
                <a:ea typeface="Arial"/>
              </a:rPr>
              <a:t>방법</a:t>
            </a:r>
            <a:endParaRPr lang="en-US" sz="2200" b="0" strike="noStrike" spc="-1" dirty="0">
              <a:latin typeface="Noto Sans CJK J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2127</Words>
  <Application>Microsoft Office PowerPoint</Application>
  <PresentationFormat>화면 슬라이드 쇼(16:9)</PresentationFormat>
  <Paragraphs>346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Noto Sans CJK JP</vt:lpstr>
      <vt:lpstr>Noto Sans Symbols</vt:lpstr>
      <vt:lpstr>Malgun Gothic</vt:lpstr>
      <vt:lpstr>바탕</vt:lpstr>
      <vt:lpstr>Arial</vt:lpstr>
      <vt:lpstr>Lato</vt:lpstr>
      <vt:lpstr>Noto Sans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JBPark</dc:creator>
  <dc:description/>
  <cp:lastModifiedBy>박 정빈</cp:lastModifiedBy>
  <cp:revision>10</cp:revision>
  <dcterms:modified xsi:type="dcterms:W3CDTF">2023-09-11T01:55:33Z</dcterms:modified>
  <dc:language>ko-KR</dc:language>
</cp:coreProperties>
</file>