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262" r:id="rId7"/>
    <p:sldId id="278" r:id="rId8"/>
    <p:sldId id="286" r:id="rId9"/>
    <p:sldId id="279" r:id="rId10"/>
    <p:sldId id="280" r:id="rId11"/>
    <p:sldId id="270" r:id="rId12"/>
    <p:sldId id="261" r:id="rId13"/>
    <p:sldId id="273" r:id="rId14"/>
    <p:sldId id="274" r:id="rId15"/>
    <p:sldId id="275" r:id="rId16"/>
    <p:sldId id="276" r:id="rId17"/>
    <p:sldId id="277" r:id="rId18"/>
    <p:sldId id="281" r:id="rId19"/>
    <p:sldId id="282" r:id="rId20"/>
    <p:sldId id="283" r:id="rId21"/>
    <p:sldId id="284" r:id="rId22"/>
    <p:sldId id="285" r:id="rId23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찬영" initials="정찬" lastIdx="1" clrIdx="0">
    <p:extLst>
      <p:ext uri="{19B8F6BF-5375-455C-9EA6-DF929625EA0E}">
        <p15:presenceInfo xmlns:p15="http://schemas.microsoft.com/office/powerpoint/2012/main" userId="51c52411cceef0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75991" autoAdjust="0"/>
  </p:normalViewPr>
  <p:slideViewPr>
    <p:cSldViewPr>
      <p:cViewPr varScale="1">
        <p:scale>
          <a:sx n="107" d="100"/>
          <a:sy n="107" d="100"/>
        </p:scale>
        <p:origin x="84" y="22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 rtlCol="0"/>
        <a:lstStyle/>
        <a:p>
          <a:pPr rtl="0"/>
          <a:r>
            <a:rPr lang="en-US" altLang="ko" dirty="0"/>
            <a:t>Tokenizing</a:t>
          </a:r>
          <a:endParaRPr lang="ko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 rtlCol="0"/>
        <a:lstStyle/>
        <a:p>
          <a:pPr rtl="0"/>
          <a:r>
            <a:rPr lang="en-US" altLang="ko" dirty="0"/>
            <a:t>Vectorizing</a:t>
          </a:r>
          <a:endParaRPr lang="ko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 rtlCol="0"/>
        <a:lstStyle/>
        <a:p>
          <a:pPr rtl="0"/>
          <a:r>
            <a:rPr lang="en-US" altLang="ko" dirty="0"/>
            <a:t>Padding</a:t>
          </a:r>
          <a:endParaRPr lang="ko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rtlCol="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4600" kern="1200" dirty="0"/>
            <a:t>Tokenizing</a:t>
          </a:r>
          <a:endParaRPr lang="ko" sz="46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rtlCol="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4600" kern="1200" dirty="0"/>
            <a:t>Vectorizing</a:t>
          </a:r>
          <a:endParaRPr lang="ko" sz="46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rtlCol="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4600" kern="1200" dirty="0"/>
            <a:t>Padding</a:t>
          </a:r>
          <a:endParaRPr lang="ko" sz="46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2021-04-29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2021-04-29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300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1764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3588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33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4911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1952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3324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3848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0015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284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060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770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440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058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0147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073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422937-56A7-4849-B769-94CDB43B3A6C}" type="datetime1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58004A-88AC-494C-82F5-1939DAB551F8}" type="datetime1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850C51-7350-4407-A172-A9D3C3E03FF9}" type="datetime1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449C0-B038-4879-B7B9-014EE73B294D}" type="datetime1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D4B80-29DA-4548-A8B1-A138FA38F52C}" type="datetime1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3ECEEB-30D4-4A83-9F71-9B928EF53EF6}" type="datetime1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236E7F-4DD7-4D78-B18F-46EBCC2160A2}" type="datetime1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E84B4F-EFBF-4756-B8CB-B59713AC6ACA}" type="datetime1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05AEF-8982-4ACA-9DC7-A3809AF42DD4}" type="datetime1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E296B2-2012-46AF-B68B-25AC7D124111}" type="datetime1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D5D2FF-B6C7-4D79-A1FF-7ADDF3B20192}" type="datetime1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B4866B0-FE2E-4A14-B730-E32FA3102CD7}" type="datetime1">
              <a:rPr lang="ko-KR" altLang="en-US" smtClean="0"/>
              <a:pPr/>
              <a:t>2021-04-29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0949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24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1898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2373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2848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문서 분류 시스템 시연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Rnn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을 활용한 문서 분석기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6DCF1-4CCF-47E0-AC5F-6E08586B03E2}"/>
              </a:ext>
            </a:extLst>
          </p:cNvPr>
          <p:cNvSpPr txBox="1"/>
          <p:nvPr/>
        </p:nvSpPr>
        <p:spPr>
          <a:xfrm>
            <a:off x="10126860" y="5868655"/>
            <a:ext cx="20120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/>
              <a:t>2016131529</a:t>
            </a:r>
          </a:p>
          <a:p>
            <a:pPr algn="r"/>
            <a:r>
              <a:rPr lang="ko-KR" altLang="en-US" sz="2800" dirty="0" err="1"/>
              <a:t>정찬영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라이브러리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pandas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데이터 분석 라이브러리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데이터프레임 객체로 관리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numpy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기반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import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pandas 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as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pd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  <a:sym typeface="Malgun Gothic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553F57-30A4-4D47-9D08-E401F14F28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1048" y="4941168"/>
            <a:ext cx="4738978" cy="770797"/>
          </a:xfrm>
        </p:spPr>
      </p:pic>
    </p:spTree>
    <p:extLst>
      <p:ext uri="{BB962C8B-B14F-4D97-AF65-F5344CB8AC3E}">
        <p14:creationId xmlns:p14="http://schemas.microsoft.com/office/powerpoint/2010/main" val="1854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라이브러리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Matplotlib &amp; seaborn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6747737" cy="3454400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데이터 시각화 라이브러리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import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seaborn 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as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sns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import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matplotlib.pyplot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as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plt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sym typeface="Malgun Gothic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553F57-30A4-4D47-9D08-E401F14F28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4572" y="4445000"/>
            <a:ext cx="4575579" cy="770797"/>
          </a:xfrm>
        </p:spPr>
      </p:pic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B4F04A62-1E6A-41EA-BD80-E0DCE4742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4572" y="3789040"/>
            <a:ext cx="4575579" cy="7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7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라이브러리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Scikit-learn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6747737" cy="3454400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학습 목적의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머신러닝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라이브러리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다양한 알고리즘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유틸리티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지원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import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sklearn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as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sk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sym typeface="Malgun Gothic" panose="020B0503020000020004" pitchFamily="50" charset="-127"/>
            </a:endParaRP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B4F04A62-1E6A-41EA-BD80-E0DCE4742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6500" y="4581128"/>
            <a:ext cx="4255314" cy="7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4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라이브러리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imblearn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6747737" cy="3454400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비대칭 데이터를 처리하기 위한 다양한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sampling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알고리즘 지원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import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imblearn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sym typeface="Malgun Gothic" panose="020B0503020000020004" pitchFamily="50" charset="-127"/>
            </a:endParaRP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B4F04A62-1E6A-41EA-BD80-E0DCE4742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8541" y="4365104"/>
            <a:ext cx="4203147" cy="7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라이브러리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tensorflow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6747737" cy="3454400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구글에서 개발한 딥러닝 라이브러리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KERAS API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지원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import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tensorflow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as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tf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sym typeface="Malgun Gothic" panose="020B0503020000020004" pitchFamily="50" charset="-127"/>
            </a:endParaRP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B4F04A62-1E6A-41EA-BD80-E0DCE4742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048" y="4581128"/>
            <a:ext cx="4203147" cy="5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4.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결과 평가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13">
                <a:extLst>
                  <a:ext uri="{FF2B5EF4-FFF2-40B4-BE49-F238E27FC236}">
                    <a16:creationId xmlns:a16="http://schemas.microsoft.com/office/drawing/2014/main" id="{9FABEFB8-1131-47CC-AD7D-7B07FF7DE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8883" y="1628800"/>
                <a:ext cx="10360501" cy="4462272"/>
              </a:xfrm>
              <a:prstGeom prst="rect">
                <a:avLst/>
              </a:prstGeom>
            </p:spPr>
            <p:txBody>
              <a:bodyPr rtlCol="0"/>
              <a:lstStyle>
                <a:lvl1pPr marL="304747" indent="-304747" algn="l" defTabSz="1218987" rtl="0" eaLnBrk="1" latinLnBrk="1" hangingPunct="1">
                  <a:lnSpc>
                    <a:spcPct val="90000"/>
                  </a:lnSpc>
                  <a:spcBef>
                    <a:spcPts val="1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09493" indent="-231607" algn="l" defTabSz="1218987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914240" indent="-231607" algn="l" defTabSz="1218987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218987" indent="-231607" algn="l" defTabSz="1218987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523733" indent="-231607" algn="l" defTabSz="1218987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1828480" indent="-231607" algn="l" defTabSz="1218987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7" algn="l" defTabSz="1218987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3" indent="-231607" algn="l" defTabSz="1218987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7" algn="l" defTabSz="1218987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  <a:sym typeface="Malgun Gothic" panose="020B0503020000020004" pitchFamily="50" charset="-127"/>
                  </a:rPr>
                  <a:t>정확도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  <a:sym typeface="Malgun Gothic" panose="020B0503020000020004" pitchFamily="50" charset="-127"/>
                  </a:rPr>
                  <a:t>(Accuracy) :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  <a:sym typeface="Malgun Gothic" panose="020B0503020000020004" pitchFamily="50" charset="-127"/>
                  </a:rPr>
                  <a:t>얼마나 많이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  <a:sym typeface="Malgun Gothic" panose="020B0503020000020004" pitchFamily="50" charset="-127"/>
                  </a:rPr>
                  <a:t>맞췄니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  <a:sym typeface="Malgun Gothic" panose="020B0503020000020004" pitchFamily="50" charset="-127"/>
                  </a:rPr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  <a:sym typeface="Malgun Gothic" panose="020B0503020000020004" pitchFamily="50" charset="-127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  <a:sym typeface="Malgun Gothic" panose="020B0503020000020004" pitchFamily="50" charset="-127"/>
                        </a:rPr>
                        <m:t>𝑎𝑐𝑐𝑢𝑟𝑎𝑐𝑦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  <a:sym typeface="Malgun Gothic" panose="020B0503020000020004" pitchFamily="50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  <a:sym typeface="Malgun Gothic" panose="020B0503020000020004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  <a:sym typeface="Malgun Gothic" panose="020B0503020000020004" pitchFamily="50" charset="-127"/>
                            </a:rPr>
                            <m:t>𝑐𝑜𝑟𝑟𝑒𝑐𝑡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  <a:sym typeface="Malgun Gothic" panose="020B0503020000020004" pitchFamily="50" charset="-127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  <a:sym typeface="Malgun Gothic" panose="020B0503020000020004" pitchFamily="50" charset="-127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  <a:sym typeface="Malgun Gothic" panose="020B0503020000020004" pitchFamily="50" charset="-127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  <a:sym typeface="Malgun Gothic" panose="020B0503020000020004" pitchFamily="50" charset="-127"/>
                  </a:rPr>
                  <a:t>재현율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  <a:sym typeface="Malgun Gothic" panose="020B0503020000020004" pitchFamily="50" charset="-127"/>
                  </a:rPr>
                  <a:t> (Recall) :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  <a:sym typeface="Malgun Gothic" panose="020B0503020000020004" pitchFamily="50" charset="-127"/>
                  </a:rPr>
                  <a:t>실제 스팸을 얼마나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  <a:sym typeface="Malgun Gothic" panose="020B0503020000020004" pitchFamily="50" charset="-127"/>
                  </a:rPr>
                  <a:t>찾아냈니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  <a:sym typeface="Malgun Gothic" panose="020B0503020000020004" pitchFamily="50" charset="-127"/>
                  </a:rPr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  <a:sym typeface="Malgun Gothic" panose="020B0503020000020004" pitchFamily="50" charset="-127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  <a:sym typeface="Malgun Gothic" panose="020B0503020000020004" pitchFamily="50" charset="-127"/>
                        </a:rPr>
                        <m:t>𝑟𝑒𝑐𝑎𝑙𝑙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  <a:sym typeface="Malgun Gothic" panose="020B0503020000020004" pitchFamily="50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  <a:sym typeface="Malgun Gothic" panose="020B0503020000020004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  <a:sym typeface="Malgun Gothic" panose="020B0503020000020004" pitchFamily="50" charset="-127"/>
                            </a:rPr>
                            <m:t>𝑃𝑟𝑒𝑑𝑖𝑐𝑡𝑒𝑑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  <a:sym typeface="Malgun Gothic" panose="020B0503020000020004" pitchFamily="50" charset="-127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  <a:sym typeface="Malgun Gothic" panose="020B0503020000020004" pitchFamily="50" charset="-127"/>
                            </a:rPr>
                            <m:t>𝑠𝑝𝑎𝑚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  <a:sym typeface="Malgun Gothic" panose="020B0503020000020004" pitchFamily="50" charset="-127"/>
                            </a:rPr>
                            <m:t>𝑇𝑟𝑢𝑒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  <a:sym typeface="Malgun Gothic" panose="020B0503020000020004" pitchFamily="50" charset="-127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  <a:sym typeface="Malgun Gothic" panose="020B0503020000020004" pitchFamily="50" charset="-127"/>
                            </a:rPr>
                            <m:t>𝑠𝑝𝑎𝑚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  <a:sym typeface="Malgun Gothic" panose="020B0503020000020004" pitchFamily="50" charset="-127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  <a:sym typeface="Malgun Gothic" panose="020B0503020000020004" pitchFamily="50" charset="-127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  <a:sym typeface="Malgun Gothic" panose="020B0503020000020004" pitchFamily="50" charset="-127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  <a:sym typeface="Malgun Gothic" panose="020B0503020000020004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  <a:sym typeface="Malgun Gothic" panose="020B0503020000020004" pitchFamily="50" charset="-127"/>
                  </a:rPr>
                  <a:t>   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  <a:sym typeface="Malgun Gothic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" name="내용 개체 틀 13">
                <a:extLst>
                  <a:ext uri="{FF2B5EF4-FFF2-40B4-BE49-F238E27FC236}">
                    <a16:creationId xmlns:a16="http://schemas.microsoft.com/office/drawing/2014/main" id="{9FABEFB8-1131-47CC-AD7D-7B07FF7DE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83" y="1628800"/>
                <a:ext cx="10360501" cy="4462272"/>
              </a:xfrm>
              <a:prstGeom prst="rect">
                <a:avLst/>
              </a:prstGeom>
              <a:blipFill>
                <a:blip r:embed="rId3"/>
                <a:stretch>
                  <a:fillRect l="-1059" t="-2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1DD48C-14A5-4AE3-9140-EFFB8EF1F0CF}"/>
              </a:ext>
            </a:extLst>
          </p:cNvPr>
          <p:cNvSpPr txBox="1"/>
          <p:nvPr/>
        </p:nvSpPr>
        <p:spPr>
          <a:xfrm>
            <a:off x="621804" y="6381328"/>
            <a:ext cx="1152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https://m.blog.naver.com/PostView.nhn?blogId=apr407&amp;logNo=221237917815&amp;proxyReferer=https:%2F%2Fwww.google.com%2F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747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Appendix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비대칭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3AC536-8D42-408E-A44B-AE5CDE7B0D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1813826"/>
            <a:ext cx="7560840" cy="5040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934E7B-26D3-41B2-BBB6-E12A63147844}"/>
              </a:ext>
            </a:extLst>
          </p:cNvPr>
          <p:cNvSpPr txBox="1"/>
          <p:nvPr/>
        </p:nvSpPr>
        <p:spPr>
          <a:xfrm>
            <a:off x="1341884" y="1556792"/>
            <a:ext cx="5715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100</a:t>
            </a:r>
            <a:r>
              <a:rPr lang="ko-KR" altLang="en-US" sz="2800" dirty="0"/>
              <a:t>만 명 중 한 명 나오는 희귀병을</a:t>
            </a:r>
            <a:endParaRPr lang="en-US" altLang="ko-KR" sz="2800" dirty="0"/>
          </a:p>
          <a:p>
            <a:r>
              <a:rPr lang="ko-KR" altLang="en-US" sz="2800" dirty="0"/>
              <a:t>높은 정확도로 진단하는 방법은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5FF83255-2B18-402E-BCD7-ABBA4B566B20}"/>
              </a:ext>
            </a:extLst>
          </p:cNvPr>
          <p:cNvSpPr/>
          <p:nvPr/>
        </p:nvSpPr>
        <p:spPr>
          <a:xfrm>
            <a:off x="5158308" y="3356992"/>
            <a:ext cx="3096344" cy="1152128"/>
          </a:xfrm>
          <a:prstGeom prst="wedgeRoundRectCallout">
            <a:avLst>
              <a:gd name="adj1" fmla="val 62018"/>
              <a:gd name="adj2" fmla="val -35419"/>
              <a:gd name="adj3" fmla="val 16667"/>
            </a:avLst>
          </a:prstGeom>
          <a:solidFill>
            <a:schemeClr val="tx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음</a:t>
            </a:r>
            <a:r>
              <a:rPr lang="en-US" altLang="ko-K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  <a:endParaRPr lang="ko-KR" altLang="en-US" sz="2800" dirty="0">
              <a:solidFill>
                <a:schemeClr val="bg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8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Appendix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비대칭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3AC536-8D42-408E-A44B-AE5CDE7B0D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1813826"/>
            <a:ext cx="7560840" cy="5040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934E7B-26D3-41B2-BBB6-E12A63147844}"/>
              </a:ext>
            </a:extLst>
          </p:cNvPr>
          <p:cNvSpPr txBox="1"/>
          <p:nvPr/>
        </p:nvSpPr>
        <p:spPr>
          <a:xfrm>
            <a:off x="1341884" y="1556792"/>
            <a:ext cx="5715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100</a:t>
            </a:r>
            <a:r>
              <a:rPr lang="ko-KR" altLang="en-US" sz="2800" dirty="0"/>
              <a:t>만 명 중 한 명 나오는 희귀병을</a:t>
            </a:r>
            <a:endParaRPr lang="en-US" altLang="ko-KR" sz="2800" dirty="0"/>
          </a:p>
          <a:p>
            <a:r>
              <a:rPr lang="ko-KR" altLang="en-US" sz="2800" dirty="0"/>
              <a:t>높은 정확도로 진단하는 방법은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820DB280-B307-4B38-93F1-7CFED20A24BF}"/>
              </a:ext>
            </a:extLst>
          </p:cNvPr>
          <p:cNvSpPr/>
          <p:nvPr/>
        </p:nvSpPr>
        <p:spPr>
          <a:xfrm>
            <a:off x="5158308" y="3356992"/>
            <a:ext cx="3096344" cy="1152128"/>
          </a:xfrm>
          <a:prstGeom prst="wedgeRoundRectCallout">
            <a:avLst>
              <a:gd name="adj1" fmla="val 62018"/>
              <a:gd name="adj2" fmla="val -35419"/>
              <a:gd name="adj3" fmla="val 16667"/>
            </a:avLst>
          </a:prstGeom>
          <a:solidFill>
            <a:schemeClr val="tx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ㅎㅎ</a:t>
            </a:r>
            <a:r>
              <a:rPr lang="ko-KR" alt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아니네요</a:t>
            </a:r>
          </a:p>
        </p:txBody>
      </p:sp>
    </p:spTree>
    <p:extLst>
      <p:ext uri="{BB962C8B-B14F-4D97-AF65-F5344CB8AC3E}">
        <p14:creationId xmlns:p14="http://schemas.microsoft.com/office/powerpoint/2010/main" val="41001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Appendix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비대칭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6" name="내용 개체 틀 9">
            <a:extLst>
              <a:ext uri="{FF2B5EF4-FFF2-40B4-BE49-F238E27FC236}">
                <a16:creationId xmlns:a16="http://schemas.microsoft.com/office/drawing/2014/main" id="{DDB54568-931A-4567-B725-48785C0F4157}"/>
              </a:ext>
            </a:extLst>
          </p:cNvPr>
          <p:cNvSpPr txBox="1">
            <a:spLocks/>
          </p:cNvSpPr>
          <p:nvPr/>
        </p:nvSpPr>
        <p:spPr>
          <a:xfrm>
            <a:off x="1269876" y="2348880"/>
            <a:ext cx="8835969" cy="3454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0949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24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1898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2373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2848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Over Sampling with SMOTE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sym typeface="Malgun Gothic" panose="020B0503020000020004" pitchFamily="50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sym typeface="Malgun Gothic" panose="020B0503020000020004" pitchFamily="50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sym typeface="Malgun Gothic" panose="020B0503020000020004" pitchFamily="50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sym typeface="Malgun Gothic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    </a:t>
            </a:r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소수 클래스에 임의의 값을 추가하여 </a:t>
            </a:r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resampling</a:t>
            </a:r>
          </a:p>
          <a:p>
            <a:pPr marL="0" indent="0">
              <a:buNone/>
            </a:pP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2EC41C-D4CC-4363-BAA2-01EFF653B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822317"/>
            <a:ext cx="5923072" cy="2507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92546-EC19-4674-8A7E-A0A41496AFF5}"/>
              </a:ext>
            </a:extLst>
          </p:cNvPr>
          <p:cNvSpPr txBox="1"/>
          <p:nvPr/>
        </p:nvSpPr>
        <p:spPr>
          <a:xfrm>
            <a:off x="2998068" y="6273225"/>
            <a:ext cx="1152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https://john-analyst.medium.com/smote%EB%A1%9C-%EB%8D%B0%EC%9D%B4%ED%84%B0-%EB%B6%88%EA%B7%A0%ED%98%95-%ED%95%B4%EA%B2%B0%ED%95%98%EA%B8%B0-5ab674ef0b32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316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4.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나아가서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6" name="내용 개체 틀 13">
            <a:extLst>
              <a:ext uri="{FF2B5EF4-FFF2-40B4-BE49-F238E27FC236}">
                <a16:creationId xmlns:a16="http://schemas.microsoft.com/office/drawing/2014/main" id="{9FABEFB8-1131-47CC-AD7D-7B07FF7DE523}"/>
              </a:ext>
            </a:extLst>
          </p:cNvPr>
          <p:cNvSpPr txBox="1">
            <a:spLocks/>
          </p:cNvSpPr>
          <p:nvPr/>
        </p:nvSpPr>
        <p:spPr>
          <a:xfrm>
            <a:off x="1218883" y="1628800"/>
            <a:ext cx="10360501" cy="446227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0949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24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1898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2373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2848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한국어 스팸메일 분류기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교착어로서 한국어의 특징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2)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파라미터 튜닝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 marL="377886" lvl="1" indent="0">
              <a:buNone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 ex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단어장 크기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임베딩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 차원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패딩 사이즈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, pre &lt;-&gt; post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2) Word tokenizing &lt;-&gt;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Subword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 segmentation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3)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다른 알고리즘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: Naïve Bayes, GLU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4)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인공지능 시대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언어학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전공자로서의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 자세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  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5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데이터 준비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 rtl="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EDA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시스템 구현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 rtl="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결과 평가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 rtl="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Appendix: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 비대칭 데이터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 rtl="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나아가서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데이터 준비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DF5DA7-947A-492C-AEA7-17762C328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2060848"/>
            <a:ext cx="10881820" cy="2664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5A652C-33FF-4793-968E-F9D29E3016A2}"/>
              </a:ext>
            </a:extLst>
          </p:cNvPr>
          <p:cNvSpPr txBox="1"/>
          <p:nvPr/>
        </p:nvSpPr>
        <p:spPr>
          <a:xfrm>
            <a:off x="5518348" y="6381328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https://www.kaggle.com/uciml/sms-spam-collection-dataset/download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2. EDA</a:t>
            </a:r>
          </a:p>
        </p:txBody>
      </p:sp>
      <p:sp>
        <p:nvSpPr>
          <p:cNvPr id="6" name="내용 개체 틀 13">
            <a:extLst>
              <a:ext uri="{FF2B5EF4-FFF2-40B4-BE49-F238E27FC236}">
                <a16:creationId xmlns:a16="http://schemas.microsoft.com/office/drawing/2014/main" id="{9FABEFB8-1131-47CC-AD7D-7B07FF7DE523}"/>
              </a:ext>
            </a:extLst>
          </p:cNvPr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0949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24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1898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2373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2848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탐색적 데이터 분석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효율적인 프로세스를 위해 데이터를 살펴보는 과정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830DD6-DF4E-4F3F-9A27-6DC8BF3F6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42" y="2996952"/>
            <a:ext cx="5180757" cy="32232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42F977-EB8A-480B-8481-1FCFDCB423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14" y="3107242"/>
            <a:ext cx="4901047" cy="300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EDA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는 왜 필요할까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?</a:t>
            </a:r>
          </a:p>
        </p:txBody>
      </p:sp>
      <p:sp>
        <p:nvSpPr>
          <p:cNvPr id="6" name="내용 개체 틀 13">
            <a:extLst>
              <a:ext uri="{FF2B5EF4-FFF2-40B4-BE49-F238E27FC236}">
                <a16:creationId xmlns:a16="http://schemas.microsoft.com/office/drawing/2014/main" id="{9FABEFB8-1131-47CC-AD7D-7B07FF7DE523}"/>
              </a:ext>
            </a:extLst>
          </p:cNvPr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0949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24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1898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2373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2848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아메리카 항공과 사우스웨스트 항공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-&gt;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통찰이 없는 분석은 무의미하다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830DD6-DF4E-4F3F-9A27-6DC8BF3F6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892" y="2321305"/>
            <a:ext cx="4760895" cy="32232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42F977-EB8A-480B-8481-1FCFDCB42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9879" y="2321305"/>
            <a:ext cx="4932145" cy="317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3.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시스템 구현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6" name="내용 개체 틀 13">
            <a:extLst>
              <a:ext uri="{FF2B5EF4-FFF2-40B4-BE49-F238E27FC236}">
                <a16:creationId xmlns:a16="http://schemas.microsoft.com/office/drawing/2014/main" id="{9FABEFB8-1131-47CC-AD7D-7B07FF7DE523}"/>
              </a:ext>
            </a:extLst>
          </p:cNvPr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0949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24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1898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2373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2848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RNN (Recursive Neural Network)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장거리 의존 구문에 취약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DD48C-14A5-4AE3-9140-EFFB8EF1F0CF}"/>
              </a:ext>
            </a:extLst>
          </p:cNvPr>
          <p:cNvSpPr txBox="1"/>
          <p:nvPr/>
        </p:nvSpPr>
        <p:spPr>
          <a:xfrm>
            <a:off x="3070076" y="6381328"/>
            <a:ext cx="907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https://medium.com/deeplearningbrasilia/deep-learning-recurrent-neural-networks-f9482a24d010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26F590-CAA2-4A21-B244-CE18D7360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381228"/>
            <a:ext cx="9310177" cy="27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8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3.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 panose="020B0503020000020004" pitchFamily="50" charset="-127"/>
              </a:rPr>
              <a:t>시스템 구현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6" name="내용 개체 틀 13">
            <a:extLst>
              <a:ext uri="{FF2B5EF4-FFF2-40B4-BE49-F238E27FC236}">
                <a16:creationId xmlns:a16="http://schemas.microsoft.com/office/drawing/2014/main" id="{9FABEFB8-1131-47CC-AD7D-7B07FF7DE523}"/>
              </a:ext>
            </a:extLst>
          </p:cNvPr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0949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24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1898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52373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2848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LSTM (Long Short Term Memory)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   Cell State -&gt;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더 오래 기억할 수 있게 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Malgun Gothic" panose="020B0503020000020004" pitchFamily="50" charset="-127"/>
              </a:rPr>
              <a:t>!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DD48C-14A5-4AE3-9140-EFFB8EF1F0CF}"/>
              </a:ext>
            </a:extLst>
          </p:cNvPr>
          <p:cNvSpPr txBox="1"/>
          <p:nvPr/>
        </p:nvSpPr>
        <p:spPr>
          <a:xfrm>
            <a:off x="621804" y="6381328"/>
            <a:ext cx="1152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https://m.blog.naver.com/PostView.nhn?blogId=apr407&amp;logNo=221237917815&amp;proxyReferer=https:%2F%2Fwww.google.com%2F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26F590-CAA2-4A21-B244-CE18D7360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5181" y="2381228"/>
            <a:ext cx="6159646" cy="27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5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데이터 변환</a:t>
            </a:r>
          </a:p>
        </p:txBody>
      </p:sp>
      <p:graphicFrame>
        <p:nvGraphicFramePr>
          <p:cNvPr id="5" name="내용 개체 틀 4" descr="3개의 작업이 세로로 표시되고 첫 번째 작업에서 두 번째 작업, 두 번째 작업에서 세 번째 작업으로의 흐름을 나타내는 2개의 화살표로 구성된 지그재그 프로세스형입니다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7265693"/>
              </p:ext>
            </p:extLst>
          </p:nvPr>
        </p:nvGraphicFramePr>
        <p:xfrm>
          <a:off x="1218883" y="1772816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A48E19-D85B-4336-A30A-B893E8CF722F}"/>
              </a:ext>
            </a:extLst>
          </p:cNvPr>
          <p:cNvSpPr txBox="1"/>
          <p:nvPr/>
        </p:nvSpPr>
        <p:spPr>
          <a:xfrm>
            <a:off x="5878388" y="1738093"/>
            <a:ext cx="4116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[How, are, you, ?]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A2497-4C97-49DE-8CEA-82B16B055387}"/>
              </a:ext>
            </a:extLst>
          </p:cNvPr>
          <p:cNvSpPr txBox="1"/>
          <p:nvPr/>
        </p:nvSpPr>
        <p:spPr>
          <a:xfrm>
            <a:off x="6106611" y="3265654"/>
            <a:ext cx="41161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[5, 3, 2, 0]</a:t>
            </a:r>
          </a:p>
          <a:p>
            <a:r>
              <a:rPr lang="en-US" altLang="ko-KR" sz="2800" dirty="0"/>
              <a:t>[1, 4, 6, 7, 2, 8]</a:t>
            </a:r>
          </a:p>
          <a:p>
            <a:r>
              <a:rPr lang="en-US" altLang="ko-KR" sz="2800" dirty="0"/>
              <a:t>[9, 2, 0]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72329-0233-4CF3-B342-2B78E425FCE5}"/>
              </a:ext>
            </a:extLst>
          </p:cNvPr>
          <p:cNvSpPr txBox="1"/>
          <p:nvPr/>
        </p:nvSpPr>
        <p:spPr>
          <a:xfrm>
            <a:off x="5878388" y="2132856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[I, am, fine, thank, you, .]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BFA38-8A35-4D63-B445-ABE66F5EFF98}"/>
              </a:ext>
            </a:extLst>
          </p:cNvPr>
          <p:cNvSpPr txBox="1"/>
          <p:nvPr/>
        </p:nvSpPr>
        <p:spPr>
          <a:xfrm>
            <a:off x="5878388" y="2539627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[and, you, ?]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39B66-6F6A-4147-AEA1-9CA900B2DD0C}"/>
              </a:ext>
            </a:extLst>
          </p:cNvPr>
          <p:cNvSpPr txBox="1"/>
          <p:nvPr/>
        </p:nvSpPr>
        <p:spPr>
          <a:xfrm>
            <a:off x="6526460" y="4865610"/>
            <a:ext cx="41161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[5, 3, 2]</a:t>
            </a:r>
          </a:p>
          <a:p>
            <a:r>
              <a:rPr lang="en-US" altLang="ko-KR" sz="2800" dirty="0"/>
              <a:t>[1, 4, 6]</a:t>
            </a:r>
          </a:p>
          <a:p>
            <a:r>
              <a:rPr lang="en-US" altLang="ko-KR" sz="2800" dirty="0"/>
              <a:t>[9, 2, 0]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라이브러리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NUMPY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벡터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행렬 연산을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＇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빠르게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’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지원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import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numpy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as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Malgun Gothic" panose="020B0503020000020004" pitchFamily="50" charset="-127"/>
              </a:rPr>
              <a:t> np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  <a:sym typeface="Malgun Gothic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553F57-30A4-4D47-9D08-E401F14F28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75" y="4421995"/>
            <a:ext cx="5107967" cy="734205"/>
          </a:xfr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" id="{8666FF58-1183-4A84-AA86-702AB5D131FE}" vid="{39E82C1F-FE3D-4511-901B-E77022BC8DE0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3중 회로선 프레젠테이션(와이드스크린)</Template>
  <TotalTime>96</TotalTime>
  <Words>590</Words>
  <Application>Microsoft Office PowerPoint</Application>
  <PresentationFormat>사용자 지정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D2Coding</vt:lpstr>
      <vt:lpstr>나눔스퀘어 Bold</vt:lpstr>
      <vt:lpstr>나눔스퀘어 Light</vt:lpstr>
      <vt:lpstr>나눔스퀘어라운드 Bold</vt:lpstr>
      <vt:lpstr>맑은 고딕</vt:lpstr>
      <vt:lpstr>맑은 고딕</vt:lpstr>
      <vt:lpstr>Arial</vt:lpstr>
      <vt:lpstr>Calibri</vt:lpstr>
      <vt:lpstr>Cambria Math</vt:lpstr>
      <vt:lpstr>Wingdings</vt:lpstr>
      <vt:lpstr>기술 16 x 9</vt:lpstr>
      <vt:lpstr>문서 분류 시스템 시연</vt:lpstr>
      <vt:lpstr>목차</vt:lpstr>
      <vt:lpstr>1. 데이터 준비</vt:lpstr>
      <vt:lpstr>2. EDA</vt:lpstr>
      <vt:lpstr>EDA는 왜 필요할까?</vt:lpstr>
      <vt:lpstr>3. 시스템 구현</vt:lpstr>
      <vt:lpstr>3. 시스템 구현</vt:lpstr>
      <vt:lpstr>데이터 변환</vt:lpstr>
      <vt:lpstr>라이브러리</vt:lpstr>
      <vt:lpstr>라이브러리</vt:lpstr>
      <vt:lpstr>라이브러리</vt:lpstr>
      <vt:lpstr>라이브러리</vt:lpstr>
      <vt:lpstr>라이브러리</vt:lpstr>
      <vt:lpstr>라이브러리</vt:lpstr>
      <vt:lpstr>4. 결과 평가</vt:lpstr>
      <vt:lpstr>Appendix : 비대칭 데이터</vt:lpstr>
      <vt:lpstr>Appendix : 비대칭 데이터</vt:lpstr>
      <vt:lpstr>Appendix : 비대칭 데이터</vt:lpstr>
      <vt:lpstr>4. 나아가서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 분류 시스템 시연</dc:title>
  <dc:creator>정 찬영</dc:creator>
  <cp:lastModifiedBy>정 찬영</cp:lastModifiedBy>
  <cp:revision>12</cp:revision>
  <dcterms:created xsi:type="dcterms:W3CDTF">2021-04-28T13:17:45Z</dcterms:created>
  <dcterms:modified xsi:type="dcterms:W3CDTF">2021-04-29T05:12:24Z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