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0273" autoAdjust="0"/>
  </p:normalViewPr>
  <p:slideViewPr>
    <p:cSldViewPr snapToGrid="0">
      <p:cViewPr varScale="1">
        <p:scale>
          <a:sx n="83" d="100"/>
          <a:sy n="83" d="100"/>
        </p:scale>
        <p:origin x="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7BF54-7805-4B12-B6ED-E57B51A43354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A2A9A-49A7-4B59-9B4C-92330489F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7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2A9A-49A7-4B59-9B4C-92330489FC6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71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BF1B-3EAE-4859-A554-D02DE1F0FB51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9AD7-DA27-48FC-A8E9-220F4D121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60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BF1B-3EAE-4859-A554-D02DE1F0FB51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9AD7-DA27-48FC-A8E9-220F4D121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00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BF1B-3EAE-4859-A554-D02DE1F0FB51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9AD7-DA27-48FC-A8E9-220F4D121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96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BF1B-3EAE-4859-A554-D02DE1F0FB51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9AD7-DA27-48FC-A8E9-220F4D121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68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BF1B-3EAE-4859-A554-D02DE1F0FB51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9AD7-DA27-48FC-A8E9-220F4D121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14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BF1B-3EAE-4859-A554-D02DE1F0FB51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9AD7-DA27-48FC-A8E9-220F4D121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3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BF1B-3EAE-4859-A554-D02DE1F0FB51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9AD7-DA27-48FC-A8E9-220F4D121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3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BF1B-3EAE-4859-A554-D02DE1F0FB51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9AD7-DA27-48FC-A8E9-220F4D121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7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BF1B-3EAE-4859-A554-D02DE1F0FB51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9AD7-DA27-48FC-A8E9-220F4D121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45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BF1B-3EAE-4859-A554-D02DE1F0FB51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9AD7-DA27-48FC-A8E9-220F4D121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28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BF1B-3EAE-4859-A554-D02DE1F0FB51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9AD7-DA27-48FC-A8E9-220F4D121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4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1BF1B-3EAE-4859-A554-D02DE1F0FB51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D9AD7-DA27-48FC-A8E9-220F4D121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65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oogle/gson" TargetMode="External"/><Relationship Id="rId4" Type="http://schemas.openxmlformats.org/officeDocument/2006/relationships/hyperlink" Target="http://search.maven.or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unsobi.com/blog/646" TargetMode="External"/><Relationship Id="rId7" Type="http://schemas.openxmlformats.org/officeDocument/2006/relationships/hyperlink" Target="http://stackoverflow.com/questions/3429921/what-does-serializable-mean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ellogk.tistory.com/7" TargetMode="External"/><Relationship Id="rId5" Type="http://schemas.openxmlformats.org/officeDocument/2006/relationships/hyperlink" Target="http://djkeh.github.io/articles/The-fastest-way-to-parse-json-data-to-java-kor/" TargetMode="External"/><Relationship Id="rId4" Type="http://schemas.openxmlformats.org/officeDocument/2006/relationships/hyperlink" Target="http://www.developer.com/lang/jscript/top-7-open-source-json-binding-providers-available-today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Web-Server</a:t>
            </a:r>
            <a:br>
              <a:rPr lang="en-US" altLang="ko-KR" b="1" dirty="0" smtClean="0"/>
            </a:br>
            <a:r>
              <a:rPr lang="en-US" altLang="ko-KR" b="1" dirty="0" smtClean="0"/>
              <a:t>Programming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JSON</a:t>
            </a:r>
          </a:p>
          <a:p>
            <a:r>
              <a:rPr lang="en-US" altLang="ko-KR" dirty="0" smtClean="0"/>
              <a:t>2016.03.11 (Fri)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495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1" name="그룹 20"/>
          <p:cNvGrpSpPr/>
          <p:nvPr/>
        </p:nvGrpSpPr>
        <p:grpSpPr>
          <a:xfrm>
            <a:off x="902854" y="1432407"/>
            <a:ext cx="10039863" cy="5131935"/>
            <a:chOff x="267656" y="670276"/>
            <a:chExt cx="11767262" cy="6014906"/>
          </a:xfrm>
        </p:grpSpPr>
        <p:sp>
          <p:nvSpPr>
            <p:cNvPr id="4" name="아래쪽 화살표[D] 30"/>
            <p:cNvSpPr/>
            <p:nvPr/>
          </p:nvSpPr>
          <p:spPr>
            <a:xfrm>
              <a:off x="8844228" y="2454948"/>
              <a:ext cx="2112579" cy="3330997"/>
            </a:xfrm>
            <a:prstGeom prst="downArrow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67656" y="670276"/>
              <a:ext cx="4729200" cy="6014906"/>
              <a:chOff x="235898" y="670276"/>
              <a:chExt cx="4729200" cy="6014906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898" y="670276"/>
                <a:ext cx="4729200" cy="5422028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390388" y="4845456"/>
                <a:ext cx="3105807" cy="1839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dirty="0" smtClean="0"/>
                  <a:t>S : Sentence</a:t>
                </a:r>
              </a:p>
              <a:p>
                <a:r>
                  <a:rPr kumimoji="1" lang="en-US" altLang="ko-KR" sz="1600" dirty="0" smtClean="0"/>
                  <a:t>NP : Noun Phrase</a:t>
                </a:r>
              </a:p>
              <a:p>
                <a:r>
                  <a:rPr kumimoji="1" lang="en-US" altLang="ko-KR" sz="1600" dirty="0" smtClean="0"/>
                  <a:t>VP : Verb Phrase</a:t>
                </a:r>
              </a:p>
              <a:p>
                <a:r>
                  <a:rPr kumimoji="1" lang="en-US" altLang="ko-KR" sz="1600" dirty="0" smtClean="0"/>
                  <a:t>D : Definition article</a:t>
                </a:r>
              </a:p>
              <a:p>
                <a:r>
                  <a:rPr kumimoji="1" lang="en-US" altLang="ko-KR" sz="1600" dirty="0" smtClean="0"/>
                  <a:t>N : Noun</a:t>
                </a:r>
              </a:p>
              <a:p>
                <a:r>
                  <a:rPr kumimoji="1" lang="en-US" altLang="ko-KR" sz="1600" dirty="0" smtClean="0"/>
                  <a:t>V : Verb</a:t>
                </a: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2167531" y="670276"/>
              <a:ext cx="9263280" cy="1603738"/>
              <a:chOff x="2167531" y="670276"/>
              <a:chExt cx="9263280" cy="1603738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2167531" y="670276"/>
                <a:ext cx="804042" cy="819807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11" name="직선 연결선[R] 6"/>
              <p:cNvCxnSpPr>
                <a:stCxn id="10" idx="6"/>
                <a:endCxn id="12" idx="1"/>
              </p:cNvCxnSpPr>
              <p:nvPr/>
            </p:nvCxnSpPr>
            <p:spPr>
              <a:xfrm>
                <a:off x="2971573" y="1080180"/>
                <a:ext cx="5399105" cy="93222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8370678" y="1750794"/>
                <a:ext cx="30601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800" dirty="0" smtClean="0"/>
                  <a:t>String of Symbols</a:t>
                </a:r>
                <a:endParaRPr kumimoji="1" lang="ko-KR" altLang="en-US" sz="28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25084" y="4287654"/>
              <a:ext cx="10056332" cy="2130963"/>
              <a:chOff x="425084" y="4287654"/>
              <a:chExt cx="10056332" cy="2130963"/>
            </a:xfrm>
          </p:grpSpPr>
          <p:sp>
            <p:nvSpPr>
              <p:cNvPr id="14" name="자유형 13"/>
              <p:cNvSpPr/>
              <p:nvPr/>
            </p:nvSpPr>
            <p:spPr>
              <a:xfrm>
                <a:off x="425084" y="4287654"/>
                <a:ext cx="4414344" cy="1545021"/>
              </a:xfrm>
              <a:custGeom>
                <a:avLst/>
                <a:gdLst>
                  <a:gd name="connsiteX0" fmla="*/ 0 w 4414345"/>
                  <a:gd name="connsiteY0" fmla="*/ 0 h 1545021"/>
                  <a:gd name="connsiteX1" fmla="*/ 0 w 4414345"/>
                  <a:gd name="connsiteY1" fmla="*/ 504497 h 1545021"/>
                  <a:gd name="connsiteX2" fmla="*/ 2490952 w 4414345"/>
                  <a:gd name="connsiteY2" fmla="*/ 504497 h 1545021"/>
                  <a:gd name="connsiteX3" fmla="*/ 2490952 w 4414345"/>
                  <a:gd name="connsiteY3" fmla="*/ 1545021 h 1545021"/>
                  <a:gd name="connsiteX4" fmla="*/ 2822028 w 4414345"/>
                  <a:gd name="connsiteY4" fmla="*/ 1545021 h 1545021"/>
                  <a:gd name="connsiteX5" fmla="*/ 4414345 w 4414345"/>
                  <a:gd name="connsiteY5" fmla="*/ 1545021 h 1545021"/>
                  <a:gd name="connsiteX6" fmla="*/ 4414345 w 4414345"/>
                  <a:gd name="connsiteY6" fmla="*/ 1229710 h 1545021"/>
                  <a:gd name="connsiteX7" fmla="*/ 4414345 w 4414345"/>
                  <a:gd name="connsiteY7" fmla="*/ 1229710 h 1545021"/>
                  <a:gd name="connsiteX8" fmla="*/ 4414345 w 4414345"/>
                  <a:gd name="connsiteY8" fmla="*/ 1229710 h 1545021"/>
                  <a:gd name="connsiteX9" fmla="*/ 4414345 w 4414345"/>
                  <a:gd name="connsiteY9" fmla="*/ 1229710 h 1545021"/>
                  <a:gd name="connsiteX10" fmla="*/ 4414345 w 4414345"/>
                  <a:gd name="connsiteY10" fmla="*/ 1072055 h 1545021"/>
                  <a:gd name="connsiteX11" fmla="*/ 2648607 w 4414345"/>
                  <a:gd name="connsiteY11" fmla="*/ 1072055 h 1545021"/>
                  <a:gd name="connsiteX12" fmla="*/ 2648607 w 4414345"/>
                  <a:gd name="connsiteY12" fmla="*/ 31531 h 1545021"/>
                  <a:gd name="connsiteX13" fmla="*/ 0 w 4414345"/>
                  <a:gd name="connsiteY13" fmla="*/ 31531 h 1545021"/>
                  <a:gd name="connsiteX14" fmla="*/ 0 w 4414345"/>
                  <a:gd name="connsiteY14" fmla="*/ 488731 h 1545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414345" h="1545021">
                    <a:moveTo>
                      <a:pt x="0" y="0"/>
                    </a:moveTo>
                    <a:lnTo>
                      <a:pt x="0" y="504497"/>
                    </a:lnTo>
                    <a:lnTo>
                      <a:pt x="2490952" y="504497"/>
                    </a:lnTo>
                    <a:lnTo>
                      <a:pt x="2490952" y="1545021"/>
                    </a:lnTo>
                    <a:lnTo>
                      <a:pt x="2822028" y="1545021"/>
                    </a:lnTo>
                    <a:lnTo>
                      <a:pt x="4414345" y="1545021"/>
                    </a:lnTo>
                    <a:lnTo>
                      <a:pt x="4414345" y="1229710"/>
                    </a:lnTo>
                    <a:lnTo>
                      <a:pt x="4414345" y="1229710"/>
                    </a:lnTo>
                    <a:lnTo>
                      <a:pt x="4414345" y="1229710"/>
                    </a:lnTo>
                    <a:lnTo>
                      <a:pt x="4414345" y="1229710"/>
                    </a:lnTo>
                    <a:lnTo>
                      <a:pt x="4414345" y="1072055"/>
                    </a:lnTo>
                    <a:lnTo>
                      <a:pt x="2648607" y="1072055"/>
                    </a:lnTo>
                    <a:lnTo>
                      <a:pt x="2648607" y="31531"/>
                    </a:lnTo>
                    <a:lnTo>
                      <a:pt x="0" y="31531"/>
                    </a:lnTo>
                    <a:lnTo>
                      <a:pt x="0" y="488731"/>
                    </a:lnTo>
                  </a:path>
                </a:pathLst>
              </a:cu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15" name="직선 연결선[R] 25"/>
              <p:cNvCxnSpPr>
                <a:stCxn id="14" idx="6"/>
                <a:endCxn id="16" idx="1"/>
              </p:cNvCxnSpPr>
              <p:nvPr/>
            </p:nvCxnSpPr>
            <p:spPr>
              <a:xfrm>
                <a:off x="4839428" y="5517365"/>
                <a:ext cx="4480644" cy="639643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9320072" y="5895397"/>
                <a:ext cx="11613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800" dirty="0" smtClean="0"/>
                  <a:t>Result</a:t>
                </a:r>
                <a:endParaRPr kumimoji="1" lang="ko-KR" altLang="en-US" sz="2800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09904" y="3503724"/>
              <a:ext cx="11625014" cy="3165744"/>
              <a:chOff x="409904" y="3503724"/>
              <a:chExt cx="11625014" cy="3165744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409904" y="4915142"/>
                <a:ext cx="2349062" cy="175432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766570" y="3503724"/>
                <a:ext cx="42683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800" dirty="0" smtClean="0"/>
                  <a:t>Rules of formal grammar</a:t>
                </a:r>
                <a:endParaRPr kumimoji="1" lang="ko-KR" altLang="en-US" sz="2800" dirty="0"/>
              </a:p>
            </p:txBody>
          </p:sp>
          <p:cxnSp>
            <p:nvCxnSpPr>
              <p:cNvPr id="20" name="꺾인 연결선[E] 40"/>
              <p:cNvCxnSpPr>
                <a:endCxn id="19" idx="1"/>
              </p:cNvCxnSpPr>
              <p:nvPr/>
            </p:nvCxnSpPr>
            <p:spPr>
              <a:xfrm flipV="1">
                <a:off x="2774732" y="3765334"/>
                <a:ext cx="4991838" cy="2423523"/>
              </a:xfrm>
              <a:prstGeom prst="bentConnector3">
                <a:avLst>
                  <a:gd name="adj1" fmla="val 50000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508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5831" y="2651761"/>
            <a:ext cx="9440337" cy="1986756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985164" y="3017520"/>
            <a:ext cx="46551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640378" y="3374968"/>
            <a:ext cx="21086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4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그룹 3"/>
          <p:cNvGrpSpPr/>
          <p:nvPr/>
        </p:nvGrpSpPr>
        <p:grpSpPr>
          <a:xfrm>
            <a:off x="1484413" y="1745470"/>
            <a:ext cx="9223174" cy="4923997"/>
            <a:chOff x="236710" y="633489"/>
            <a:chExt cx="11306034" cy="6035979"/>
          </a:xfrm>
        </p:grpSpPr>
        <p:sp>
          <p:nvSpPr>
            <p:cNvPr id="5" name="아래쪽 화살표[D] 30"/>
            <p:cNvSpPr/>
            <p:nvPr/>
          </p:nvSpPr>
          <p:spPr>
            <a:xfrm rot="10800000">
              <a:off x="8844228" y="2454948"/>
              <a:ext cx="2112579" cy="3330997"/>
            </a:xfrm>
            <a:prstGeom prst="downArrow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36710" y="633489"/>
              <a:ext cx="4729200" cy="5979421"/>
              <a:chOff x="204952" y="633489"/>
              <a:chExt cx="4729200" cy="5979421"/>
            </a:xfrm>
          </p:grpSpPr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952" y="633489"/>
                <a:ext cx="4729200" cy="5422028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09904" y="4915143"/>
                <a:ext cx="3105807" cy="169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400" dirty="0" smtClean="0"/>
                  <a:t>S : Sentence</a:t>
                </a:r>
              </a:p>
              <a:p>
                <a:r>
                  <a:rPr kumimoji="1" lang="en-US" altLang="ko-KR" sz="1400" dirty="0" smtClean="0"/>
                  <a:t>NP : Noun Phrase</a:t>
                </a:r>
              </a:p>
              <a:p>
                <a:r>
                  <a:rPr kumimoji="1" lang="en-US" altLang="ko-KR" sz="1400" dirty="0" smtClean="0"/>
                  <a:t>VP : Verb Phrase</a:t>
                </a:r>
              </a:p>
              <a:p>
                <a:r>
                  <a:rPr kumimoji="1" lang="en-US" altLang="ko-KR" sz="1400" dirty="0" smtClean="0"/>
                  <a:t>D : Definition article</a:t>
                </a:r>
              </a:p>
              <a:p>
                <a:r>
                  <a:rPr kumimoji="1" lang="en-US" altLang="ko-KR" sz="1400" dirty="0" smtClean="0"/>
                  <a:t>N : Noun</a:t>
                </a:r>
              </a:p>
              <a:p>
                <a:r>
                  <a:rPr kumimoji="1" lang="en-US" altLang="ko-KR" sz="1400" dirty="0" smtClean="0"/>
                  <a:t>V : Verb</a:t>
                </a: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2167531" y="670276"/>
              <a:ext cx="8919497" cy="1597667"/>
              <a:chOff x="2167531" y="670276"/>
              <a:chExt cx="8919497" cy="1597667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2167531" y="670276"/>
                <a:ext cx="804042" cy="819807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17" name="직선 연결선[R] 6"/>
              <p:cNvCxnSpPr>
                <a:stCxn id="16" idx="6"/>
                <a:endCxn id="18" idx="1"/>
              </p:cNvCxnSpPr>
              <p:nvPr/>
            </p:nvCxnSpPr>
            <p:spPr>
              <a:xfrm>
                <a:off x="2971573" y="1080180"/>
                <a:ext cx="5742433" cy="92615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8714006" y="1744723"/>
                <a:ext cx="23730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800" dirty="0" smtClean="0"/>
                  <a:t>Set </a:t>
                </a:r>
                <a:r>
                  <a:rPr kumimoji="1" lang="en-US" altLang="ko-KR" sz="2800" smtClean="0"/>
                  <a:t>of Strings</a:t>
                </a:r>
                <a:endParaRPr kumimoji="1" lang="ko-KR" altLang="en-US" sz="2800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94138" y="4240924"/>
              <a:ext cx="10149664" cy="2209543"/>
              <a:chOff x="394138" y="4240924"/>
              <a:chExt cx="10149664" cy="2209543"/>
            </a:xfrm>
          </p:grpSpPr>
          <p:sp>
            <p:nvSpPr>
              <p:cNvPr id="13" name="자유형 12"/>
              <p:cNvSpPr/>
              <p:nvPr/>
            </p:nvSpPr>
            <p:spPr>
              <a:xfrm>
                <a:off x="394138" y="4240924"/>
                <a:ext cx="4414345" cy="1545021"/>
              </a:xfrm>
              <a:custGeom>
                <a:avLst/>
                <a:gdLst>
                  <a:gd name="connsiteX0" fmla="*/ 0 w 4414345"/>
                  <a:gd name="connsiteY0" fmla="*/ 0 h 1545021"/>
                  <a:gd name="connsiteX1" fmla="*/ 0 w 4414345"/>
                  <a:gd name="connsiteY1" fmla="*/ 504497 h 1545021"/>
                  <a:gd name="connsiteX2" fmla="*/ 2490952 w 4414345"/>
                  <a:gd name="connsiteY2" fmla="*/ 504497 h 1545021"/>
                  <a:gd name="connsiteX3" fmla="*/ 2490952 w 4414345"/>
                  <a:gd name="connsiteY3" fmla="*/ 1545021 h 1545021"/>
                  <a:gd name="connsiteX4" fmla="*/ 2822028 w 4414345"/>
                  <a:gd name="connsiteY4" fmla="*/ 1545021 h 1545021"/>
                  <a:gd name="connsiteX5" fmla="*/ 4414345 w 4414345"/>
                  <a:gd name="connsiteY5" fmla="*/ 1545021 h 1545021"/>
                  <a:gd name="connsiteX6" fmla="*/ 4414345 w 4414345"/>
                  <a:gd name="connsiteY6" fmla="*/ 1229710 h 1545021"/>
                  <a:gd name="connsiteX7" fmla="*/ 4414345 w 4414345"/>
                  <a:gd name="connsiteY7" fmla="*/ 1229710 h 1545021"/>
                  <a:gd name="connsiteX8" fmla="*/ 4414345 w 4414345"/>
                  <a:gd name="connsiteY8" fmla="*/ 1229710 h 1545021"/>
                  <a:gd name="connsiteX9" fmla="*/ 4414345 w 4414345"/>
                  <a:gd name="connsiteY9" fmla="*/ 1229710 h 1545021"/>
                  <a:gd name="connsiteX10" fmla="*/ 4414345 w 4414345"/>
                  <a:gd name="connsiteY10" fmla="*/ 1072055 h 1545021"/>
                  <a:gd name="connsiteX11" fmla="*/ 2648607 w 4414345"/>
                  <a:gd name="connsiteY11" fmla="*/ 1072055 h 1545021"/>
                  <a:gd name="connsiteX12" fmla="*/ 2648607 w 4414345"/>
                  <a:gd name="connsiteY12" fmla="*/ 31531 h 1545021"/>
                  <a:gd name="connsiteX13" fmla="*/ 0 w 4414345"/>
                  <a:gd name="connsiteY13" fmla="*/ 31531 h 1545021"/>
                  <a:gd name="connsiteX14" fmla="*/ 0 w 4414345"/>
                  <a:gd name="connsiteY14" fmla="*/ 488731 h 1545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414345" h="1545021">
                    <a:moveTo>
                      <a:pt x="0" y="0"/>
                    </a:moveTo>
                    <a:lnTo>
                      <a:pt x="0" y="504497"/>
                    </a:lnTo>
                    <a:lnTo>
                      <a:pt x="2490952" y="504497"/>
                    </a:lnTo>
                    <a:lnTo>
                      <a:pt x="2490952" y="1545021"/>
                    </a:lnTo>
                    <a:lnTo>
                      <a:pt x="2822028" y="1545021"/>
                    </a:lnTo>
                    <a:lnTo>
                      <a:pt x="4414345" y="1545021"/>
                    </a:lnTo>
                    <a:lnTo>
                      <a:pt x="4414345" y="1229710"/>
                    </a:lnTo>
                    <a:lnTo>
                      <a:pt x="4414345" y="1229710"/>
                    </a:lnTo>
                    <a:lnTo>
                      <a:pt x="4414345" y="1229710"/>
                    </a:lnTo>
                    <a:lnTo>
                      <a:pt x="4414345" y="1229710"/>
                    </a:lnTo>
                    <a:lnTo>
                      <a:pt x="4414345" y="1072055"/>
                    </a:lnTo>
                    <a:lnTo>
                      <a:pt x="2648607" y="1072055"/>
                    </a:lnTo>
                    <a:lnTo>
                      <a:pt x="2648607" y="31531"/>
                    </a:lnTo>
                    <a:lnTo>
                      <a:pt x="0" y="31531"/>
                    </a:lnTo>
                    <a:lnTo>
                      <a:pt x="0" y="488731"/>
                    </a:lnTo>
                  </a:path>
                </a:pathLst>
              </a:cu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14" name="직선 연결선[R] 25"/>
              <p:cNvCxnSpPr>
                <a:stCxn id="13" idx="6"/>
                <a:endCxn id="15" idx="1"/>
              </p:cNvCxnSpPr>
              <p:nvPr/>
            </p:nvCxnSpPr>
            <p:spPr>
              <a:xfrm>
                <a:off x="4808483" y="5470634"/>
                <a:ext cx="4448748" cy="718223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9257231" y="5927247"/>
                <a:ext cx="12865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800" smtClean="0"/>
                  <a:t>Strings</a:t>
                </a:r>
                <a:endParaRPr kumimoji="1" lang="ko-KR" altLang="en-US" sz="2800" dirty="0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409904" y="3982550"/>
              <a:ext cx="11132840" cy="2686918"/>
              <a:chOff x="409904" y="3982550"/>
              <a:chExt cx="11132840" cy="2686918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409904" y="4915142"/>
                <a:ext cx="2349062" cy="175432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303139" y="3982550"/>
                <a:ext cx="32396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800" dirty="0" smtClean="0"/>
                  <a:t>Collection of Rules</a:t>
                </a:r>
                <a:endParaRPr kumimoji="1" lang="ko-KR" altLang="en-US" sz="2800" dirty="0"/>
              </a:p>
            </p:txBody>
          </p:sp>
          <p:cxnSp>
            <p:nvCxnSpPr>
              <p:cNvPr id="12" name="꺾인 연결선[E] 40"/>
              <p:cNvCxnSpPr>
                <a:endCxn id="11" idx="1"/>
              </p:cNvCxnSpPr>
              <p:nvPr/>
            </p:nvCxnSpPr>
            <p:spPr>
              <a:xfrm flipV="1">
                <a:off x="2758966" y="4244160"/>
                <a:ext cx="5544173" cy="1811357"/>
              </a:xfrm>
              <a:prstGeom prst="bentConnector3">
                <a:avLst>
                  <a:gd name="adj1" fmla="val 50000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6291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GSON (Google)</a:t>
            </a:r>
          </a:p>
          <a:p>
            <a:r>
              <a:rPr kumimoji="1" lang="en-US" altLang="ko-KR" dirty="0"/>
              <a:t>Jackson (</a:t>
            </a:r>
            <a:r>
              <a:rPr kumimoji="1" lang="en-US" altLang="ko-KR" dirty="0" err="1"/>
              <a:t>FasterXML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JSONP (Oracle)</a:t>
            </a:r>
          </a:p>
          <a:p>
            <a:r>
              <a:rPr kumimoji="1" lang="en-US" altLang="ko-KR" dirty="0" err="1"/>
              <a:t>JSON.simple</a:t>
            </a:r>
            <a:r>
              <a:rPr kumimoji="1" lang="en-US" altLang="ko-KR" dirty="0"/>
              <a:t> (</a:t>
            </a:r>
            <a:r>
              <a:rPr kumimoji="1" lang="en-US" altLang="ko-KR" dirty="0" err="1"/>
              <a:t>Yidong</a:t>
            </a:r>
            <a:r>
              <a:rPr kumimoji="1" lang="en-US" altLang="ko-KR" dirty="0"/>
              <a:t> Fang)</a:t>
            </a:r>
          </a:p>
          <a:p>
            <a:r>
              <a:rPr kumimoji="1" lang="en-US" altLang="ko-KR" dirty="0"/>
              <a:t>JSON-lib (Douglas </a:t>
            </a:r>
            <a:r>
              <a:rPr kumimoji="1" lang="en-US" altLang="ko-KR" dirty="0" err="1"/>
              <a:t>Crockford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 err="1"/>
              <a:t>Flexjson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Json-io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Genson</a:t>
            </a:r>
            <a:r>
              <a:rPr kumimoji="1" lang="en-US" altLang="ko-KR" dirty="0"/>
              <a:t>, </a:t>
            </a:r>
            <a:r>
              <a:rPr kumimoji="1" lang="en-US" altLang="ko-KR" dirty="0" err="1" smtClean="0"/>
              <a:t>JSONiJ</a:t>
            </a:r>
            <a:endParaRPr kumimoji="1"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7120912" y="3247041"/>
            <a:ext cx="4669431" cy="3064859"/>
            <a:chOff x="6710344" y="1725571"/>
            <a:chExt cx="5080000" cy="333434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344" y="1725571"/>
              <a:ext cx="5080000" cy="12700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344" y="2995571"/>
              <a:ext cx="2016897" cy="117652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7241" y="2995571"/>
              <a:ext cx="2956011" cy="102499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700" y="4336701"/>
              <a:ext cx="1270000" cy="6985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9245" y="4386814"/>
              <a:ext cx="28575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59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With serialization and deserialization</a:t>
            </a:r>
          </a:p>
          <a:p>
            <a:endParaRPr lang="en-US" altLang="ko-KR" dirty="0"/>
          </a:p>
          <a:p>
            <a:r>
              <a:rPr lang="en-US" altLang="ko-KR" dirty="0" smtClean="0"/>
              <a:t>Serialization</a:t>
            </a:r>
          </a:p>
          <a:p>
            <a:pPr lvl="1"/>
            <a:r>
              <a:rPr lang="en-US" altLang="ko-KR" dirty="0" smtClean="0"/>
              <a:t>Persisting an object from memory to a sequence of bits, for instance for saving onto the disk.</a:t>
            </a:r>
          </a:p>
          <a:p>
            <a:endParaRPr lang="en-US" altLang="ko-KR" dirty="0"/>
          </a:p>
          <a:p>
            <a:r>
              <a:rPr lang="en-US" altLang="ko-KR" dirty="0" smtClean="0"/>
              <a:t>Deserialization</a:t>
            </a:r>
          </a:p>
          <a:p>
            <a:pPr lvl="1"/>
            <a:r>
              <a:rPr lang="en-US" altLang="ko-KR" dirty="0" smtClean="0"/>
              <a:t>The opposite – reading data from the disk to create an object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6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523" y="1574590"/>
            <a:ext cx="7260954" cy="519670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94312" y="2851265"/>
            <a:ext cx="7830589" cy="50707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0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07" y="1690689"/>
            <a:ext cx="6819985" cy="488110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55869" y="4696691"/>
            <a:ext cx="689956" cy="14630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34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612309"/>
            <a:ext cx="5080000" cy="1270000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38200" y="2937872"/>
            <a:ext cx="10515600" cy="33755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/>
              <a:t>GOOGLE </a:t>
            </a:r>
            <a:r>
              <a:rPr kumimoji="1" lang="en-US" altLang="ko-KR" dirty="0" smtClean="0"/>
              <a:t>made</a:t>
            </a:r>
            <a:endParaRPr kumimoji="1" lang="en-US" altLang="ko-KR" dirty="0"/>
          </a:p>
          <a:p>
            <a:r>
              <a:rPr kumimoji="1" lang="en-US" altLang="ko-KR" dirty="0"/>
              <a:t>Easy to find reference and source </a:t>
            </a:r>
            <a:r>
              <a:rPr kumimoji="1" lang="en-US" altLang="ko-KR" dirty="0" smtClean="0"/>
              <a:t>code</a:t>
            </a:r>
            <a:endParaRPr kumimoji="1" lang="en-US" altLang="ko-KR" dirty="0"/>
          </a:p>
          <a:p>
            <a:r>
              <a:rPr kumimoji="1" lang="en-US" altLang="ko-KR" dirty="0"/>
              <a:t>Consist of one jar </a:t>
            </a:r>
            <a:r>
              <a:rPr kumimoji="1" lang="en-US" altLang="ko-KR" dirty="0" smtClean="0"/>
              <a:t>file</a:t>
            </a:r>
            <a:endParaRPr kumimoji="1" lang="en-US" altLang="ko-KR" dirty="0"/>
          </a:p>
          <a:p>
            <a:r>
              <a:rPr kumimoji="1" lang="en-US" altLang="ko-KR" dirty="0"/>
              <a:t>Support </a:t>
            </a:r>
            <a:r>
              <a:rPr kumimoji="1" lang="en-US" altLang="ko-KR" dirty="0" smtClean="0"/>
              <a:t>Maven</a:t>
            </a:r>
          </a:p>
          <a:p>
            <a:r>
              <a:rPr kumimoji="1" lang="en-US" altLang="ko-KR" dirty="0"/>
              <a:t>Best performance in small </a:t>
            </a:r>
            <a:r>
              <a:rPr kumimoji="1" lang="en-US" altLang="ko-KR" dirty="0" smtClean="0"/>
              <a:t>data</a:t>
            </a:r>
            <a:endParaRPr kumimoji="1" lang="en-US" altLang="ko-KR" dirty="0"/>
          </a:p>
          <a:p>
            <a:r>
              <a:rPr kumimoji="1" lang="en-US" altLang="ko-KR" dirty="0"/>
              <a:t>Nice performance on </a:t>
            </a:r>
            <a:r>
              <a:rPr kumimoji="1" lang="en-US" altLang="ko-KR" dirty="0" smtClean="0"/>
              <a:t>average</a:t>
            </a:r>
            <a:endParaRPr kumimoji="1" lang="en-US" altLang="ko-KR" dirty="0"/>
          </a:p>
          <a:p>
            <a:r>
              <a:rPr kumimoji="1" lang="en-US" altLang="ko-KR" dirty="0"/>
              <a:t>Light size of library and dependencies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394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157367" y="149099"/>
            <a:ext cx="29635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57367" y="1697562"/>
            <a:ext cx="10178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2400" dirty="0" smtClean="0"/>
              <a:t>Down load GSON Library from :</a:t>
            </a:r>
            <a:r>
              <a:rPr kumimoji="1" lang="en-US" altLang="ko-KR" sz="2400" dirty="0"/>
              <a:t> </a:t>
            </a:r>
            <a:br>
              <a:rPr kumimoji="1" lang="en-US" altLang="ko-KR" sz="2400" dirty="0"/>
            </a:br>
            <a:r>
              <a:rPr kumimoji="1" lang="en-US" altLang="ko-KR" sz="2400" dirty="0" smtClean="0">
                <a:hlinkClick r:id="rId4"/>
              </a:rPr>
              <a:t>http</a:t>
            </a:r>
            <a:r>
              <a:rPr kumimoji="1" lang="en-US" altLang="ko-KR" sz="2400" dirty="0">
                <a:hlinkClick r:id="rId4"/>
              </a:rPr>
              <a:t>://search.maven.org/#</a:t>
            </a:r>
            <a:r>
              <a:rPr kumimoji="1" lang="en-US" altLang="ko-KR" sz="2400" dirty="0" smtClean="0">
                <a:hlinkClick r:id="rId4"/>
              </a:rPr>
              <a:t>artifactdetails%7Ccom.google.code.gson%7Cgson%7C2.5%7Cjar</a:t>
            </a:r>
            <a:r>
              <a:rPr kumimoji="1" lang="en-US" altLang="ko-KR" sz="2400" dirty="0" smtClean="0"/>
              <a:t/>
            </a:r>
            <a:br>
              <a:rPr kumimoji="1" lang="en-US" altLang="ko-KR" sz="2400" dirty="0" smtClean="0"/>
            </a:br>
            <a:r>
              <a:rPr kumimoji="1" lang="en-US" altLang="ko-KR" sz="2400" dirty="0" smtClean="0"/>
              <a:t/>
            </a:r>
            <a:br>
              <a:rPr kumimoji="1" lang="en-US" altLang="ko-KR" sz="2400" dirty="0" smtClean="0"/>
            </a:br>
            <a:r>
              <a:rPr kumimoji="1" lang="en-US" altLang="ko-KR" sz="2400" dirty="0" smtClean="0"/>
              <a:t>Or there’s link of </a:t>
            </a:r>
            <a:r>
              <a:rPr kumimoji="1" lang="en-US" altLang="ko-KR" sz="2400" dirty="0"/>
              <a:t>latest version </a:t>
            </a:r>
            <a:r>
              <a:rPr kumimoji="1" lang="en-US" altLang="ko-KR" sz="2400" dirty="0" smtClean="0"/>
              <a:t>in </a:t>
            </a:r>
            <a:r>
              <a:rPr kumimoji="1" lang="en-US" altLang="ko-KR" sz="2400" dirty="0" err="1" smtClean="0"/>
              <a:t>README.md</a:t>
            </a:r>
            <a:r>
              <a:rPr kumimoji="1" lang="en-US" altLang="ko-KR" sz="2400" dirty="0" smtClean="0"/>
              <a:t> at </a:t>
            </a:r>
            <a:r>
              <a:rPr kumimoji="1" lang="en-US" altLang="ko-KR" sz="2400" dirty="0">
                <a:hlinkClick r:id="rId5"/>
              </a:rPr>
              <a:t>https://</a:t>
            </a:r>
            <a:r>
              <a:rPr kumimoji="1" lang="en-US" altLang="ko-KR" sz="2400" dirty="0" smtClean="0">
                <a:hlinkClick r:id="rId5"/>
              </a:rPr>
              <a:t>github.com/google/gson</a:t>
            </a:r>
            <a:r>
              <a:rPr kumimoji="1" lang="en-US" altLang="ko-KR" sz="2400" dirty="0" smtClean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7367" y="4344977"/>
            <a:ext cx="1017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dirty="0" smtClean="0"/>
              <a:t>2. Import Library in 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57367" y="5145733"/>
            <a:ext cx="1017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dirty="0" smtClean="0"/>
              <a:t>3. Code with GSON</a:t>
            </a:r>
          </a:p>
        </p:txBody>
      </p:sp>
    </p:spTree>
    <p:extLst>
      <p:ext uri="{BB962C8B-B14F-4D97-AF65-F5344CB8AC3E}">
        <p14:creationId xmlns:p14="http://schemas.microsoft.com/office/powerpoint/2010/main" val="32589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148613" y="1623761"/>
            <a:ext cx="10178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dirty="0" smtClean="0"/>
              <a:t>How to import Library in Project ?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647" y="1028684"/>
            <a:ext cx="3089630" cy="57150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57367" y="2521059"/>
            <a:ext cx="50802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2800" dirty="0" smtClean="0"/>
              <a:t>Right click on you current project in Package Explorer</a:t>
            </a:r>
          </a:p>
          <a:p>
            <a:pPr marL="342900" indent="-342900">
              <a:buAutoNum type="arabicPeriod"/>
            </a:pPr>
            <a:endParaRPr kumimoji="1" lang="en-US" altLang="ko-KR" sz="2800" dirty="0"/>
          </a:p>
          <a:p>
            <a:pPr marL="342900" indent="-342900">
              <a:buAutoNum type="arabicPeriod"/>
            </a:pPr>
            <a:r>
              <a:rPr kumimoji="1" lang="en-US" altLang="ko-KR" sz="2800" dirty="0" smtClean="0"/>
              <a:t>Click Properties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779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066" y="1690688"/>
            <a:ext cx="4519961" cy="4086657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J</a:t>
            </a:r>
            <a:r>
              <a:rPr lang="en-US" altLang="ko-KR" dirty="0" smtClean="0"/>
              <a:t>ava</a:t>
            </a:r>
            <a:r>
              <a:rPr lang="en-US" altLang="ko-KR" b="1" dirty="0" smtClean="0"/>
              <a:t>S</a:t>
            </a:r>
            <a:r>
              <a:rPr lang="en-US" altLang="ko-KR" dirty="0" smtClean="0"/>
              <a:t>cript </a:t>
            </a:r>
            <a:r>
              <a:rPr lang="en-US" altLang="ko-KR" b="1" dirty="0" smtClean="0"/>
              <a:t>O</a:t>
            </a:r>
            <a:r>
              <a:rPr lang="en-US" altLang="ko-KR" dirty="0" smtClean="0"/>
              <a:t>bject </a:t>
            </a:r>
            <a:r>
              <a:rPr lang="en-US" altLang="ko-KR" b="1" dirty="0" smtClean="0"/>
              <a:t>N</a:t>
            </a:r>
            <a:r>
              <a:rPr lang="en-US" altLang="ko-KR" dirty="0" smtClean="0"/>
              <a:t>otation</a:t>
            </a:r>
          </a:p>
          <a:p>
            <a:r>
              <a:rPr lang="en-US" altLang="ko-KR" dirty="0" smtClean="0"/>
              <a:t>Syntax for </a:t>
            </a:r>
            <a:r>
              <a:rPr lang="en-US" altLang="ko-KR" b="1" dirty="0" smtClean="0"/>
              <a:t>storing</a:t>
            </a:r>
            <a:r>
              <a:rPr lang="en-US" altLang="ko-KR" dirty="0" smtClean="0"/>
              <a:t> and </a:t>
            </a:r>
            <a:r>
              <a:rPr lang="en-US" altLang="ko-KR" b="1" dirty="0" smtClean="0"/>
              <a:t>exchanging</a:t>
            </a:r>
            <a:endParaRPr lang="en-US" altLang="ko-KR" dirty="0" smtClean="0"/>
          </a:p>
          <a:p>
            <a:r>
              <a:rPr lang="en-US" altLang="ko-KR" dirty="0" smtClean="0"/>
              <a:t>Data-interchange format</a:t>
            </a:r>
          </a:p>
          <a:p>
            <a:r>
              <a:rPr lang="en-US" altLang="ko-KR" dirty="0" smtClean="0"/>
              <a:t>File extension “</a:t>
            </a:r>
            <a:r>
              <a:rPr lang="en-US" altLang="ko-KR" dirty="0" err="1" smtClean="0"/>
              <a:t>file.</a:t>
            </a:r>
            <a:r>
              <a:rPr lang="en-US" altLang="ko-KR" b="1" dirty="0" err="1" smtClean="0"/>
              <a:t>json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48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03829" y="1474662"/>
            <a:ext cx="50802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dirty="0" smtClean="0"/>
              <a:t>3. Go to Java Build Path tab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800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dirty="0" smtClean="0"/>
              <a:t>4. Click Add External JARs </a:t>
            </a:r>
            <a:endParaRPr kumimoji="1"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367" y="1307168"/>
            <a:ext cx="6438633" cy="55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7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86896" y="1897996"/>
            <a:ext cx="50802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dirty="0" smtClean="0"/>
              <a:t>3. Go to where </a:t>
            </a:r>
            <a:r>
              <a:rPr kumimoji="1" lang="en-US" altLang="ko-KR" sz="2800" dirty="0" err="1" smtClean="0"/>
              <a:t>Gson</a:t>
            </a:r>
            <a:r>
              <a:rPr kumimoji="1" lang="en-US" altLang="ko-KR" sz="2800" dirty="0" smtClean="0"/>
              <a:t> downloaded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800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dirty="0" smtClean="0"/>
              <a:t>4. Select Jars</a:t>
            </a:r>
            <a:endParaRPr kumimoji="1"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331" y="1474662"/>
            <a:ext cx="7693176" cy="538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866" y="1185333"/>
            <a:ext cx="6570134" cy="5672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6896" y="1897996"/>
            <a:ext cx="50802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dirty="0" smtClean="0"/>
              <a:t>5. It might look like this after we import jars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800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dirty="0" smtClean="0"/>
              <a:t>6. Click Apply and Ok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63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05430" y="1897995"/>
            <a:ext cx="5080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dirty="0" smtClean="0"/>
              <a:t>7. We can see </a:t>
            </a:r>
            <a:r>
              <a:rPr kumimoji="1" lang="en-US" altLang="ko-KR" sz="2800" dirty="0" err="1" smtClean="0"/>
              <a:t>gson</a:t>
            </a:r>
            <a:r>
              <a:rPr kumimoji="1" lang="en-US" altLang="ko-KR" sz="2800" dirty="0" smtClean="0"/>
              <a:t> is imported</a:t>
            </a:r>
            <a:endParaRPr kumimoji="1"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366" y="1897995"/>
            <a:ext cx="6097606" cy="380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95278" y="1474662"/>
            <a:ext cx="5080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dirty="0" smtClean="0"/>
              <a:t>How to code with </a:t>
            </a:r>
            <a:r>
              <a:rPr kumimoji="1" lang="en-US" altLang="ko-KR" sz="2800" dirty="0" err="1" smtClean="0"/>
              <a:t>Gson</a:t>
            </a:r>
            <a:r>
              <a:rPr kumimoji="1" lang="en-US" altLang="ko-KR" sz="2800" dirty="0"/>
              <a:t>?</a:t>
            </a:r>
            <a:endParaRPr kumimoji="1"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95278" y="2630947"/>
            <a:ext cx="108532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dirty="0" smtClean="0"/>
              <a:t>With </a:t>
            </a:r>
            <a:r>
              <a:rPr kumimoji="1" lang="en-US" altLang="ko-KR" sz="2800" dirty="0" err="1" smtClean="0"/>
              <a:t>Gson</a:t>
            </a:r>
            <a:r>
              <a:rPr kumimoji="1" lang="en-US" altLang="ko-KR" sz="2800" dirty="0" smtClean="0"/>
              <a:t>, It’s easy to serialize JAVA object into </a:t>
            </a:r>
            <a:r>
              <a:rPr kumimoji="1" lang="en-US" altLang="ko-KR" sz="2800" dirty="0" err="1" smtClean="0"/>
              <a:t>json</a:t>
            </a:r>
            <a:r>
              <a:rPr kumimoji="1" lang="en-US" altLang="ko-KR" sz="2800" dirty="0" smtClean="0"/>
              <a:t> format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800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dirty="0" smtClean="0"/>
              <a:t>And easy to </a:t>
            </a:r>
            <a:r>
              <a:rPr kumimoji="1" lang="en-US" altLang="ko-KR" sz="2800" dirty="0" err="1" smtClean="0"/>
              <a:t>deserialize</a:t>
            </a:r>
            <a:r>
              <a:rPr kumimoji="1" lang="en-US" altLang="ko-KR" sz="2800" dirty="0" smtClean="0"/>
              <a:t> </a:t>
            </a:r>
            <a:r>
              <a:rPr kumimoji="1" lang="en-US" altLang="ko-KR" sz="2800" dirty="0" err="1" smtClean="0"/>
              <a:t>json</a:t>
            </a:r>
            <a:r>
              <a:rPr kumimoji="1" lang="en-US" altLang="ko-KR" sz="2800" dirty="0" smtClean="0"/>
              <a:t> format into JAVA object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8162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30717" y="772395"/>
            <a:ext cx="607906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package </a:t>
            </a:r>
            <a:r>
              <a:rPr lang="en-US" altLang="ko-KR" sz="1400" b="1" dirty="0" err="1"/>
              <a:t>gson</a:t>
            </a:r>
            <a:r>
              <a:rPr lang="en-US" altLang="ko-KR" sz="1400" b="1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import </a:t>
            </a:r>
            <a:r>
              <a:rPr lang="en-US" altLang="ko-KR" sz="1400" b="1" dirty="0" err="1"/>
              <a:t>java.util.List</a:t>
            </a:r>
            <a:r>
              <a:rPr lang="en-US" altLang="ko-KR" sz="1400" b="1" dirty="0"/>
              <a:t>;</a:t>
            </a:r>
          </a:p>
          <a:p>
            <a:r>
              <a:rPr lang="en-US" altLang="ko-KR" sz="1400" b="1" dirty="0"/>
              <a:t>import </a:t>
            </a:r>
            <a:r>
              <a:rPr lang="en-US" altLang="ko-KR" sz="1400" b="1" dirty="0" err="1"/>
              <a:t>java.util.ArrayList</a:t>
            </a:r>
            <a:r>
              <a:rPr lang="en-US" altLang="ko-KR" sz="1400" b="1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public class </a:t>
            </a:r>
            <a:r>
              <a:rPr lang="en-US" altLang="ko-KR" sz="1400" b="1" dirty="0" err="1"/>
              <a:t>WebAndServerClass</a:t>
            </a:r>
            <a:r>
              <a:rPr lang="en-US" altLang="ko-KR" sz="1400" b="1" dirty="0"/>
              <a:t> {</a:t>
            </a:r>
          </a:p>
          <a:p>
            <a:r>
              <a:rPr lang="en-US" altLang="ko-KR" sz="1400" dirty="0"/>
              <a:t>	</a:t>
            </a:r>
            <a:r>
              <a:rPr lang="en-US" altLang="ko-KR" sz="1400" b="1" dirty="0"/>
              <a:t>private String code;</a:t>
            </a:r>
          </a:p>
          <a:p>
            <a:r>
              <a:rPr lang="en-US" altLang="ko-KR" sz="1400" dirty="0"/>
              <a:t>	</a:t>
            </a:r>
            <a:r>
              <a:rPr lang="en-US" altLang="ko-KR" sz="1400" b="1" dirty="0"/>
              <a:t>private List&lt;Student&gt; attendee;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</a:t>
            </a:r>
            <a:r>
              <a:rPr lang="en-US" altLang="ko-KR" sz="1400" b="1" dirty="0"/>
              <a:t>public String </a:t>
            </a:r>
            <a:r>
              <a:rPr lang="en-US" altLang="ko-KR" sz="1400" b="1" dirty="0" err="1"/>
              <a:t>getCode</a:t>
            </a:r>
            <a:r>
              <a:rPr lang="en-US" altLang="ko-KR" sz="1400" b="1" dirty="0"/>
              <a:t>() {</a:t>
            </a:r>
          </a:p>
          <a:p>
            <a:r>
              <a:rPr lang="en-US" altLang="ko-KR" sz="1400" dirty="0"/>
              <a:t>		</a:t>
            </a:r>
            <a:r>
              <a:rPr lang="en-US" altLang="ko-KR" sz="1400" b="1" dirty="0"/>
              <a:t>return code;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	</a:t>
            </a:r>
            <a:r>
              <a:rPr lang="en-US" altLang="ko-KR" sz="1400" b="1" dirty="0"/>
              <a:t>public void </a:t>
            </a:r>
            <a:r>
              <a:rPr lang="en-US" altLang="ko-KR" sz="1400" b="1" dirty="0" err="1"/>
              <a:t>setCode</a:t>
            </a:r>
            <a:r>
              <a:rPr lang="en-US" altLang="ko-KR" sz="1400" b="1" dirty="0"/>
              <a:t>(String name) {</a:t>
            </a:r>
          </a:p>
          <a:p>
            <a:r>
              <a:rPr lang="en-US" altLang="ko-KR" sz="1400" dirty="0"/>
              <a:t>		</a:t>
            </a:r>
            <a:r>
              <a:rPr lang="en-US" altLang="ko-KR" sz="1400" b="1" dirty="0" err="1"/>
              <a:t>this.code</a:t>
            </a:r>
            <a:r>
              <a:rPr lang="en-US" altLang="ko-KR" sz="1400" b="1" dirty="0"/>
              <a:t> = name;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	</a:t>
            </a:r>
            <a:r>
              <a:rPr lang="en-US" altLang="ko-KR" sz="1400" b="1" dirty="0"/>
              <a:t>public List&lt;Student&gt; </a:t>
            </a:r>
            <a:r>
              <a:rPr lang="en-US" altLang="ko-KR" sz="1400" b="1" dirty="0" err="1"/>
              <a:t>getAttendee</a:t>
            </a:r>
            <a:r>
              <a:rPr lang="en-US" altLang="ko-KR" sz="1400" b="1" dirty="0"/>
              <a:t>() {</a:t>
            </a:r>
          </a:p>
          <a:p>
            <a:r>
              <a:rPr lang="en-US" altLang="ko-KR" sz="1400" dirty="0"/>
              <a:t>		</a:t>
            </a:r>
            <a:r>
              <a:rPr lang="en-US" altLang="ko-KR" sz="1400" b="1" dirty="0"/>
              <a:t>return attendee;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	</a:t>
            </a:r>
            <a:r>
              <a:rPr lang="en-US" altLang="ko-KR" sz="1400" b="1" dirty="0"/>
              <a:t>public void </a:t>
            </a:r>
            <a:r>
              <a:rPr lang="en-US" altLang="ko-KR" sz="1400" b="1" dirty="0" err="1"/>
              <a:t>setAttendee</a:t>
            </a:r>
            <a:r>
              <a:rPr lang="en-US" altLang="ko-KR" sz="1400" b="1" dirty="0"/>
              <a:t>(List&lt;Student&gt; attendee) {</a:t>
            </a:r>
          </a:p>
          <a:p>
            <a:r>
              <a:rPr lang="en-US" altLang="ko-KR" sz="1400" dirty="0"/>
              <a:t>		</a:t>
            </a:r>
            <a:r>
              <a:rPr lang="en-US" altLang="ko-KR" sz="1400" b="1" dirty="0" err="1"/>
              <a:t>this.attendee</a:t>
            </a:r>
            <a:r>
              <a:rPr lang="en-US" altLang="ko-KR" sz="1400" b="1" dirty="0"/>
              <a:t> = attendee;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</a:p>
          <a:p>
            <a:endParaRPr lang="en-US" altLang="ko-KR" sz="1400" dirty="0" smtClean="0"/>
          </a:p>
          <a:p>
            <a:r>
              <a:rPr lang="en-US" altLang="ko-KR" sz="1400" b="1" dirty="0"/>
              <a:t>public static class Student{</a:t>
            </a:r>
          </a:p>
          <a:p>
            <a:r>
              <a:rPr lang="en-US" altLang="ko-KR" sz="1400" dirty="0"/>
              <a:t>		</a:t>
            </a:r>
            <a:r>
              <a:rPr lang="en-US" altLang="ko-KR" sz="1400" b="1" dirty="0"/>
              <a:t>private String name;</a:t>
            </a:r>
          </a:p>
          <a:p>
            <a:r>
              <a:rPr lang="en-US" altLang="ko-KR" sz="1400" dirty="0"/>
              <a:t>		</a:t>
            </a:r>
            <a:r>
              <a:rPr lang="en-US" altLang="ko-KR" sz="1400" b="1" dirty="0"/>
              <a:t>private String grade;</a:t>
            </a:r>
          </a:p>
          <a:p>
            <a:r>
              <a:rPr lang="en-US" altLang="ko-KR" sz="1400" dirty="0"/>
              <a:t>		</a:t>
            </a:r>
            <a:r>
              <a:rPr lang="en-US" altLang="ko-KR" sz="1400" b="1" dirty="0"/>
              <a:t>private String gender;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	</a:t>
            </a:r>
            <a:endParaRPr lang="it-IT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973167" y="772395"/>
            <a:ext cx="932193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	</a:t>
            </a:r>
            <a:r>
              <a:rPr lang="en-US" altLang="ko-KR" sz="1400" b="1" dirty="0"/>
              <a:t>public String </a:t>
            </a:r>
            <a:r>
              <a:rPr lang="en-US" altLang="ko-KR" sz="1400" b="1" dirty="0" err="1"/>
              <a:t>getName</a:t>
            </a:r>
            <a:r>
              <a:rPr lang="en-US" altLang="ko-KR" sz="1400" b="1" dirty="0"/>
              <a:t>() {</a:t>
            </a:r>
          </a:p>
          <a:p>
            <a:r>
              <a:rPr lang="en-US" altLang="ko-KR" sz="1400" dirty="0"/>
              <a:t>			</a:t>
            </a:r>
            <a:r>
              <a:rPr lang="en-US" altLang="ko-KR" sz="1400" b="1" dirty="0"/>
              <a:t>return name;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	</a:t>
            </a:r>
            <a:r>
              <a:rPr lang="en-US" altLang="ko-KR" sz="1400" b="1" dirty="0"/>
              <a:t>public void </a:t>
            </a:r>
            <a:r>
              <a:rPr lang="en-US" altLang="ko-KR" sz="1400" b="1" dirty="0" err="1"/>
              <a:t>setName</a:t>
            </a:r>
            <a:r>
              <a:rPr lang="en-US" altLang="ko-KR" sz="1400" b="1" dirty="0"/>
              <a:t>(String name) {</a:t>
            </a:r>
          </a:p>
          <a:p>
            <a:r>
              <a:rPr lang="en-US" altLang="ko-KR" sz="1400" dirty="0"/>
              <a:t>			</a:t>
            </a:r>
            <a:r>
              <a:rPr lang="en-US" altLang="ko-KR" sz="1400" b="1" dirty="0" err="1"/>
              <a:t>this.name</a:t>
            </a:r>
            <a:r>
              <a:rPr lang="en-US" altLang="ko-KR" sz="1400" b="1" dirty="0"/>
              <a:t> = name;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	</a:t>
            </a:r>
            <a:r>
              <a:rPr lang="en-US" altLang="ko-KR" sz="1400" b="1" dirty="0"/>
              <a:t>public String </a:t>
            </a:r>
            <a:r>
              <a:rPr lang="en-US" altLang="ko-KR" sz="1400" b="1" dirty="0" err="1"/>
              <a:t>getGrade</a:t>
            </a:r>
            <a:r>
              <a:rPr lang="en-US" altLang="ko-KR" sz="1400" b="1" dirty="0"/>
              <a:t>() {</a:t>
            </a:r>
          </a:p>
          <a:p>
            <a:r>
              <a:rPr lang="en-US" altLang="ko-KR" sz="1400" dirty="0"/>
              <a:t>			</a:t>
            </a:r>
            <a:r>
              <a:rPr lang="en-US" altLang="ko-KR" sz="1400" b="1" dirty="0"/>
              <a:t>return grade;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	</a:t>
            </a:r>
            <a:r>
              <a:rPr lang="en-US" altLang="ko-KR" sz="1400" b="1" dirty="0"/>
              <a:t>public void </a:t>
            </a:r>
            <a:r>
              <a:rPr lang="en-US" altLang="ko-KR" sz="1400" b="1" dirty="0" err="1"/>
              <a:t>setGrade</a:t>
            </a:r>
            <a:r>
              <a:rPr lang="en-US" altLang="ko-KR" sz="1400" b="1" dirty="0"/>
              <a:t>(String grade) {</a:t>
            </a:r>
          </a:p>
          <a:p>
            <a:r>
              <a:rPr lang="en-US" altLang="ko-KR" sz="1400" dirty="0"/>
              <a:t>			</a:t>
            </a:r>
            <a:r>
              <a:rPr lang="en-US" altLang="ko-KR" sz="1400" b="1" dirty="0" err="1"/>
              <a:t>this.grade</a:t>
            </a:r>
            <a:r>
              <a:rPr lang="en-US" altLang="ko-KR" sz="1400" b="1" dirty="0"/>
              <a:t> = grade;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	</a:t>
            </a:r>
            <a:r>
              <a:rPr lang="en-US" altLang="ko-KR" sz="1400" b="1" dirty="0"/>
              <a:t>public String </a:t>
            </a:r>
            <a:r>
              <a:rPr lang="en-US" altLang="ko-KR" sz="1400" b="1" dirty="0" err="1"/>
              <a:t>getGender</a:t>
            </a:r>
            <a:r>
              <a:rPr lang="en-US" altLang="ko-KR" sz="1400" b="1" dirty="0"/>
              <a:t>() {</a:t>
            </a:r>
          </a:p>
          <a:p>
            <a:r>
              <a:rPr lang="en-US" altLang="ko-KR" sz="1400" dirty="0"/>
              <a:t>			</a:t>
            </a:r>
            <a:r>
              <a:rPr lang="en-US" altLang="ko-KR" sz="1400" b="1" dirty="0"/>
              <a:t>return gender;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	</a:t>
            </a:r>
            <a:r>
              <a:rPr lang="en-US" altLang="ko-KR" sz="1400" b="1" dirty="0"/>
              <a:t>public void </a:t>
            </a:r>
            <a:r>
              <a:rPr lang="en-US" altLang="ko-KR" sz="1400" b="1" dirty="0" err="1"/>
              <a:t>setGender</a:t>
            </a:r>
            <a:r>
              <a:rPr lang="en-US" altLang="ko-KR" sz="1400" b="1" dirty="0"/>
              <a:t>(String gender) {</a:t>
            </a:r>
          </a:p>
          <a:p>
            <a:r>
              <a:rPr lang="en-US" altLang="ko-KR" sz="1400" dirty="0"/>
              <a:t>			</a:t>
            </a:r>
            <a:r>
              <a:rPr lang="en-US" altLang="ko-KR" sz="1400" b="1" dirty="0" err="1"/>
              <a:t>this.gender</a:t>
            </a:r>
            <a:r>
              <a:rPr lang="en-US" altLang="ko-KR" sz="1400" b="1" dirty="0"/>
              <a:t> = gender;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	</a:t>
            </a:r>
            <a:r>
              <a:rPr lang="en-US" altLang="ko-KR" sz="1400" b="1" dirty="0"/>
              <a:t>public String </a:t>
            </a:r>
            <a:r>
              <a:rPr lang="en-US" altLang="ko-KR" sz="1400" b="1" dirty="0" err="1"/>
              <a:t>toString</a:t>
            </a:r>
            <a:r>
              <a:rPr lang="en-US" altLang="ko-KR" sz="1400" b="1" dirty="0"/>
              <a:t>() {</a:t>
            </a:r>
          </a:p>
          <a:p>
            <a:r>
              <a:rPr lang="en-US" altLang="ko-KR" sz="1400" dirty="0"/>
              <a:t>			</a:t>
            </a:r>
            <a:r>
              <a:rPr lang="en-US" altLang="ko-KR" sz="1400" b="1" dirty="0"/>
              <a:t>return "name : " + </a:t>
            </a:r>
            <a:r>
              <a:rPr lang="en-US" altLang="ko-KR" sz="1400" b="1" dirty="0" smtClean="0"/>
              <a:t>name +</a:t>
            </a:r>
          </a:p>
          <a:p>
            <a:r>
              <a:rPr lang="en-US" altLang="ko-KR" sz="1400" b="1" dirty="0"/>
              <a:t>	</a:t>
            </a:r>
            <a:r>
              <a:rPr lang="en-US" altLang="ko-KR" sz="1400" b="1" dirty="0" smtClean="0"/>
              <a:t>		"\</a:t>
            </a:r>
            <a:r>
              <a:rPr lang="en-US" altLang="ko-KR" sz="1400" b="1" dirty="0" err="1"/>
              <a:t>tgrade</a:t>
            </a:r>
            <a:r>
              <a:rPr lang="en-US" altLang="ko-KR" sz="1400" b="1" dirty="0"/>
              <a:t> : " + grade + </a:t>
            </a:r>
            <a:endParaRPr lang="en-US" altLang="ko-KR" sz="1400" b="1" dirty="0" smtClean="0"/>
          </a:p>
          <a:p>
            <a:r>
              <a:rPr lang="en-US" altLang="ko-KR" sz="1400" b="1" dirty="0"/>
              <a:t>	</a:t>
            </a:r>
            <a:r>
              <a:rPr lang="en-US" altLang="ko-KR" sz="1400" b="1" dirty="0" smtClean="0"/>
              <a:t>		"\</a:t>
            </a:r>
            <a:r>
              <a:rPr lang="en-US" altLang="ko-KR" sz="1400" b="1" dirty="0" err="1"/>
              <a:t>tgender</a:t>
            </a:r>
            <a:r>
              <a:rPr lang="en-US" altLang="ko-KR" sz="1400" b="1" dirty="0"/>
              <a:t> : " + gender;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cxnSp>
        <p:nvCxnSpPr>
          <p:cNvPr id="10" name="직선 연결선[R] 9"/>
          <p:cNvCxnSpPr/>
          <p:nvPr/>
        </p:nvCxnSpPr>
        <p:spPr>
          <a:xfrm>
            <a:off x="6366934" y="1170517"/>
            <a:ext cx="0" cy="6095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8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1091155"/>
            <a:ext cx="932395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public static </a:t>
            </a:r>
            <a:r>
              <a:rPr lang="en-US" altLang="ko-KR" sz="1400" b="1" dirty="0" err="1"/>
              <a:t>WebAndServerClass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generateWASC</a:t>
            </a:r>
            <a:r>
              <a:rPr lang="en-US" altLang="ko-KR" sz="1400" b="1" dirty="0"/>
              <a:t>(){</a:t>
            </a:r>
          </a:p>
          <a:p>
            <a:r>
              <a:rPr lang="en-US" altLang="ko-KR" sz="1400" dirty="0"/>
              <a:t>		</a:t>
            </a:r>
            <a:r>
              <a:rPr lang="en-US" altLang="ko-KR" sz="1400" b="1" dirty="0" err="1"/>
              <a:t>WebAndServerClass</a:t>
            </a:r>
            <a:r>
              <a:rPr lang="en-US" altLang="ko-KR" sz="1400" b="1" dirty="0"/>
              <a:t> WASC = new </a:t>
            </a:r>
            <a:r>
              <a:rPr lang="en-US" altLang="ko-KR" sz="1400" b="1" dirty="0" err="1"/>
              <a:t>WebAndServerClass</a:t>
            </a:r>
            <a:r>
              <a:rPr lang="en-US" altLang="ko-KR" sz="1400" b="1" dirty="0"/>
              <a:t>();</a:t>
            </a:r>
          </a:p>
          <a:p>
            <a:r>
              <a:rPr lang="it-IT" altLang="ko-KR" sz="1400" dirty="0"/>
              <a:t>		</a:t>
            </a:r>
            <a:r>
              <a:rPr lang="it-IT" altLang="ko-KR" sz="1400" dirty="0" err="1"/>
              <a:t>WASC.setCode</a:t>
            </a:r>
            <a:r>
              <a:rPr lang="it-IT" altLang="ko-KR" sz="1400" dirty="0"/>
              <a:t>("COMP418001");</a:t>
            </a:r>
          </a:p>
          <a:p>
            <a:r>
              <a:rPr lang="it-IT" altLang="ko-KR" sz="1400" dirty="0"/>
              <a:t>		</a:t>
            </a:r>
          </a:p>
          <a:p>
            <a:r>
              <a:rPr lang="it-IT" altLang="ko-KR" sz="1400" dirty="0"/>
              <a:t>		List&lt;</a:t>
            </a:r>
            <a:r>
              <a:rPr lang="it-IT" altLang="ko-KR" sz="1400" b="1" dirty="0" err="1"/>
              <a:t>WebAndServerClass.Student</a:t>
            </a:r>
            <a:r>
              <a:rPr lang="it-IT" altLang="ko-KR" sz="1400" b="1" dirty="0"/>
              <a:t>&gt; </a:t>
            </a:r>
            <a:r>
              <a:rPr lang="it-IT" altLang="ko-KR" sz="1400" b="1" dirty="0" err="1"/>
              <a:t>studentList</a:t>
            </a:r>
            <a:r>
              <a:rPr lang="it-IT" altLang="ko-KR" sz="1400" b="1" dirty="0"/>
              <a:t> = new </a:t>
            </a:r>
            <a:r>
              <a:rPr lang="it-IT" altLang="ko-KR" sz="1400" b="1" dirty="0" err="1"/>
              <a:t>ArrayList</a:t>
            </a:r>
            <a:r>
              <a:rPr lang="it-IT" altLang="ko-KR" sz="1400" b="1" dirty="0"/>
              <a:t>&lt;</a:t>
            </a:r>
            <a:r>
              <a:rPr lang="it-IT" altLang="ko-KR" sz="1400" b="1" dirty="0" err="1"/>
              <a:t>Student</a:t>
            </a:r>
            <a:r>
              <a:rPr lang="it-IT" altLang="ko-KR" sz="1400" b="1" dirty="0"/>
              <a:t>&gt;();</a:t>
            </a:r>
          </a:p>
          <a:p>
            <a:r>
              <a:rPr lang="it-IT" altLang="ko-KR" sz="1400" dirty="0"/>
              <a:t>		</a:t>
            </a:r>
          </a:p>
          <a:p>
            <a:r>
              <a:rPr lang="it-IT" altLang="ko-KR" sz="1400" dirty="0"/>
              <a:t>		</a:t>
            </a:r>
            <a:r>
              <a:rPr lang="it-IT" altLang="ko-KR" sz="1400" b="1" dirty="0" err="1"/>
              <a:t>WebAndServerClass.Student</a:t>
            </a:r>
            <a:r>
              <a:rPr lang="it-IT" altLang="ko-KR" sz="1400" b="1" dirty="0"/>
              <a:t> </a:t>
            </a:r>
            <a:r>
              <a:rPr lang="it-IT" altLang="ko-KR" sz="1400" b="1" dirty="0" err="1"/>
              <a:t>student</a:t>
            </a:r>
            <a:r>
              <a:rPr lang="it-IT" altLang="ko-KR" sz="1400" b="1" dirty="0"/>
              <a:t> = new </a:t>
            </a:r>
            <a:r>
              <a:rPr lang="it-IT" altLang="ko-KR" sz="1400" b="1" dirty="0" err="1"/>
              <a:t>Student</a:t>
            </a:r>
            <a:r>
              <a:rPr lang="it-IT" altLang="ko-KR" sz="1400" b="1" dirty="0"/>
              <a:t>();</a:t>
            </a:r>
          </a:p>
          <a:p>
            <a:r>
              <a:rPr lang="it-IT" altLang="ko-KR" sz="1400" dirty="0"/>
              <a:t>		</a:t>
            </a:r>
          </a:p>
          <a:p>
            <a:r>
              <a:rPr lang="it-IT" altLang="ko-KR" sz="1400" dirty="0"/>
              <a:t>		</a:t>
            </a:r>
            <a:r>
              <a:rPr lang="it-IT" altLang="ko-KR" sz="1400" dirty="0" err="1"/>
              <a:t>student</a:t>
            </a:r>
            <a:r>
              <a:rPr lang="it-IT" altLang="ko-KR" sz="1400" dirty="0"/>
              <a:t> = </a:t>
            </a:r>
            <a:r>
              <a:rPr lang="it-IT" altLang="ko-KR" sz="1400" b="1" dirty="0"/>
              <a:t>new </a:t>
            </a:r>
            <a:r>
              <a:rPr lang="it-IT" altLang="ko-KR" sz="1400" b="1" dirty="0" err="1"/>
              <a:t>Student</a:t>
            </a:r>
            <a:r>
              <a:rPr lang="it-IT" altLang="ko-KR" sz="1400" b="1" dirty="0"/>
              <a:t>();</a:t>
            </a:r>
          </a:p>
          <a:p>
            <a:r>
              <a:rPr lang="it-IT" altLang="ko-KR" sz="1400" dirty="0"/>
              <a:t>		</a:t>
            </a:r>
            <a:r>
              <a:rPr lang="it-IT" altLang="ko-KR" sz="1400" dirty="0" err="1"/>
              <a:t>student.setName</a:t>
            </a:r>
            <a:r>
              <a:rPr lang="it-IT" altLang="ko-KR" sz="1400" dirty="0"/>
              <a:t>("</a:t>
            </a:r>
            <a:r>
              <a:rPr lang="it-IT" altLang="ko-KR" sz="1400" dirty="0" err="1"/>
              <a:t>Rhino</a:t>
            </a:r>
            <a:r>
              <a:rPr lang="it-IT" altLang="ko-KR" sz="1400" dirty="0"/>
              <a:t>");</a:t>
            </a:r>
          </a:p>
          <a:p>
            <a:r>
              <a:rPr lang="it-IT" altLang="ko-KR" sz="1400" dirty="0"/>
              <a:t>		</a:t>
            </a:r>
            <a:r>
              <a:rPr lang="it-IT" altLang="ko-KR" sz="1400" dirty="0" err="1"/>
              <a:t>student.setGrade</a:t>
            </a:r>
            <a:r>
              <a:rPr lang="it-IT" altLang="ko-KR" sz="1400" dirty="0"/>
              <a:t>("Junior");</a:t>
            </a:r>
          </a:p>
          <a:p>
            <a:r>
              <a:rPr lang="it-IT" altLang="ko-KR" sz="1400" dirty="0"/>
              <a:t>		</a:t>
            </a:r>
            <a:r>
              <a:rPr lang="it-IT" altLang="ko-KR" sz="1400" dirty="0" err="1"/>
              <a:t>student.setGender</a:t>
            </a:r>
            <a:r>
              <a:rPr lang="it-IT" altLang="ko-KR" sz="1400" dirty="0"/>
              <a:t>("Male");</a:t>
            </a:r>
          </a:p>
          <a:p>
            <a:r>
              <a:rPr lang="it-IT" altLang="ko-KR" sz="1400" dirty="0"/>
              <a:t>		</a:t>
            </a:r>
            <a:r>
              <a:rPr lang="it-IT" altLang="ko-KR" sz="1400" dirty="0" err="1"/>
              <a:t>studentList.add</a:t>
            </a:r>
            <a:r>
              <a:rPr lang="it-IT" altLang="ko-KR" sz="1400" dirty="0"/>
              <a:t>(</a:t>
            </a:r>
            <a:r>
              <a:rPr lang="it-IT" altLang="ko-KR" sz="1400" dirty="0" err="1"/>
              <a:t>student</a:t>
            </a:r>
            <a:r>
              <a:rPr lang="it-IT" altLang="ko-KR" sz="1400" dirty="0"/>
              <a:t>);</a:t>
            </a:r>
          </a:p>
          <a:p>
            <a:r>
              <a:rPr lang="it-IT" altLang="ko-KR" sz="1400" dirty="0"/>
              <a:t>		</a:t>
            </a:r>
          </a:p>
          <a:p>
            <a:r>
              <a:rPr lang="it-IT" altLang="ko-KR" sz="1400" dirty="0"/>
              <a:t>		</a:t>
            </a:r>
            <a:r>
              <a:rPr lang="it-IT" altLang="ko-KR" sz="1400" dirty="0" err="1"/>
              <a:t>student</a:t>
            </a:r>
            <a:r>
              <a:rPr lang="it-IT" altLang="ko-KR" sz="1400" dirty="0"/>
              <a:t> = </a:t>
            </a:r>
            <a:r>
              <a:rPr lang="it-IT" altLang="ko-KR" sz="1400" b="1" dirty="0"/>
              <a:t>new </a:t>
            </a:r>
            <a:r>
              <a:rPr lang="it-IT" altLang="ko-KR" sz="1400" b="1" dirty="0" err="1"/>
              <a:t>Student</a:t>
            </a:r>
            <a:r>
              <a:rPr lang="it-IT" altLang="ko-KR" sz="1400" b="1" dirty="0"/>
              <a:t>();</a:t>
            </a:r>
          </a:p>
          <a:p>
            <a:r>
              <a:rPr lang="it-IT" altLang="ko-KR" sz="1400" dirty="0"/>
              <a:t>		</a:t>
            </a:r>
            <a:r>
              <a:rPr lang="it-IT" altLang="ko-KR" sz="1400" dirty="0" err="1"/>
              <a:t>student.setName</a:t>
            </a:r>
            <a:r>
              <a:rPr lang="it-IT" altLang="ko-KR" sz="1400" dirty="0"/>
              <a:t>("Aliens");</a:t>
            </a:r>
          </a:p>
          <a:p>
            <a:r>
              <a:rPr lang="it-IT" altLang="ko-KR" sz="1400" dirty="0"/>
              <a:t>		</a:t>
            </a:r>
            <a:r>
              <a:rPr lang="it-IT" altLang="ko-KR" sz="1400" dirty="0" err="1"/>
              <a:t>student.setGrade</a:t>
            </a:r>
            <a:r>
              <a:rPr lang="it-IT" altLang="ko-KR" sz="1400" dirty="0"/>
              <a:t>("Senior");</a:t>
            </a:r>
          </a:p>
          <a:p>
            <a:r>
              <a:rPr lang="it-IT" altLang="ko-KR" sz="1400" dirty="0"/>
              <a:t>		</a:t>
            </a:r>
            <a:r>
              <a:rPr lang="it-IT" altLang="ko-KR" sz="1400" dirty="0" err="1"/>
              <a:t>student.setGender</a:t>
            </a:r>
            <a:r>
              <a:rPr lang="it-IT" altLang="ko-KR" sz="1400" dirty="0"/>
              <a:t>("</a:t>
            </a:r>
            <a:r>
              <a:rPr lang="it-IT" altLang="ko-KR" sz="1400" dirty="0" err="1"/>
              <a:t>Female</a:t>
            </a:r>
            <a:r>
              <a:rPr lang="it-IT" altLang="ko-KR" sz="1400" dirty="0"/>
              <a:t>");</a:t>
            </a:r>
          </a:p>
          <a:p>
            <a:r>
              <a:rPr lang="it-IT" altLang="ko-KR" sz="1400" dirty="0"/>
              <a:t>		</a:t>
            </a:r>
            <a:r>
              <a:rPr lang="it-IT" altLang="ko-KR" sz="1400" dirty="0" err="1"/>
              <a:t>studentList.add</a:t>
            </a:r>
            <a:r>
              <a:rPr lang="it-IT" altLang="ko-KR" sz="1400" dirty="0"/>
              <a:t>(</a:t>
            </a:r>
            <a:r>
              <a:rPr lang="it-IT" altLang="ko-KR" sz="1400" dirty="0" err="1"/>
              <a:t>student</a:t>
            </a:r>
            <a:r>
              <a:rPr lang="it-IT" altLang="ko-KR" sz="1400" dirty="0"/>
              <a:t>);</a:t>
            </a:r>
          </a:p>
          <a:p>
            <a:r>
              <a:rPr lang="it-IT" altLang="ko-KR" sz="1400" dirty="0"/>
              <a:t>		</a:t>
            </a:r>
          </a:p>
          <a:p>
            <a:r>
              <a:rPr lang="it-IT" altLang="ko-KR" sz="1400" dirty="0"/>
              <a:t>		</a:t>
            </a:r>
            <a:r>
              <a:rPr lang="it-IT" altLang="ko-KR" sz="1400" dirty="0" err="1"/>
              <a:t>student</a:t>
            </a:r>
            <a:r>
              <a:rPr lang="it-IT" altLang="ko-KR" sz="1400" dirty="0"/>
              <a:t> = </a:t>
            </a:r>
            <a:r>
              <a:rPr lang="it-IT" altLang="ko-KR" sz="1400" b="1" dirty="0"/>
              <a:t>new </a:t>
            </a:r>
            <a:r>
              <a:rPr lang="it-IT" altLang="ko-KR" sz="1400" b="1" dirty="0" err="1"/>
              <a:t>Student</a:t>
            </a:r>
            <a:r>
              <a:rPr lang="it-IT" altLang="ko-KR" sz="1400" b="1" dirty="0"/>
              <a:t>();</a:t>
            </a:r>
          </a:p>
          <a:p>
            <a:r>
              <a:rPr lang="it-IT" altLang="ko-KR" sz="1400" dirty="0"/>
              <a:t>		</a:t>
            </a:r>
            <a:r>
              <a:rPr lang="it-IT" altLang="ko-KR" sz="1400" dirty="0" err="1"/>
              <a:t>student.setName</a:t>
            </a:r>
            <a:r>
              <a:rPr lang="it-IT" altLang="ko-KR" sz="1400" dirty="0"/>
              <a:t>("Anderson");</a:t>
            </a:r>
          </a:p>
          <a:p>
            <a:r>
              <a:rPr lang="it-IT" altLang="ko-KR" sz="1400" dirty="0"/>
              <a:t>		</a:t>
            </a:r>
            <a:r>
              <a:rPr lang="it-IT" altLang="ko-KR" sz="1400" dirty="0" err="1"/>
              <a:t>student.setGrade</a:t>
            </a:r>
            <a:r>
              <a:rPr lang="it-IT" altLang="ko-KR" sz="1400" dirty="0"/>
              <a:t>("Senior");</a:t>
            </a:r>
          </a:p>
          <a:p>
            <a:r>
              <a:rPr lang="it-IT" altLang="ko-KR" sz="1400" dirty="0"/>
              <a:t>		</a:t>
            </a:r>
            <a:r>
              <a:rPr lang="it-IT" altLang="ko-KR" sz="1400" dirty="0" err="1"/>
              <a:t>studentList.add</a:t>
            </a:r>
            <a:r>
              <a:rPr lang="it-IT" altLang="ko-KR" sz="1400" dirty="0"/>
              <a:t>(</a:t>
            </a:r>
            <a:r>
              <a:rPr lang="it-IT" altLang="ko-KR" sz="1400" dirty="0" err="1"/>
              <a:t>student</a:t>
            </a:r>
            <a:r>
              <a:rPr lang="it-IT" altLang="ko-KR" sz="1400" dirty="0"/>
              <a:t>);</a:t>
            </a:r>
          </a:p>
          <a:p>
            <a:endParaRPr lang="it-IT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262118" y="2877383"/>
            <a:ext cx="72580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600" dirty="0"/>
              <a:t>		</a:t>
            </a:r>
          </a:p>
          <a:p>
            <a:r>
              <a:rPr lang="it-IT" altLang="ko-KR" sz="1600" dirty="0"/>
              <a:t>		</a:t>
            </a:r>
            <a:r>
              <a:rPr lang="it-IT" altLang="ko-KR" sz="1600" dirty="0" err="1"/>
              <a:t>student</a:t>
            </a:r>
            <a:r>
              <a:rPr lang="it-IT" altLang="ko-KR" sz="1600" dirty="0"/>
              <a:t> = </a:t>
            </a:r>
            <a:r>
              <a:rPr lang="it-IT" altLang="ko-KR" sz="1600" b="1" dirty="0"/>
              <a:t>new </a:t>
            </a:r>
            <a:r>
              <a:rPr lang="it-IT" altLang="ko-KR" sz="1600" b="1" dirty="0" err="1"/>
              <a:t>Student</a:t>
            </a:r>
            <a:r>
              <a:rPr lang="it-IT" altLang="ko-KR" sz="1600" b="1" dirty="0"/>
              <a:t>();</a:t>
            </a:r>
          </a:p>
          <a:p>
            <a:r>
              <a:rPr lang="it-IT" altLang="ko-KR" sz="1600" dirty="0"/>
              <a:t>		</a:t>
            </a:r>
            <a:r>
              <a:rPr lang="it-IT" altLang="ko-KR" sz="1600" dirty="0" err="1"/>
              <a:t>student.setName</a:t>
            </a:r>
            <a:r>
              <a:rPr lang="it-IT" altLang="ko-KR" sz="1600" dirty="0"/>
              <a:t>("</a:t>
            </a:r>
            <a:r>
              <a:rPr lang="it-IT" altLang="ko-KR" sz="1600" dirty="0" err="1"/>
              <a:t>AhnSang</a:t>
            </a:r>
            <a:r>
              <a:rPr lang="it-IT" altLang="ko-KR" sz="1600" dirty="0"/>
              <a:t>");</a:t>
            </a:r>
          </a:p>
          <a:p>
            <a:r>
              <a:rPr lang="it-IT" altLang="ko-KR" sz="1600" dirty="0"/>
              <a:t>		</a:t>
            </a:r>
            <a:r>
              <a:rPr lang="it-IT" altLang="ko-KR" sz="1600" dirty="0" err="1"/>
              <a:t>student.setGrade</a:t>
            </a:r>
            <a:r>
              <a:rPr lang="it-IT" altLang="ko-KR" sz="1600" dirty="0"/>
              <a:t>("Junior");</a:t>
            </a:r>
          </a:p>
          <a:p>
            <a:r>
              <a:rPr lang="it-IT" altLang="ko-KR" sz="1600" dirty="0"/>
              <a:t>		</a:t>
            </a:r>
            <a:r>
              <a:rPr lang="it-IT" altLang="ko-KR" sz="1600" dirty="0" err="1"/>
              <a:t>student.setGender</a:t>
            </a:r>
            <a:r>
              <a:rPr lang="it-IT" altLang="ko-KR" sz="1600" dirty="0"/>
              <a:t>("Male");</a:t>
            </a:r>
          </a:p>
          <a:p>
            <a:r>
              <a:rPr lang="it-IT" altLang="ko-KR" sz="1600" dirty="0"/>
              <a:t>		</a:t>
            </a:r>
            <a:r>
              <a:rPr lang="it-IT" altLang="ko-KR" sz="1600" dirty="0" err="1"/>
              <a:t>studentList.add</a:t>
            </a:r>
            <a:r>
              <a:rPr lang="it-IT" altLang="ko-KR" sz="1600" dirty="0"/>
              <a:t>(</a:t>
            </a:r>
            <a:r>
              <a:rPr lang="it-IT" altLang="ko-KR" sz="1600" dirty="0" err="1"/>
              <a:t>student</a:t>
            </a:r>
            <a:r>
              <a:rPr lang="it-IT" altLang="ko-KR" sz="1600" dirty="0"/>
              <a:t>);</a:t>
            </a:r>
          </a:p>
          <a:p>
            <a:r>
              <a:rPr lang="it-IT" altLang="ko-KR" sz="1600" dirty="0"/>
              <a:t>		</a:t>
            </a:r>
          </a:p>
          <a:p>
            <a:r>
              <a:rPr lang="it-IT" altLang="ko-KR" sz="1600" dirty="0"/>
              <a:t>		</a:t>
            </a:r>
            <a:r>
              <a:rPr lang="it-IT" altLang="ko-KR" sz="1600" dirty="0" err="1"/>
              <a:t>student</a:t>
            </a:r>
            <a:r>
              <a:rPr lang="it-IT" altLang="ko-KR" sz="1600" dirty="0"/>
              <a:t> = </a:t>
            </a:r>
            <a:r>
              <a:rPr lang="it-IT" altLang="ko-KR" sz="1600" b="1" dirty="0"/>
              <a:t>new </a:t>
            </a:r>
            <a:r>
              <a:rPr lang="it-IT" altLang="ko-KR" sz="1600" b="1" dirty="0" err="1"/>
              <a:t>Student</a:t>
            </a:r>
            <a:r>
              <a:rPr lang="it-IT" altLang="ko-KR" sz="1600" b="1" dirty="0"/>
              <a:t>();</a:t>
            </a:r>
          </a:p>
          <a:p>
            <a:r>
              <a:rPr lang="it-IT" altLang="ko-KR" sz="1600" dirty="0"/>
              <a:t>		</a:t>
            </a:r>
            <a:r>
              <a:rPr lang="it-IT" altLang="ko-KR" sz="1600" dirty="0" err="1"/>
              <a:t>studentList.add</a:t>
            </a:r>
            <a:r>
              <a:rPr lang="it-IT" altLang="ko-KR" sz="1600" dirty="0"/>
              <a:t>(</a:t>
            </a:r>
            <a:r>
              <a:rPr lang="it-IT" altLang="ko-KR" sz="1600" dirty="0" err="1"/>
              <a:t>student</a:t>
            </a:r>
            <a:r>
              <a:rPr lang="it-IT" altLang="ko-KR" sz="1600" dirty="0"/>
              <a:t>);</a:t>
            </a:r>
          </a:p>
          <a:p>
            <a:r>
              <a:rPr lang="it-IT" altLang="ko-KR" sz="1600" dirty="0"/>
              <a:t>		</a:t>
            </a:r>
          </a:p>
          <a:p>
            <a:r>
              <a:rPr lang="it-IT" altLang="ko-KR" sz="1600" dirty="0"/>
              <a:t>		</a:t>
            </a:r>
            <a:r>
              <a:rPr lang="it-IT" altLang="ko-KR" sz="1600" dirty="0" err="1"/>
              <a:t>WASC.setAttendee</a:t>
            </a:r>
            <a:r>
              <a:rPr lang="it-IT" altLang="ko-KR" sz="1600" dirty="0"/>
              <a:t>(</a:t>
            </a:r>
            <a:r>
              <a:rPr lang="it-IT" altLang="ko-KR" sz="1600" dirty="0" err="1"/>
              <a:t>studentList</a:t>
            </a:r>
            <a:r>
              <a:rPr lang="it-IT" altLang="ko-KR" sz="1600" dirty="0"/>
              <a:t>);</a:t>
            </a:r>
          </a:p>
          <a:p>
            <a:r>
              <a:rPr lang="it-IT" altLang="ko-KR" sz="1600" dirty="0"/>
              <a:t>		</a:t>
            </a:r>
          </a:p>
          <a:p>
            <a:r>
              <a:rPr lang="it-IT" altLang="ko-KR" sz="1600" dirty="0"/>
              <a:t>		</a:t>
            </a:r>
            <a:r>
              <a:rPr lang="it-IT" altLang="ko-KR" sz="1600" b="1" dirty="0" err="1"/>
              <a:t>return</a:t>
            </a:r>
            <a:r>
              <a:rPr lang="it-IT" altLang="ko-KR" sz="1600" b="1" dirty="0"/>
              <a:t> WASC;</a:t>
            </a:r>
          </a:p>
          <a:p>
            <a:r>
              <a:rPr lang="it-IT" altLang="ko-KR" sz="1600" dirty="0"/>
              <a:t>	}</a:t>
            </a:r>
          </a:p>
          <a:p>
            <a:r>
              <a:rPr lang="it-IT" altLang="ko-KR" sz="1600" dirty="0"/>
              <a:t>}</a:t>
            </a:r>
          </a:p>
        </p:txBody>
      </p:sp>
      <p:cxnSp>
        <p:nvCxnSpPr>
          <p:cNvPr id="12" name="직선 연결선[R] 11"/>
          <p:cNvCxnSpPr/>
          <p:nvPr/>
        </p:nvCxnSpPr>
        <p:spPr>
          <a:xfrm>
            <a:off x="7260100" y="2354162"/>
            <a:ext cx="4931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/>
          <p:cNvCxnSpPr/>
          <p:nvPr/>
        </p:nvCxnSpPr>
        <p:spPr>
          <a:xfrm>
            <a:off x="7260100" y="2354162"/>
            <a:ext cx="0" cy="4770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01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-1" y="1034005"/>
            <a:ext cx="1246293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package </a:t>
            </a:r>
            <a:r>
              <a:rPr lang="en-US" altLang="ko-KR" sz="1600" b="1" dirty="0" err="1"/>
              <a:t>gson;import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com.google.gson.Gson</a:t>
            </a:r>
            <a:r>
              <a:rPr lang="en-US" altLang="ko-KR" sz="1600" b="1" dirty="0" smtClean="0"/>
              <a:t>;</a:t>
            </a:r>
          </a:p>
          <a:p>
            <a:r>
              <a:rPr lang="en-US" altLang="ko-KR" sz="1600" b="1" dirty="0" smtClean="0"/>
              <a:t>import </a:t>
            </a:r>
            <a:r>
              <a:rPr lang="en-US" altLang="ko-KR" sz="1600" b="1" dirty="0" err="1"/>
              <a:t>com.google.gson.GsonBuilder</a:t>
            </a:r>
            <a:r>
              <a:rPr lang="en-US" altLang="ko-KR" sz="1600" b="1" dirty="0" smtClean="0"/>
              <a:t>;</a:t>
            </a:r>
          </a:p>
          <a:p>
            <a:r>
              <a:rPr lang="en-US" altLang="ko-KR" sz="1600" b="1" dirty="0" smtClean="0"/>
              <a:t>import </a:t>
            </a:r>
            <a:r>
              <a:rPr lang="en-US" altLang="ko-KR" sz="1600" b="1" dirty="0" err="1"/>
              <a:t>java.util.List</a:t>
            </a:r>
            <a:r>
              <a:rPr lang="en-US" altLang="ko-KR" sz="1600" b="1" dirty="0" smtClean="0"/>
              <a:t>;</a:t>
            </a:r>
          </a:p>
          <a:p>
            <a:endParaRPr lang="en-US" altLang="ko-KR" sz="1600" b="1" dirty="0"/>
          </a:p>
          <a:p>
            <a:r>
              <a:rPr lang="en-US" altLang="ko-KR" sz="1600" b="1" dirty="0" smtClean="0"/>
              <a:t>public </a:t>
            </a:r>
            <a:r>
              <a:rPr lang="en-US" altLang="ko-KR" sz="1600" b="1" dirty="0"/>
              <a:t>class </a:t>
            </a:r>
            <a:r>
              <a:rPr lang="en-US" altLang="ko-KR" sz="1600" b="1" dirty="0" err="1"/>
              <a:t>GsonTest</a:t>
            </a:r>
            <a:r>
              <a:rPr lang="en-US" altLang="ko-KR" sz="1600" b="1" dirty="0"/>
              <a:t> {	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	public </a:t>
            </a:r>
            <a:r>
              <a:rPr lang="en-US" altLang="ko-KR" sz="1600" b="1" dirty="0"/>
              <a:t>static void main(String[] </a:t>
            </a:r>
            <a:r>
              <a:rPr lang="en-US" altLang="ko-KR" sz="1600" b="1" dirty="0" err="1"/>
              <a:t>args</a:t>
            </a:r>
            <a:r>
              <a:rPr lang="en-US" altLang="ko-KR" sz="1600" b="1" dirty="0"/>
              <a:t>) {		</a:t>
            </a:r>
            <a:endParaRPr lang="en-US" altLang="ko-KR" sz="1600" b="1" dirty="0" smtClean="0"/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	</a:t>
            </a:r>
            <a:r>
              <a:rPr lang="en-US" altLang="ko-KR" sz="1600" b="1" dirty="0" err="1" smtClean="0"/>
              <a:t>WebAndServerClass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WASC = </a:t>
            </a:r>
            <a:r>
              <a:rPr lang="en-US" altLang="ko-KR" sz="1600" b="1" dirty="0" err="1"/>
              <a:t>WebAndServerClass.generateWASC</a:t>
            </a:r>
            <a:r>
              <a:rPr lang="en-US" altLang="ko-KR" sz="1600" b="1" dirty="0"/>
              <a:t>();				</a:t>
            </a:r>
            <a:endParaRPr lang="en-US" altLang="ko-KR" sz="1600" b="1" dirty="0" smtClean="0"/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	</a:t>
            </a:r>
            <a:r>
              <a:rPr lang="en-US" altLang="ko-KR" sz="1600" b="1" dirty="0" err="1" smtClean="0"/>
              <a:t>System.out.printf</a:t>
            </a:r>
            <a:r>
              <a:rPr lang="en-US" altLang="ko-KR" sz="1600" b="1" dirty="0"/>
              <a:t>("object to </a:t>
            </a:r>
            <a:r>
              <a:rPr lang="en-US" altLang="ko-KR" sz="1600" b="1" dirty="0" err="1"/>
              <a:t>json</a:t>
            </a:r>
            <a:r>
              <a:rPr lang="en-US" altLang="ko-KR" sz="1600" b="1" dirty="0"/>
              <a:t> :\n");		</a:t>
            </a:r>
            <a:endParaRPr lang="en-US" altLang="ko-KR" sz="1600" b="1" dirty="0" smtClean="0"/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	String </a:t>
            </a:r>
            <a:r>
              <a:rPr lang="en-US" altLang="ko-KR" sz="1600" b="1" dirty="0" err="1"/>
              <a:t>objToJson</a:t>
            </a:r>
            <a:r>
              <a:rPr lang="en-US" altLang="ko-KR" sz="1600" b="1" dirty="0"/>
              <a:t> = new </a:t>
            </a:r>
            <a:r>
              <a:rPr lang="en-US" altLang="ko-KR" sz="1600" b="1" dirty="0" err="1"/>
              <a:t>Gson</a:t>
            </a:r>
            <a:r>
              <a:rPr lang="en-US" altLang="ko-KR" sz="1600" b="1" dirty="0"/>
              <a:t>().</a:t>
            </a:r>
            <a:r>
              <a:rPr lang="en-US" altLang="ko-KR" sz="1600" b="1" dirty="0" err="1"/>
              <a:t>toJson</a:t>
            </a:r>
            <a:r>
              <a:rPr lang="en-US" altLang="ko-KR" sz="1600" b="1" dirty="0"/>
              <a:t>(WASC);		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objToJson</a:t>
            </a:r>
            <a:r>
              <a:rPr lang="en-US" altLang="ko-KR" sz="1600" b="1" dirty="0"/>
              <a:t>);			</a:t>
            </a:r>
            <a:endParaRPr lang="en-US" altLang="ko-KR" sz="1600" b="1" dirty="0" smtClean="0"/>
          </a:p>
          <a:p>
            <a:r>
              <a:rPr lang="en-US" altLang="ko-KR" sz="1600" b="1" dirty="0"/>
              <a:t>	</a:t>
            </a:r>
            <a:endParaRPr lang="en-US" altLang="ko-KR" sz="1600" b="1" dirty="0" smtClean="0"/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	</a:t>
            </a:r>
            <a:r>
              <a:rPr lang="en-US" altLang="ko-KR" sz="1600" b="1" dirty="0" err="1" smtClean="0"/>
              <a:t>System.out.printf</a:t>
            </a:r>
            <a:r>
              <a:rPr lang="en-US" altLang="ko-KR" sz="1600" b="1" dirty="0"/>
              <a:t>("</a:t>
            </a:r>
            <a:r>
              <a:rPr lang="en-US" altLang="ko-KR" sz="1600" b="1" dirty="0" err="1"/>
              <a:t>json</a:t>
            </a:r>
            <a:r>
              <a:rPr lang="en-US" altLang="ko-KR" sz="1600" b="1" dirty="0"/>
              <a:t> to object :\n");	</a:t>
            </a:r>
            <a:endParaRPr lang="en-US" altLang="ko-KR" sz="1600" b="1" dirty="0" smtClean="0"/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	</a:t>
            </a:r>
            <a:r>
              <a:rPr lang="en-US" altLang="ko-KR" sz="1600" b="1" dirty="0" err="1" smtClean="0"/>
              <a:t>WebAndServerClass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/>
              <a:t>jsonToObj</a:t>
            </a:r>
            <a:r>
              <a:rPr lang="en-US" altLang="ko-KR" sz="1600" b="1" dirty="0"/>
              <a:t> = new </a:t>
            </a:r>
            <a:r>
              <a:rPr lang="en-US" altLang="ko-KR" sz="1600" b="1" dirty="0" err="1"/>
              <a:t>Gson</a:t>
            </a:r>
            <a:r>
              <a:rPr lang="en-US" altLang="ko-KR" sz="1600" b="1" dirty="0"/>
              <a:t>().</a:t>
            </a:r>
            <a:r>
              <a:rPr lang="en-US" altLang="ko-KR" sz="1600" b="1" dirty="0" err="1"/>
              <a:t>fromJson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objToJson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WebAndServerClass.class</a:t>
            </a:r>
            <a:r>
              <a:rPr lang="en-US" altLang="ko-KR" sz="1600" b="1" dirty="0"/>
              <a:t>);		</a:t>
            </a: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printObject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jsonToObj</a:t>
            </a:r>
            <a:r>
              <a:rPr lang="en-US" altLang="ko-KR" sz="1600" b="1" dirty="0"/>
              <a:t>);				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System.out.printf</a:t>
            </a:r>
            <a:r>
              <a:rPr lang="en-US" altLang="ko-KR" sz="1600" b="1" dirty="0"/>
              <a:t>("object to </a:t>
            </a:r>
            <a:r>
              <a:rPr lang="en-US" altLang="ko-KR" sz="1600" b="1" dirty="0" err="1"/>
              <a:t>json</a:t>
            </a:r>
            <a:r>
              <a:rPr lang="en-US" altLang="ko-KR" sz="1600" b="1" dirty="0"/>
              <a:t> with null :\n");		</a:t>
            </a:r>
            <a:endParaRPr lang="en-US" altLang="ko-KR" sz="1600" b="1" dirty="0" smtClean="0"/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	String </a:t>
            </a:r>
            <a:r>
              <a:rPr lang="en-US" altLang="ko-KR" sz="1600" b="1" dirty="0" err="1"/>
              <a:t>objToJsonWithNull</a:t>
            </a:r>
            <a:r>
              <a:rPr lang="en-US" altLang="ko-KR" sz="1600" b="1" dirty="0"/>
              <a:t> = new </a:t>
            </a:r>
            <a:r>
              <a:rPr lang="en-US" altLang="ko-KR" sz="1600" b="1" dirty="0" err="1"/>
              <a:t>GsonBuilder</a:t>
            </a:r>
            <a:r>
              <a:rPr lang="en-US" altLang="ko-KR" sz="1600" b="1" dirty="0"/>
              <a:t>().</a:t>
            </a:r>
            <a:r>
              <a:rPr lang="en-US" altLang="ko-KR" sz="1600" b="1" dirty="0" err="1"/>
              <a:t>serializeNulls</a:t>
            </a:r>
            <a:r>
              <a:rPr lang="en-US" altLang="ko-KR" sz="1600" b="1" dirty="0"/>
              <a:t>().create().</a:t>
            </a:r>
            <a:r>
              <a:rPr lang="en-US" altLang="ko-KR" sz="1600" b="1" dirty="0" err="1"/>
              <a:t>toJson</a:t>
            </a:r>
            <a:r>
              <a:rPr lang="en-US" altLang="ko-KR" sz="1600" b="1" dirty="0"/>
              <a:t>(WASC);		</a:t>
            </a: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objToJsonWithNull</a:t>
            </a:r>
            <a:r>
              <a:rPr lang="en-US" altLang="ko-KR" sz="1600" b="1" dirty="0" smtClean="0"/>
              <a:t>);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	</a:t>
            </a:r>
            <a:r>
              <a:rPr lang="en-US" altLang="ko-KR" sz="1600" b="1" dirty="0" err="1" smtClean="0"/>
              <a:t>System.out.printf</a:t>
            </a:r>
            <a:r>
              <a:rPr lang="en-US" altLang="ko-KR" sz="1600" b="1" dirty="0"/>
              <a:t>("</a:t>
            </a:r>
            <a:r>
              <a:rPr lang="en-US" altLang="ko-KR" sz="1600" b="1" dirty="0" err="1"/>
              <a:t>json</a:t>
            </a:r>
            <a:r>
              <a:rPr lang="en-US" altLang="ko-KR" sz="1600" b="1" dirty="0"/>
              <a:t> to object with null :\n");		</a:t>
            </a:r>
            <a:endParaRPr lang="en-US" altLang="ko-KR" sz="1600" b="1" dirty="0" smtClean="0"/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	</a:t>
            </a:r>
            <a:r>
              <a:rPr lang="en-US" altLang="ko-KR" sz="1600" b="1" dirty="0" err="1" smtClean="0"/>
              <a:t>WebAndServerClass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/>
              <a:t>jsonToObjWithNull</a:t>
            </a:r>
            <a:r>
              <a:rPr lang="en-US" altLang="ko-KR" sz="1600" b="1" dirty="0"/>
              <a:t> = </a:t>
            </a:r>
            <a:r>
              <a:rPr lang="en-US" altLang="ko-KR" sz="1600" b="1" dirty="0" err="1" smtClean="0"/>
              <a:t>newGson</a:t>
            </a:r>
            <a:r>
              <a:rPr lang="en-US" altLang="ko-KR" sz="1600" b="1" dirty="0"/>
              <a:t>().</a:t>
            </a:r>
            <a:r>
              <a:rPr lang="en-US" altLang="ko-KR" sz="1600" b="1" dirty="0" err="1" smtClean="0"/>
              <a:t>fromJson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objToJson,WebAndServerClass.class</a:t>
            </a:r>
            <a:r>
              <a:rPr lang="en-US" altLang="ko-KR" sz="1600" b="1" dirty="0"/>
              <a:t>);		</a:t>
            </a:r>
            <a:r>
              <a:rPr lang="en-US" altLang="ko-KR" sz="1600" b="1" dirty="0" smtClean="0"/>
              <a:t>	</a:t>
            </a:r>
            <a:r>
              <a:rPr lang="en-US" altLang="ko-KR" sz="1600" b="1" dirty="0" err="1" smtClean="0"/>
              <a:t>printObject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jsonToObjWithNull</a:t>
            </a:r>
            <a:r>
              <a:rPr lang="en-US" altLang="ko-KR" sz="1600" b="1" dirty="0" smtClean="0"/>
              <a:t>);</a:t>
            </a:r>
          </a:p>
          <a:p>
            <a:r>
              <a:rPr lang="en-US" altLang="ko-KR" sz="1600" b="1" dirty="0" smtClean="0"/>
              <a:t>	}</a:t>
            </a:r>
            <a:r>
              <a:rPr lang="en-US" altLang="ko-KR" sz="1600" b="1" dirty="0"/>
              <a:t>	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59774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1014955"/>
            <a:ext cx="124629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/>
          </a:p>
          <a:p>
            <a:r>
              <a:rPr lang="en-US" altLang="ko-KR" sz="1600" b="1" dirty="0"/>
              <a:t>	private static void </a:t>
            </a:r>
            <a:r>
              <a:rPr lang="en-US" altLang="ko-KR" sz="1600" b="1" dirty="0" err="1"/>
              <a:t>printObject</a:t>
            </a:r>
            <a:r>
              <a:rPr lang="en-US" altLang="ko-KR" sz="1600" b="1" dirty="0"/>
              <a:t> (</a:t>
            </a:r>
            <a:r>
              <a:rPr lang="en-US" altLang="ko-KR" sz="1600" b="1" dirty="0" err="1"/>
              <a:t>WebAndServerClass</a:t>
            </a:r>
            <a:r>
              <a:rPr lang="en-US" altLang="ko-KR" sz="1600" b="1" dirty="0"/>
              <a:t> WASC){		</a:t>
            </a:r>
          </a:p>
          <a:p>
            <a:r>
              <a:rPr lang="en-US" altLang="ko-KR" sz="1600" b="1" dirty="0"/>
              <a:t>		List&lt;</a:t>
            </a:r>
            <a:r>
              <a:rPr lang="en-US" altLang="ko-KR" sz="1600" b="1" dirty="0" err="1"/>
              <a:t>WebAndServerClass.Student</a:t>
            </a:r>
            <a:r>
              <a:rPr lang="en-US" altLang="ko-KR" sz="1600" b="1" dirty="0"/>
              <a:t>&gt; </a:t>
            </a:r>
            <a:r>
              <a:rPr lang="en-US" altLang="ko-KR" sz="1600" b="1" dirty="0" err="1"/>
              <a:t>studentList</a:t>
            </a:r>
            <a:r>
              <a:rPr lang="en-US" altLang="ko-KR" sz="1600" b="1" dirty="0"/>
              <a:t> = </a:t>
            </a:r>
            <a:r>
              <a:rPr lang="en-US" altLang="ko-KR" sz="1600" b="1" dirty="0" err="1"/>
              <a:t>WASC.getAttendee</a:t>
            </a:r>
            <a:r>
              <a:rPr lang="en-US" altLang="ko-KR" sz="1600" b="1" dirty="0"/>
              <a:t>();		</a:t>
            </a:r>
          </a:p>
          <a:p>
            <a:r>
              <a:rPr lang="en-US" altLang="ko-KR" sz="1600" b="1" dirty="0"/>
              <a:t>		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("Class code : " + </a:t>
            </a:r>
            <a:r>
              <a:rPr lang="en-US" altLang="ko-KR" sz="1600" b="1" dirty="0" err="1"/>
              <a:t>WASC.getCode</a:t>
            </a:r>
            <a:r>
              <a:rPr lang="en-US" altLang="ko-KR" sz="1600" b="1" dirty="0"/>
              <a:t>());		</a:t>
            </a:r>
          </a:p>
          <a:p>
            <a:r>
              <a:rPr lang="en-US" altLang="ko-KR" sz="1600" b="1" dirty="0"/>
              <a:t>	</a:t>
            </a:r>
          </a:p>
          <a:p>
            <a:r>
              <a:rPr lang="en-US" altLang="ko-KR" sz="1600" b="1" dirty="0"/>
              <a:t>		for (</a:t>
            </a:r>
            <a:r>
              <a:rPr lang="en-US" altLang="ko-KR" sz="1600" b="1" dirty="0" err="1"/>
              <a:t>WebAndServerClass.Student</a:t>
            </a:r>
            <a:r>
              <a:rPr lang="en-US" altLang="ko-KR" sz="1600" b="1" dirty="0"/>
              <a:t> student : </a:t>
            </a:r>
            <a:r>
              <a:rPr lang="en-US" altLang="ko-KR" sz="1600" b="1" dirty="0" err="1"/>
              <a:t>studentList</a:t>
            </a:r>
            <a:r>
              <a:rPr lang="en-US" altLang="ko-KR" sz="1600" b="1" dirty="0"/>
              <a:t>){			</a:t>
            </a:r>
          </a:p>
          <a:p>
            <a:r>
              <a:rPr lang="en-US" altLang="ko-KR" sz="1600" b="1" dirty="0"/>
              <a:t>			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(student);		</a:t>
            </a:r>
          </a:p>
          <a:p>
            <a:r>
              <a:rPr lang="en-US" altLang="ko-KR" sz="1600" b="1" dirty="0"/>
              <a:t>		}	</a:t>
            </a:r>
          </a:p>
          <a:p>
            <a:r>
              <a:rPr lang="en-US" altLang="ko-KR" sz="1600" b="1" dirty="0"/>
              <a:t>	}	</a:t>
            </a:r>
          </a:p>
          <a:p>
            <a:r>
              <a:rPr lang="en-US" altLang="ko-KR" sz="1600" b="1" dirty="0"/>
              <a:t>}</a:t>
            </a:r>
            <a:endParaRPr lang="it-IT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809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70801" y="1148305"/>
            <a:ext cx="117010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object to </a:t>
            </a:r>
            <a:r>
              <a:rPr lang="en-US" altLang="ko-KR" sz="1600" dirty="0" err="1"/>
              <a:t>json</a:t>
            </a:r>
            <a:r>
              <a:rPr lang="en-US" altLang="ko-KR" sz="1600" dirty="0"/>
              <a:t> :</a:t>
            </a:r>
          </a:p>
          <a:p>
            <a:r>
              <a:rPr lang="en-US" altLang="ko-KR" sz="1600" dirty="0"/>
              <a:t>{"code":"COMP418001","attendee":[{"</a:t>
            </a:r>
            <a:r>
              <a:rPr lang="en-US" altLang="ko-KR" sz="1600" dirty="0" err="1"/>
              <a:t>name":"Rhino","grade":"Junior","gender":"Male</a:t>
            </a:r>
            <a:r>
              <a:rPr lang="en-US" altLang="ko-KR" sz="1600" dirty="0"/>
              <a:t>"},{"</a:t>
            </a:r>
            <a:r>
              <a:rPr lang="en-US" altLang="ko-KR" sz="1600" dirty="0" err="1"/>
              <a:t>name":"Aliens","grade":"Senior","gender":"Female</a:t>
            </a:r>
            <a:r>
              <a:rPr lang="en-US" altLang="ko-KR" sz="1600" dirty="0"/>
              <a:t>"},{"</a:t>
            </a:r>
            <a:r>
              <a:rPr lang="en-US" altLang="ko-KR" sz="1600" dirty="0" err="1"/>
              <a:t>name":"Anderson","grade":"Senior</a:t>
            </a:r>
            <a:r>
              <a:rPr lang="en-US" altLang="ko-KR" sz="1600" dirty="0"/>
              <a:t>"},{"name":"</a:t>
            </a:r>
            <a:r>
              <a:rPr lang="en-US" altLang="ko-KR" sz="1600" dirty="0" err="1"/>
              <a:t>AhnSang</a:t>
            </a:r>
            <a:r>
              <a:rPr lang="en-US" altLang="ko-KR" sz="1600" dirty="0"/>
              <a:t>","</a:t>
            </a:r>
            <a:r>
              <a:rPr lang="en-US" altLang="ko-KR" sz="1600" dirty="0" err="1"/>
              <a:t>grade":"Junior","gender":"Male</a:t>
            </a:r>
            <a:r>
              <a:rPr lang="en-US" altLang="ko-KR" sz="1600" dirty="0"/>
              <a:t>"},{}]}</a:t>
            </a:r>
          </a:p>
          <a:p>
            <a:r>
              <a:rPr lang="en-US" altLang="ko-KR" sz="1600" dirty="0" err="1"/>
              <a:t>json</a:t>
            </a:r>
            <a:r>
              <a:rPr lang="en-US" altLang="ko-KR" sz="1600" dirty="0"/>
              <a:t> to object :</a:t>
            </a:r>
          </a:p>
          <a:p>
            <a:r>
              <a:rPr lang="en-US" altLang="ko-KR" sz="1600" dirty="0"/>
              <a:t>Class code : COMP418001</a:t>
            </a:r>
          </a:p>
          <a:p>
            <a:r>
              <a:rPr lang="en-US" altLang="ko-KR" sz="1600" dirty="0"/>
              <a:t>name : Rhino	grade : Junior	gender : Male</a:t>
            </a:r>
          </a:p>
          <a:p>
            <a:r>
              <a:rPr lang="en-US" altLang="ko-KR" sz="1600" dirty="0"/>
              <a:t>name : Aliens	grade : Senior	gender : Female</a:t>
            </a:r>
          </a:p>
          <a:p>
            <a:r>
              <a:rPr lang="en-US" altLang="ko-KR" sz="1600" dirty="0"/>
              <a:t>name : Anderson	grade : Senior	gender : null</a:t>
            </a:r>
          </a:p>
          <a:p>
            <a:r>
              <a:rPr lang="en-US" altLang="ko-KR" sz="1600" dirty="0"/>
              <a:t>name : </a:t>
            </a:r>
            <a:r>
              <a:rPr lang="en-US" altLang="ko-KR" sz="1600" dirty="0" err="1"/>
              <a:t>AhnSang</a:t>
            </a:r>
            <a:r>
              <a:rPr lang="en-US" altLang="ko-KR" sz="1600" dirty="0"/>
              <a:t>	grade : Junior	gender : Male</a:t>
            </a:r>
          </a:p>
          <a:p>
            <a:r>
              <a:rPr lang="en-US" altLang="ko-KR" sz="1600" dirty="0"/>
              <a:t>name : null	grade : null	gender : null</a:t>
            </a:r>
          </a:p>
          <a:p>
            <a:r>
              <a:rPr lang="en-US" altLang="ko-KR" sz="1600" dirty="0"/>
              <a:t>object to </a:t>
            </a:r>
            <a:r>
              <a:rPr lang="en-US" altLang="ko-KR" sz="1600" dirty="0" err="1"/>
              <a:t>json</a:t>
            </a:r>
            <a:r>
              <a:rPr lang="en-US" altLang="ko-KR" sz="1600" dirty="0"/>
              <a:t> with null :</a:t>
            </a:r>
          </a:p>
          <a:p>
            <a:r>
              <a:rPr lang="en-US" altLang="ko-KR" sz="1600" dirty="0"/>
              <a:t>{"code":"COMP418001","attendee":[{"</a:t>
            </a:r>
            <a:r>
              <a:rPr lang="en-US" altLang="ko-KR" sz="1600" dirty="0" err="1"/>
              <a:t>name":"Rhino","grade":"Junior","gender":"Male</a:t>
            </a:r>
            <a:r>
              <a:rPr lang="en-US" altLang="ko-KR" sz="1600" dirty="0"/>
              <a:t>"},{"</a:t>
            </a:r>
            <a:r>
              <a:rPr lang="en-US" altLang="ko-KR" sz="1600" dirty="0" err="1"/>
              <a:t>name":"Aliens","grade":"Senior","gender":"Female</a:t>
            </a:r>
            <a:r>
              <a:rPr lang="en-US" altLang="ko-KR" sz="1600" dirty="0"/>
              <a:t>"},{"</a:t>
            </a:r>
            <a:r>
              <a:rPr lang="en-US" altLang="ko-KR" sz="1600" dirty="0" err="1"/>
              <a:t>name":"Anderson","grade":"Senior","gender":null</a:t>
            </a:r>
            <a:r>
              <a:rPr lang="en-US" altLang="ko-KR" sz="1600" dirty="0"/>
              <a:t>},{"name":"</a:t>
            </a:r>
            <a:r>
              <a:rPr lang="en-US" altLang="ko-KR" sz="1600" dirty="0" err="1"/>
              <a:t>AhnSang</a:t>
            </a:r>
            <a:r>
              <a:rPr lang="en-US" altLang="ko-KR" sz="1600" dirty="0"/>
              <a:t>","</a:t>
            </a:r>
            <a:r>
              <a:rPr lang="en-US" altLang="ko-KR" sz="1600" dirty="0" err="1"/>
              <a:t>grade":"Junior","gender":"Male</a:t>
            </a:r>
            <a:r>
              <a:rPr lang="en-US" altLang="ko-KR" sz="1600" dirty="0"/>
              <a:t>"},{"</a:t>
            </a:r>
            <a:r>
              <a:rPr lang="en-US" altLang="ko-KR" sz="1600" dirty="0" err="1"/>
              <a:t>name":null,"grade":null,"gender":null</a:t>
            </a:r>
            <a:r>
              <a:rPr lang="en-US" altLang="ko-KR" sz="1600" dirty="0"/>
              <a:t>}]}</a:t>
            </a:r>
          </a:p>
          <a:p>
            <a:r>
              <a:rPr lang="en-US" altLang="ko-KR" sz="1600" dirty="0" err="1"/>
              <a:t>json</a:t>
            </a:r>
            <a:r>
              <a:rPr lang="en-US" altLang="ko-KR" sz="1600" dirty="0"/>
              <a:t> to object with null :</a:t>
            </a:r>
          </a:p>
          <a:p>
            <a:r>
              <a:rPr lang="en-US" altLang="ko-KR" sz="1600" dirty="0"/>
              <a:t>Class code : COMP418001</a:t>
            </a:r>
          </a:p>
          <a:p>
            <a:r>
              <a:rPr lang="en-US" altLang="ko-KR" sz="1600" dirty="0"/>
              <a:t>name : Rhino	grade : Junior	gender : Male</a:t>
            </a:r>
          </a:p>
          <a:p>
            <a:r>
              <a:rPr lang="en-US" altLang="ko-KR" sz="1600" dirty="0"/>
              <a:t>name : Aliens	grade : Senior	gender : Female</a:t>
            </a:r>
          </a:p>
          <a:p>
            <a:r>
              <a:rPr lang="en-US" altLang="ko-KR" sz="1600" dirty="0"/>
              <a:t>name : Anderson	grade : Senior	gender : null</a:t>
            </a:r>
          </a:p>
          <a:p>
            <a:r>
              <a:rPr lang="en-US" altLang="ko-KR" sz="1600" dirty="0"/>
              <a:t>name : </a:t>
            </a:r>
            <a:r>
              <a:rPr lang="en-US" altLang="ko-KR" sz="1600" dirty="0" err="1"/>
              <a:t>AhnSang</a:t>
            </a:r>
            <a:r>
              <a:rPr lang="en-US" altLang="ko-KR" sz="1600" dirty="0"/>
              <a:t>	grade : Junior	gender : Male</a:t>
            </a:r>
          </a:p>
          <a:p>
            <a:r>
              <a:rPr lang="en-US" altLang="ko-KR" sz="1600" dirty="0"/>
              <a:t>name : null	grade : null	gender : null</a:t>
            </a:r>
            <a:endParaRPr kumimoji="1"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244" y="2306226"/>
            <a:ext cx="3511992" cy="592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8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They are both :</a:t>
            </a:r>
          </a:p>
          <a:p>
            <a:pPr lvl="1"/>
            <a:r>
              <a:rPr lang="en-US" altLang="ko-KR" dirty="0" smtClean="0"/>
              <a:t>Self describing</a:t>
            </a:r>
          </a:p>
          <a:p>
            <a:pPr lvl="1"/>
            <a:r>
              <a:rPr lang="en-US" altLang="ko-KR" dirty="0" smtClean="0"/>
              <a:t>Hierarchical</a:t>
            </a:r>
          </a:p>
          <a:p>
            <a:pPr lvl="1"/>
            <a:r>
              <a:rPr lang="en-US" altLang="ko-KR" dirty="0" smtClean="0"/>
              <a:t>Can be used by many languages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They are different :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260897"/>
              </p:ext>
            </p:extLst>
          </p:nvPr>
        </p:nvGraphicFramePr>
        <p:xfrm>
          <a:off x="2032000" y="4483100"/>
          <a:ext cx="812799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70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JSON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XML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End tag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Length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short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long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7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Speed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quick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slow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7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Array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7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hlinkClick r:id="rId3"/>
              </a:rPr>
              <a:t>http://</a:t>
            </a:r>
            <a:r>
              <a:rPr kumimoji="1" lang="en-US" altLang="ko-KR" dirty="0" smtClean="0">
                <a:hlinkClick r:id="rId3"/>
              </a:rPr>
              <a:t>www.yunsobi.com/blog/646</a:t>
            </a:r>
            <a:endParaRPr kumimoji="1" lang="en-US" altLang="ko-KR" dirty="0"/>
          </a:p>
          <a:p>
            <a:r>
              <a:rPr kumimoji="1" lang="en-US" altLang="ko-KR" dirty="0">
                <a:hlinkClick r:id="rId4"/>
              </a:rPr>
              <a:t>http://</a:t>
            </a:r>
            <a:r>
              <a:rPr kumimoji="1" lang="en-US" altLang="ko-KR" dirty="0" smtClean="0">
                <a:hlinkClick r:id="rId4"/>
              </a:rPr>
              <a:t>www.developer.com/lang/jscript/top-7-open-source-json-binding-providers-available-today.html</a:t>
            </a:r>
            <a:endParaRPr kumimoji="1" lang="en-US" altLang="ko-KR" dirty="0"/>
          </a:p>
          <a:p>
            <a:r>
              <a:rPr kumimoji="1" lang="en-US" altLang="ko-KR" dirty="0">
                <a:hlinkClick r:id="rId5"/>
              </a:rPr>
              <a:t>http://</a:t>
            </a:r>
            <a:r>
              <a:rPr kumimoji="1" lang="en-US" altLang="ko-KR" dirty="0" smtClean="0">
                <a:hlinkClick r:id="rId5"/>
              </a:rPr>
              <a:t>djkeh.github.io/articles/The-fastest-way-to-parse-json-data-to-java-kor/</a:t>
            </a:r>
            <a:endParaRPr kumimoji="1" lang="en-US" altLang="ko-KR" dirty="0"/>
          </a:p>
          <a:p>
            <a:r>
              <a:rPr kumimoji="1" lang="en-US" altLang="ko-KR" dirty="0">
                <a:hlinkClick r:id="rId6"/>
              </a:rPr>
              <a:t>http://</a:t>
            </a:r>
            <a:r>
              <a:rPr kumimoji="1" lang="en-US" altLang="ko-KR" dirty="0" smtClean="0">
                <a:hlinkClick r:id="rId6"/>
              </a:rPr>
              <a:t>hellogk.tistory.com/7</a:t>
            </a:r>
            <a:endParaRPr kumimoji="1" lang="en-US" altLang="ko-KR" dirty="0" smtClean="0"/>
          </a:p>
          <a:p>
            <a:r>
              <a:rPr kumimoji="1" lang="en-US" altLang="ko-KR" dirty="0">
                <a:hlinkClick r:id="rId7"/>
              </a:rPr>
              <a:t>http://</a:t>
            </a:r>
            <a:r>
              <a:rPr kumimoji="1" lang="en-US" altLang="ko-KR" dirty="0" smtClean="0">
                <a:hlinkClick r:id="rId7"/>
              </a:rPr>
              <a:t>stackoverflow.com/questions/3429921/what-does-serializable-mean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071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896459" y="3420879"/>
            <a:ext cx="85820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/>
              <a:t>{“students”: [    </a:t>
            </a:r>
          </a:p>
          <a:p>
            <a:r>
              <a:rPr kumimoji="1" lang="en-US" altLang="ko-KR" sz="2800" dirty="0" smtClean="0"/>
              <a:t>	{”</a:t>
            </a:r>
            <a:r>
              <a:rPr kumimoji="1" lang="en-US" altLang="ko-KR" sz="2800" dirty="0" err="1" smtClean="0"/>
              <a:t>name”:”Rhino</a:t>
            </a:r>
            <a:r>
              <a:rPr kumimoji="1" lang="en-US" altLang="ko-KR" sz="2800" dirty="0" smtClean="0"/>
              <a:t>”, ”</a:t>
            </a:r>
            <a:r>
              <a:rPr kumimoji="1" lang="en-US" altLang="ko-KR" sz="2800" dirty="0" err="1" smtClean="0"/>
              <a:t>major”:”Computer</a:t>
            </a:r>
            <a:r>
              <a:rPr kumimoji="1" lang="en-US" altLang="ko-KR" sz="2800" dirty="0" smtClean="0"/>
              <a:t> Science”},    	{”</a:t>
            </a:r>
            <a:r>
              <a:rPr kumimoji="1" lang="en-US" altLang="ko-KR" sz="2800" dirty="0" err="1" smtClean="0"/>
              <a:t>name”:"Anna</a:t>
            </a:r>
            <a:r>
              <a:rPr kumimoji="1" lang="en-US" altLang="ko-KR" sz="2800" dirty="0" smtClean="0"/>
              <a:t>”, “</a:t>
            </a:r>
            <a:r>
              <a:rPr kumimoji="1" lang="en-US" altLang="ko-KR" sz="2800" dirty="0" err="1" smtClean="0"/>
              <a:t>major”:”Art</a:t>
            </a:r>
            <a:r>
              <a:rPr kumimoji="1" lang="en-US" altLang="ko-KR" sz="2800" dirty="0" smtClean="0"/>
              <a:t>”},    </a:t>
            </a:r>
          </a:p>
          <a:p>
            <a:r>
              <a:rPr kumimoji="1" lang="en-US" altLang="ko-KR" sz="2800" dirty="0" smtClean="0"/>
              <a:t>	{”</a:t>
            </a:r>
            <a:r>
              <a:rPr kumimoji="1" lang="en-US" altLang="ko-KR" sz="2800" dirty="0" err="1" smtClean="0"/>
              <a:t>name”:”Peter</a:t>
            </a:r>
            <a:r>
              <a:rPr kumimoji="1" lang="en-US" altLang="ko-KR" sz="2800" dirty="0" smtClean="0"/>
              <a:t>”, “</a:t>
            </a:r>
            <a:r>
              <a:rPr kumimoji="1" lang="en-US" altLang="ko-KR" sz="2800" dirty="0" err="1" smtClean="0"/>
              <a:t>lastName</a:t>
            </a:r>
            <a:r>
              <a:rPr kumimoji="1" lang="en-US" altLang="ko-KR" sz="2800" dirty="0" smtClean="0"/>
              <a:t>”:”Statistics”}</a:t>
            </a:r>
          </a:p>
          <a:p>
            <a:r>
              <a:rPr kumimoji="1" lang="en-US" altLang="ko-KR" sz="2800" dirty="0" smtClean="0"/>
              <a:t>] }</a:t>
            </a:r>
            <a:endParaRPr kumimoji="1" lang="ko-KR" altLang="en-US" sz="28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944318" y="1812065"/>
            <a:ext cx="3599596" cy="2517905"/>
            <a:chOff x="3510652" y="635198"/>
            <a:chExt cx="3599596" cy="2517905"/>
          </a:xfrm>
        </p:grpSpPr>
        <p:grpSp>
          <p:nvGrpSpPr>
            <p:cNvPr id="6" name="그룹 5"/>
            <p:cNvGrpSpPr/>
            <p:nvPr/>
          </p:nvGrpSpPr>
          <p:grpSpPr>
            <a:xfrm>
              <a:off x="4445876" y="1466195"/>
              <a:ext cx="2664372" cy="1686908"/>
              <a:chOff x="4445876" y="1466195"/>
              <a:chExt cx="2664372" cy="1686908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4445876" y="2743200"/>
                <a:ext cx="2664372" cy="409903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9" name="직선 연결선[R] 12"/>
              <p:cNvCxnSpPr/>
              <p:nvPr/>
            </p:nvCxnSpPr>
            <p:spPr>
              <a:xfrm flipH="1" flipV="1">
                <a:off x="5139559" y="1466195"/>
                <a:ext cx="1198179" cy="1261239"/>
              </a:xfrm>
              <a:prstGeom prst="line">
                <a:avLst/>
              </a:prstGeom>
              <a:ln w="38100">
                <a:solidFill>
                  <a:srgbClr val="43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3510652" y="635198"/>
              <a:ext cx="29537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 smtClean="0">
                  <a:solidFill>
                    <a:srgbClr val="0070C0"/>
                  </a:solidFill>
                </a:rPr>
                <a:t>Data is written as</a:t>
              </a:r>
            </a:p>
            <a:p>
              <a:r>
                <a:rPr kumimoji="1" lang="en-US" altLang="ko-KR" sz="2400" dirty="0" smtClean="0">
                  <a:solidFill>
                    <a:srgbClr val="0070C0"/>
                  </a:solidFill>
                </a:rPr>
                <a:t>Name : Value pair</a:t>
              </a:r>
              <a:endParaRPr kumimoji="1" lang="ko-KR" altLang="en-US" sz="2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402045" y="4972584"/>
            <a:ext cx="3570890" cy="1016370"/>
            <a:chOff x="5968379" y="3795717"/>
            <a:chExt cx="3570890" cy="1016370"/>
          </a:xfrm>
        </p:grpSpPr>
        <p:sp>
          <p:nvSpPr>
            <p:cNvPr id="11" name="타원 10"/>
            <p:cNvSpPr/>
            <p:nvPr/>
          </p:nvSpPr>
          <p:spPr>
            <a:xfrm>
              <a:off x="6810703" y="3795717"/>
              <a:ext cx="299545" cy="256021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2" name="직선 연결선[R] 18"/>
            <p:cNvCxnSpPr>
              <a:stCxn id="11" idx="4"/>
            </p:cNvCxnSpPr>
            <p:nvPr/>
          </p:nvCxnSpPr>
          <p:spPr>
            <a:xfrm>
              <a:off x="6960476" y="4051738"/>
              <a:ext cx="307427" cy="439043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968379" y="4350422"/>
              <a:ext cx="3570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 smtClean="0">
                  <a:solidFill>
                    <a:srgbClr val="0070C0"/>
                  </a:solidFill>
                </a:rPr>
                <a:t>Separated by commas</a:t>
              </a:r>
              <a:endParaRPr kumimoji="1" lang="ko-KR" altLang="en-US" sz="2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831113" y="4777399"/>
            <a:ext cx="8712712" cy="912870"/>
            <a:chOff x="4397447" y="3600532"/>
            <a:chExt cx="8712712" cy="912870"/>
          </a:xfrm>
        </p:grpSpPr>
        <p:grpSp>
          <p:nvGrpSpPr>
            <p:cNvPr id="15" name="그룹 14"/>
            <p:cNvGrpSpPr/>
            <p:nvPr/>
          </p:nvGrpSpPr>
          <p:grpSpPr>
            <a:xfrm>
              <a:off x="4397447" y="3600532"/>
              <a:ext cx="6368139" cy="451206"/>
              <a:chOff x="4397447" y="3600532"/>
              <a:chExt cx="6368139" cy="45120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397447" y="3600533"/>
                <a:ext cx="291663" cy="451205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0473923" y="3600532"/>
                <a:ext cx="291663" cy="451205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9539269" y="4051737"/>
              <a:ext cx="3570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 smtClean="0">
                  <a:solidFill>
                    <a:srgbClr val="FFC000"/>
                  </a:solidFill>
                </a:rPr>
                <a:t>{ }</a:t>
              </a:r>
              <a:r>
                <a:rPr kumimoji="1" lang="en-US" altLang="ko-KR" sz="2400" dirty="0" smtClean="0">
                  <a:solidFill>
                    <a:srgbClr val="FFC000"/>
                  </a:solidFill>
                </a:rPr>
                <a:t> holds objects</a:t>
              </a:r>
              <a:endParaRPr kumimoji="1" lang="ko-KR" altLang="en-US" sz="24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698258" y="3469803"/>
            <a:ext cx="3570890" cy="2659510"/>
            <a:chOff x="3264592" y="2292936"/>
            <a:chExt cx="3570890" cy="2659510"/>
          </a:xfrm>
        </p:grpSpPr>
        <p:sp>
          <p:nvSpPr>
            <p:cNvPr id="20" name="직사각형 19"/>
            <p:cNvSpPr/>
            <p:nvPr/>
          </p:nvSpPr>
          <p:spPr>
            <a:xfrm>
              <a:off x="3462793" y="4002385"/>
              <a:ext cx="291663" cy="4512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435725" y="2292936"/>
              <a:ext cx="291663" cy="4512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64592" y="4490781"/>
              <a:ext cx="3570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 smtClean="0">
                  <a:solidFill>
                    <a:srgbClr val="FF0000"/>
                  </a:solidFill>
                </a:rPr>
                <a:t>[ ] holds arrays</a:t>
              </a:r>
              <a:endParaRPr kumimoji="1" lang="ko-KR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19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그룹 7"/>
          <p:cNvGrpSpPr/>
          <p:nvPr/>
        </p:nvGrpSpPr>
        <p:grpSpPr>
          <a:xfrm>
            <a:off x="1646023" y="2616849"/>
            <a:ext cx="5192476" cy="2954654"/>
            <a:chOff x="1334734" y="1752325"/>
            <a:chExt cx="5192476" cy="295465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334734" y="1752325"/>
              <a:ext cx="5192476" cy="9541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dirty="0" smtClean="0"/>
                <a:t>{ </a:t>
              </a:r>
              <a:endParaRPr kumimoji="1" lang="en-US" altLang="ko-KR" sz="2800" dirty="0"/>
            </a:p>
            <a:p>
              <a:r>
                <a:rPr kumimoji="1" lang="en-US" altLang="ko-KR" sz="2800" dirty="0" smtClean="0"/>
                <a:t>  “name” : ”Rhino”,</a:t>
              </a:r>
              <a:endParaRPr kumimoji="1" lang="ko-KR" altLang="en-US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34734" y="2706432"/>
              <a:ext cx="5192476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dirty="0" smtClean="0"/>
                <a:t>  “major” : ”Computer Science”,</a:t>
              </a:r>
              <a:endParaRPr kumimoji="1" lang="ko-KR" altLang="en-US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34734" y="3229652"/>
              <a:ext cx="5192476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dirty="0" smtClean="0"/>
                <a:t>  “age” : 25,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34734" y="3752872"/>
              <a:ext cx="5192476" cy="9541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dirty="0" smtClean="0"/>
                <a:t>  “scholarship” : true</a:t>
              </a:r>
            </a:p>
            <a:p>
              <a:r>
                <a:rPr kumimoji="1" lang="en-US" altLang="ko-KR" sz="2800" dirty="0" smtClean="0"/>
                <a:t> }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938894" y="5571503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Object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4887883" y="3097177"/>
            <a:ext cx="2676698" cy="2154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770610" y="2951018"/>
            <a:ext cx="3117273" cy="7232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64581" y="2909236"/>
            <a:ext cx="165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Name : Value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04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379993" y="2557279"/>
            <a:ext cx="8582062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/>
              <a:t>“students”: </a:t>
            </a:r>
            <a:r>
              <a:rPr kumimoji="1" lang="en-US" altLang="ko-KR" sz="2800" b="1" dirty="0" smtClean="0"/>
              <a:t>[</a:t>
            </a:r>
            <a:r>
              <a:rPr kumimoji="1" lang="en-US" altLang="ko-KR" sz="2800" dirty="0" smtClean="0"/>
              <a:t>    </a:t>
            </a:r>
          </a:p>
          <a:p>
            <a:r>
              <a:rPr kumimoji="1" lang="en-US" altLang="ko-KR" sz="2800" dirty="0" smtClean="0"/>
              <a:t>	{”</a:t>
            </a:r>
            <a:r>
              <a:rPr kumimoji="1" lang="en-US" altLang="ko-KR" sz="2800" dirty="0" err="1" smtClean="0"/>
              <a:t>name”:”Rhino</a:t>
            </a:r>
            <a:r>
              <a:rPr kumimoji="1" lang="en-US" altLang="ko-KR" sz="2800" dirty="0" smtClean="0"/>
              <a:t>”, ”</a:t>
            </a:r>
            <a:r>
              <a:rPr kumimoji="1" lang="en-US" altLang="ko-KR" sz="2800" dirty="0" err="1" smtClean="0"/>
              <a:t>major”:”Computer</a:t>
            </a:r>
            <a:r>
              <a:rPr kumimoji="1" lang="en-US" altLang="ko-KR" sz="2800" dirty="0" smtClean="0"/>
              <a:t> Science”},    	{”</a:t>
            </a:r>
            <a:r>
              <a:rPr kumimoji="1" lang="en-US" altLang="ko-KR" sz="2800" dirty="0" err="1" smtClean="0"/>
              <a:t>name”:"Anna</a:t>
            </a:r>
            <a:r>
              <a:rPr kumimoji="1" lang="en-US" altLang="ko-KR" sz="2800" dirty="0" smtClean="0"/>
              <a:t>”, “</a:t>
            </a:r>
            <a:r>
              <a:rPr kumimoji="1" lang="en-US" altLang="ko-KR" sz="2800" dirty="0" err="1" smtClean="0"/>
              <a:t>major”:”Art</a:t>
            </a:r>
            <a:r>
              <a:rPr kumimoji="1" lang="en-US" altLang="ko-KR" sz="2800" dirty="0" smtClean="0"/>
              <a:t>”},    </a:t>
            </a:r>
          </a:p>
          <a:p>
            <a:r>
              <a:rPr kumimoji="1" lang="en-US" altLang="ko-KR" sz="2800" dirty="0" smtClean="0"/>
              <a:t>	{”</a:t>
            </a:r>
            <a:r>
              <a:rPr kumimoji="1" lang="en-US" altLang="ko-KR" sz="2800" dirty="0" err="1" smtClean="0"/>
              <a:t>name”:”Peter</a:t>
            </a:r>
            <a:r>
              <a:rPr kumimoji="1" lang="en-US" altLang="ko-KR" sz="2800" dirty="0" smtClean="0"/>
              <a:t>”, “</a:t>
            </a:r>
            <a:r>
              <a:rPr kumimoji="1" lang="en-US" altLang="ko-KR" sz="2800" dirty="0" err="1" smtClean="0"/>
              <a:t>lastName</a:t>
            </a:r>
            <a:r>
              <a:rPr kumimoji="1" lang="en-US" altLang="ko-KR" sz="2800" dirty="0" smtClean="0"/>
              <a:t>”:”Statistics”}</a:t>
            </a:r>
          </a:p>
          <a:p>
            <a:r>
              <a:rPr kumimoji="1" lang="en-US" altLang="ko-KR" sz="2800" b="1" dirty="0" smtClean="0"/>
              <a:t>]</a:t>
            </a:r>
            <a:endParaRPr kumimoji="1"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79993" y="4984839"/>
            <a:ext cx="2353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</a:rPr>
              <a:t>[ … ] holds arrays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4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232400" cy="4351338"/>
          </a:xfrm>
        </p:spPr>
        <p:txBody>
          <a:bodyPr/>
          <a:lstStyle/>
          <a:p>
            <a:r>
              <a:rPr lang="en-US" altLang="ko-KR" dirty="0" smtClean="0"/>
              <a:t>Sender</a:t>
            </a:r>
          </a:p>
          <a:p>
            <a:pPr lvl="1"/>
            <a:r>
              <a:rPr lang="en-US" altLang="ko-KR" dirty="0" smtClean="0"/>
              <a:t>Generate JSON to make request.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Receiver</a:t>
            </a:r>
            <a:endParaRPr lang="en-US" altLang="ko-KR" dirty="0"/>
          </a:p>
          <a:p>
            <a:pPr lvl="1"/>
            <a:r>
              <a:rPr lang="en-US" altLang="ko-KR" dirty="0" smtClean="0"/>
              <a:t>parse JSON request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534" y="3469549"/>
            <a:ext cx="2396359" cy="33884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291" y="1545023"/>
            <a:ext cx="1961256" cy="234959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7503803" y="2364828"/>
            <a:ext cx="2254469" cy="1418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8102893" y="4107687"/>
            <a:ext cx="2415290" cy="1489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9730820">
            <a:off x="8442285" y="4395249"/>
            <a:ext cx="332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Response JSON</a:t>
            </a:r>
            <a:endParaRPr kumimoji="1" lang="ko-KR" altLang="en-US" dirty="0"/>
          </a:p>
        </p:txBody>
      </p:sp>
      <p:sp>
        <p:nvSpPr>
          <p:cNvPr id="9" name="TextBox 8"/>
          <p:cNvSpPr txBox="1"/>
          <p:nvPr/>
        </p:nvSpPr>
        <p:spPr>
          <a:xfrm rot="19730820">
            <a:off x="7433293" y="2353314"/>
            <a:ext cx="332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Request JSON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89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31732" y="1825625"/>
            <a:ext cx="7222067" cy="4351338"/>
          </a:xfrm>
        </p:spPr>
        <p:txBody>
          <a:bodyPr/>
          <a:lstStyle/>
          <a:p>
            <a:r>
              <a:rPr lang="en-US" altLang="ko-KR" dirty="0" smtClean="0"/>
              <a:t>RICOH THETA S(360 degree camera)</a:t>
            </a:r>
          </a:p>
          <a:p>
            <a:pPr lvl="1"/>
            <a:r>
              <a:rPr lang="en-US" altLang="ko-KR" dirty="0" smtClean="0"/>
              <a:t>Is connected with mobile device or computer via wireless LAN</a:t>
            </a:r>
          </a:p>
          <a:p>
            <a:pPr lvl="1"/>
            <a:r>
              <a:rPr lang="en-US" altLang="ko-KR" dirty="0" smtClean="0"/>
              <a:t>And controlled by HTTP REST</a:t>
            </a:r>
          </a:p>
          <a:p>
            <a:pPr lvl="1"/>
            <a:r>
              <a:rPr lang="en-US" altLang="ko-KR" b="1" dirty="0" smtClean="0"/>
              <a:t>Uses JSON to exchange data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3087558" cy="363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4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8873" y="1757722"/>
            <a:ext cx="9061046" cy="39626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104015" y="4580313"/>
            <a:ext cx="45054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31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544</Words>
  <Application>Microsoft Office PowerPoint</Application>
  <PresentationFormat>와이드스크린</PresentationFormat>
  <Paragraphs>266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Web-Server Programming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Web-Server Programming</dc:title>
  <dc:creator>pc1</dc:creator>
  <cp:lastModifiedBy>basic</cp:lastModifiedBy>
  <cp:revision>18</cp:revision>
  <dcterms:created xsi:type="dcterms:W3CDTF">2016-03-07T04:54:56Z</dcterms:created>
  <dcterms:modified xsi:type="dcterms:W3CDTF">2016-03-11T03:45:52Z</dcterms:modified>
</cp:coreProperties>
</file>