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7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1F93-C7F4-4F71-B64F-A7162AFA83E9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03C4-C30F-48F2-BA5B-5C8E65E45A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books.x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Web-Server</a:t>
            </a:r>
            <a:br>
              <a:rPr lang="en-US" altLang="ko-KR" dirty="0" smtClean="0"/>
            </a:br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 smtClean="0"/>
              <a:t>2016.03.11 (Fri)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303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7179"/>
            <a:ext cx="10515600" cy="4351338"/>
          </a:xfrm>
        </p:spPr>
        <p:txBody>
          <a:bodyPr/>
          <a:lstStyle/>
          <a:p>
            <a:r>
              <a:rPr lang="en-US" altLang="ko-KR" dirty="0"/>
              <a:t>XML Separates Data from HTML</a:t>
            </a:r>
          </a:p>
          <a:p>
            <a:r>
              <a:rPr lang="en-US" altLang="ko-KR" dirty="0"/>
              <a:t>When displaying data in HTML, you should not have to edit the HTML file when the data changes.</a:t>
            </a:r>
          </a:p>
          <a:p>
            <a:r>
              <a:rPr lang="en-US" altLang="ko-KR" dirty="0"/>
              <a:t>With XML, the data can be stored in separate XML files.</a:t>
            </a:r>
          </a:p>
          <a:p>
            <a:r>
              <a:rPr lang="en-US" altLang="ko-KR" dirty="0"/>
              <a:t>With a few lines of JavaScript code, you can read an XML file and update the data content of any HTML page.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2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0598"/>
            <a:ext cx="10515600" cy="4351338"/>
          </a:xfrm>
        </p:spPr>
        <p:txBody>
          <a:bodyPr/>
          <a:lstStyle/>
          <a:p>
            <a:r>
              <a:rPr lang="en-US" altLang="ko-KR" dirty="0"/>
              <a:t>XML documents form a tree structure that starts at "the root" and branches to "the leaves</a:t>
            </a:r>
            <a:r>
              <a:rPr lang="en-US" altLang="ko-KR" dirty="0" smtClean="0"/>
              <a:t>".</a:t>
            </a:r>
          </a:p>
          <a:p>
            <a:r>
              <a:rPr lang="en-US" altLang="ko-KR" dirty="0"/>
              <a:t>XML Tree Structure</a:t>
            </a:r>
          </a:p>
          <a:p>
            <a:pPr lvl="1"/>
            <a:r>
              <a:rPr lang="en-US" altLang="ko-KR" dirty="0"/>
              <a:t>XML documents are formed as </a:t>
            </a:r>
            <a:r>
              <a:rPr lang="en-US" altLang="ko-KR" b="1" dirty="0">
                <a:solidFill>
                  <a:srgbClr val="FF0000"/>
                </a:solidFill>
              </a:rPr>
              <a:t>element trees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XML tree starts at a </a:t>
            </a:r>
            <a:r>
              <a:rPr lang="en-US" altLang="ko-KR" b="1" dirty="0">
                <a:solidFill>
                  <a:srgbClr val="FF0000"/>
                </a:solidFill>
              </a:rPr>
              <a:t>root element</a:t>
            </a:r>
            <a:r>
              <a:rPr lang="en-US" altLang="ko-KR" dirty="0"/>
              <a:t> and branches from the root to </a:t>
            </a:r>
            <a:r>
              <a:rPr lang="en-US" altLang="ko-KR" b="1" dirty="0">
                <a:solidFill>
                  <a:srgbClr val="FF0000"/>
                </a:solidFill>
              </a:rPr>
              <a:t>child elements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 elements can have sub elements (child elements):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46" y="4349039"/>
            <a:ext cx="5185162" cy="24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5" y="1444217"/>
            <a:ext cx="5076825" cy="5413783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316163" y="1444217"/>
            <a:ext cx="5875837" cy="3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The XML Prolog:</a:t>
            </a:r>
          </a:p>
          <a:p>
            <a:r>
              <a:rPr lang="en-US" altLang="ko-KR" sz="2000" dirty="0" smtClean="0"/>
              <a:t>All XML Elements Must Have a Closing: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XML Elements Must be Properly Nested: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XML Attribute Values Must be Quoted</a:t>
            </a:r>
          </a:p>
          <a:p>
            <a:endParaRPr lang="ko-KR" altLang="en-US" sz="2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772025" y="1619250"/>
            <a:ext cx="1544138" cy="714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75" y="2299392"/>
            <a:ext cx="2441426" cy="6791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02" y="3595472"/>
            <a:ext cx="3828571" cy="42857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3176587" y="4467225"/>
            <a:ext cx="3139576" cy="6810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819525" y="3246641"/>
            <a:ext cx="2554332" cy="42048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424" y="4779258"/>
            <a:ext cx="3397926" cy="3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 Tags are Case Sensitive</a:t>
            </a:r>
          </a:p>
          <a:p>
            <a:r>
              <a:rPr lang="en-US" altLang="ko-KR" dirty="0"/>
              <a:t>XML tags are case sensitive. The tag &lt;Letter&gt; is different from the tag &lt;letter&gt;.</a:t>
            </a:r>
          </a:p>
          <a:p>
            <a:r>
              <a:rPr lang="en-US" altLang="ko-KR" dirty="0"/>
              <a:t>Opening and closing tags must be written with the same case: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32" y="4450256"/>
            <a:ext cx="6902367" cy="13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0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If you place a character like "&lt;" inside an XML element, it will generate an error because the parser interprets it as the start of a new element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To avoid this error, replace the "&lt;" character with an </a:t>
            </a:r>
            <a:r>
              <a:rPr lang="en-US" altLang="ko-KR" b="1" dirty="0"/>
              <a:t>entity reference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2" y="3553069"/>
            <a:ext cx="5142889" cy="6897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395843" y="4430079"/>
          <a:ext cx="6524625" cy="21336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4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74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&amp;</a:t>
                      </a:r>
                      <a:r>
                        <a:rPr lang="en-US" dirty="0" err="1">
                          <a:effectLst/>
                        </a:rPr>
                        <a:t>lt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3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 in </a:t>
            </a:r>
            <a:r>
              <a:rPr lang="en-US" altLang="ko-KR" dirty="0" smtClean="0"/>
              <a:t>XML: </a:t>
            </a:r>
            <a:r>
              <a:rPr lang="en-US" altLang="ko-KR" dirty="0"/>
              <a:t>&lt;!-- This is a comment --&gt;</a:t>
            </a:r>
          </a:p>
          <a:p>
            <a:r>
              <a:rPr lang="en-US" altLang="ko-KR" dirty="0"/>
              <a:t>White-space is Preserved in XML</a:t>
            </a:r>
          </a:p>
          <a:p>
            <a:pPr marL="0" indent="0">
              <a:buNone/>
            </a:pPr>
            <a:r>
              <a:rPr lang="en-US" altLang="ko-KR" dirty="0" smtClean="0"/>
              <a:t>-XML </a:t>
            </a:r>
            <a:r>
              <a:rPr lang="en-US" altLang="ko-KR" dirty="0"/>
              <a:t>does not truncate multiple white-spaces (HTML truncates multiple white-spaces to one single white-space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34" y="4001294"/>
            <a:ext cx="5428571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 Stores New Line as LF</a:t>
            </a:r>
          </a:p>
          <a:p>
            <a:r>
              <a:rPr lang="en-US" altLang="ko-KR" dirty="0"/>
              <a:t>Windows </a:t>
            </a:r>
            <a:r>
              <a:rPr lang="en-US" altLang="ko-KR" dirty="0">
                <a:solidFill>
                  <a:srgbClr val="FF0000"/>
                </a:solidFill>
              </a:rPr>
              <a:t>applications store a new line</a:t>
            </a:r>
            <a:r>
              <a:rPr lang="en-US" altLang="ko-KR" dirty="0"/>
              <a:t> as: carriage return and line feed (CR+LF).</a:t>
            </a:r>
          </a:p>
          <a:p>
            <a:r>
              <a:rPr lang="en-US" altLang="ko-KR" dirty="0"/>
              <a:t>Unix and Mac OSX uses LF.</a:t>
            </a:r>
          </a:p>
          <a:p>
            <a:r>
              <a:rPr lang="en-US" altLang="ko-KR" dirty="0"/>
              <a:t>Old Mac systems uses CR.</a:t>
            </a:r>
          </a:p>
          <a:p>
            <a:r>
              <a:rPr lang="en-US" altLang="ko-KR" dirty="0"/>
              <a:t>XML stores a new line as LF.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50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r>
              <a:rPr lang="en-US" altLang="ko-KR" dirty="0"/>
              <a:t>An element can </a:t>
            </a:r>
            <a:r>
              <a:rPr lang="en-US" altLang="ko-KR" dirty="0" smtClean="0"/>
              <a:t>contain: </a:t>
            </a:r>
            <a:r>
              <a:rPr lang="en-US" altLang="ko-KR" sz="1800" dirty="0" smtClean="0"/>
              <a:t>Text, attributes, other elements, or </a:t>
            </a:r>
            <a:r>
              <a:rPr lang="en-US" altLang="ko-KR" sz="1800" dirty="0"/>
              <a:t>a mix of the above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In the example above:</a:t>
            </a:r>
          </a:p>
          <a:p>
            <a:r>
              <a:rPr lang="en-US" altLang="ko-KR" sz="1800" dirty="0"/>
              <a:t>&lt;title&gt;, &lt;author&gt;, &lt;year&gt;, and &lt;price&gt; have </a:t>
            </a:r>
            <a:r>
              <a:rPr lang="en-US" altLang="ko-KR" sz="1800" b="1" dirty="0"/>
              <a:t>text content</a:t>
            </a:r>
            <a:r>
              <a:rPr lang="en-US" altLang="ko-KR" sz="1800" dirty="0"/>
              <a:t> because they contain text (like 29.99).</a:t>
            </a:r>
          </a:p>
          <a:p>
            <a:r>
              <a:rPr lang="en-US" altLang="ko-KR" sz="1800" dirty="0"/>
              <a:t>&lt;bookstore&gt; and &lt;book&gt; have </a:t>
            </a:r>
            <a:r>
              <a:rPr lang="en-US" altLang="ko-KR" sz="1800" b="1" dirty="0"/>
              <a:t>element contents</a:t>
            </a:r>
            <a:r>
              <a:rPr lang="en-US" altLang="ko-KR" sz="1800" dirty="0"/>
              <a:t>, because they contain elements.</a:t>
            </a:r>
          </a:p>
          <a:p>
            <a:r>
              <a:rPr lang="en-US" altLang="ko-KR" sz="1800" dirty="0"/>
              <a:t>&lt;book&gt; has an </a:t>
            </a:r>
            <a:r>
              <a:rPr lang="en-US" altLang="ko-KR" sz="1800" b="1" dirty="0"/>
              <a:t>attribute</a:t>
            </a:r>
            <a:r>
              <a:rPr lang="en-US" altLang="ko-KR" sz="1800" dirty="0"/>
              <a:t> (category="children</a:t>
            </a:r>
            <a:r>
              <a:rPr lang="en-US" altLang="ko-KR" sz="1800" dirty="0" smtClean="0"/>
              <a:t>").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07" y="2129428"/>
            <a:ext cx="3085714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XML elements must follow these naming rules:</a:t>
            </a:r>
          </a:p>
          <a:p>
            <a:pPr marL="457200" lvl="1" indent="0">
              <a:buNone/>
            </a:pPr>
            <a:r>
              <a:rPr lang="en-US" altLang="ko-KR" dirty="0"/>
              <a:t>Element names are case-sensitive</a:t>
            </a:r>
          </a:p>
          <a:p>
            <a:pPr marL="457200" lvl="1" indent="0">
              <a:buNone/>
            </a:pPr>
            <a:r>
              <a:rPr lang="en-US" altLang="ko-KR" dirty="0" smtClean="0"/>
              <a:t>Element </a:t>
            </a:r>
            <a:r>
              <a:rPr lang="en-US" altLang="ko-KR" dirty="0"/>
              <a:t>names must start with a letter or underscore</a:t>
            </a:r>
          </a:p>
          <a:p>
            <a:pPr marL="457200" lvl="1" indent="0">
              <a:buNone/>
            </a:pPr>
            <a:r>
              <a:rPr lang="en-US" altLang="ko-KR" dirty="0"/>
              <a:t>Element names cannot start with the letters xml (or XML, </a:t>
            </a:r>
            <a:r>
              <a:rPr lang="en-US" altLang="ko-KR" dirty="0" smtClean="0"/>
              <a:t>or Xml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Element names can contain letters, digits, hyphens, underscores, and periods</a:t>
            </a:r>
          </a:p>
          <a:p>
            <a:pPr marL="457200" lvl="1" indent="0">
              <a:buNone/>
            </a:pPr>
            <a:r>
              <a:rPr lang="en-US" altLang="ko-KR" dirty="0"/>
              <a:t>Element names cannot contain </a:t>
            </a:r>
            <a:r>
              <a:rPr lang="en-US" altLang="ko-KR" dirty="0" smtClean="0"/>
              <a:t>spaces</a:t>
            </a:r>
            <a:endParaRPr lang="en-US" altLang="ko-KR" dirty="0"/>
          </a:p>
          <a:p>
            <a:r>
              <a:rPr lang="en-US" altLang="ko-KR" dirty="0"/>
              <a:t>Best Naming Practices</a:t>
            </a:r>
          </a:p>
          <a:p>
            <a:pPr marL="457200" lvl="1" indent="0">
              <a:buNone/>
            </a:pPr>
            <a:r>
              <a:rPr lang="en-US" altLang="ko-KR" dirty="0"/>
              <a:t>Create descriptive names, like this: &lt;person&gt;, &lt;</a:t>
            </a:r>
            <a:r>
              <a:rPr lang="en-US" altLang="ko-KR" dirty="0" err="1"/>
              <a:t>firstname</a:t>
            </a:r>
            <a:r>
              <a:rPr lang="en-US" altLang="ko-KR" dirty="0"/>
              <a:t>&gt;, &lt;</a:t>
            </a:r>
            <a:r>
              <a:rPr lang="en-US" altLang="ko-KR" dirty="0" err="1"/>
              <a:t>lastname</a:t>
            </a:r>
            <a:r>
              <a:rPr lang="en-US" altLang="ko-KR" dirty="0"/>
              <a:t>&gt;.</a:t>
            </a:r>
          </a:p>
          <a:p>
            <a:pPr marL="457200" lvl="1" indent="0">
              <a:buNone/>
            </a:pPr>
            <a:r>
              <a:rPr lang="en-US" altLang="ko-KR" dirty="0"/>
              <a:t>Create short and simple names, like this: &lt;</a:t>
            </a:r>
            <a:r>
              <a:rPr lang="en-US" altLang="ko-KR" dirty="0" err="1"/>
              <a:t>book_title</a:t>
            </a:r>
            <a:r>
              <a:rPr lang="en-US" altLang="ko-KR" dirty="0"/>
              <a:t>&gt; not like this: &lt;</a:t>
            </a:r>
            <a:r>
              <a:rPr lang="en-US" altLang="ko-KR" dirty="0" err="1"/>
              <a:t>the_title_of_the_book</a:t>
            </a:r>
            <a:r>
              <a:rPr lang="en-US" altLang="ko-KR" dirty="0"/>
              <a:t>&gt;.</a:t>
            </a:r>
          </a:p>
          <a:p>
            <a:pPr marL="457200" lvl="1" indent="0">
              <a:buNone/>
            </a:pPr>
            <a:r>
              <a:rPr lang="en-US" altLang="ko-KR" dirty="0"/>
              <a:t>Avoid "-". If you name something "first-name", some software may think you want to </a:t>
            </a:r>
            <a:r>
              <a:rPr lang="en-US" altLang="ko-KR" dirty="0" smtClean="0"/>
              <a:t>subtract "name</a:t>
            </a:r>
            <a:r>
              <a:rPr lang="en-US" altLang="ko-KR" dirty="0"/>
              <a:t>" from "first".</a:t>
            </a:r>
          </a:p>
          <a:p>
            <a:pPr marL="457200" lvl="1" indent="0">
              <a:buNone/>
            </a:pPr>
            <a:r>
              <a:rPr lang="en-US" altLang="ko-KR" dirty="0"/>
              <a:t>Avoid ".". If you name something "first.name", some software may think that "name" is a property of the object "first".</a:t>
            </a:r>
          </a:p>
          <a:p>
            <a:pPr marL="457200" lvl="1" indent="0">
              <a:buNone/>
            </a:pPr>
            <a:r>
              <a:rPr lang="en-US" altLang="ko-KR" dirty="0"/>
              <a:t>Avoid ":". Colons are reserved for namespaces (more later).</a:t>
            </a:r>
          </a:p>
          <a:p>
            <a:pPr marL="457200" lvl="1" indent="0">
              <a:buNone/>
            </a:pPr>
            <a:r>
              <a:rPr lang="en-US" altLang="ko-KR" dirty="0"/>
              <a:t>Non-English letters like </a:t>
            </a:r>
            <a:r>
              <a:rPr lang="en-US" altLang="ko-KR" dirty="0" err="1"/>
              <a:t>éòá</a:t>
            </a:r>
            <a:r>
              <a:rPr lang="en-US" altLang="ko-KR" dirty="0"/>
              <a:t> are perfectly legal in XML, but watch out for problems if your software doesn't support them.</a:t>
            </a: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929390"/>
            <a:ext cx="10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Information model </a:t>
            </a:r>
            <a:r>
              <a:rPr lang="ko-KR" altLang="en-US" dirty="0" smtClean="0"/>
              <a:t>에서 각 부분을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맞는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structure</a:t>
            </a:r>
            <a:r>
              <a:rPr lang="ko-KR" altLang="en-US" dirty="0" smtClean="0"/>
              <a:t>을 만들어 넣음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8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In XML, element names are defined by the developer. This often results in a conflict when trying to mix XML documents from different XML applications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altLang="ko-KR" sz="2000" dirty="0"/>
              <a:t>A user or an XML application will not know how to handle these differences.</a:t>
            </a:r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81" y="2739209"/>
            <a:ext cx="2133333" cy="14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95" y="2848732"/>
            <a:ext cx="3190476" cy="1247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96918" y="4205876"/>
            <a:ext cx="74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조각이 합쳐지면 이름 충돌이 생길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5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Feature of XML ( 3 to 10)</a:t>
            </a:r>
          </a:p>
          <a:p>
            <a:r>
              <a:rPr lang="en-US" altLang="ko-KR" dirty="0" smtClean="0"/>
              <a:t>Syntax of XML(11 to 18)</a:t>
            </a:r>
          </a:p>
          <a:p>
            <a:r>
              <a:rPr lang="en-US" altLang="ko-KR" dirty="0" smtClean="0"/>
              <a:t>Namespace of XML(19 to 22)</a:t>
            </a:r>
          </a:p>
          <a:p>
            <a:endParaRPr lang="en-US" altLang="ko-KR" dirty="0"/>
          </a:p>
          <a:p>
            <a:r>
              <a:rPr lang="en-US" altLang="ko-KR" dirty="0" smtClean="0"/>
              <a:t>DOM</a:t>
            </a:r>
          </a:p>
          <a:p>
            <a:r>
              <a:rPr lang="en-US" altLang="ko-KR" dirty="0" smtClean="0"/>
              <a:t>SAX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Simple-xml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46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1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Solving the Name Conflict Using a Prefix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64" y="2321119"/>
            <a:ext cx="3638095" cy="2733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4223" y="3432175"/>
            <a:ext cx="343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혼돈을 막기 위해서</a:t>
            </a:r>
            <a:endParaRPr lang="en-US" altLang="ko-KR" dirty="0" smtClean="0"/>
          </a:p>
          <a:p>
            <a:r>
              <a:rPr lang="ko-KR" altLang="en-US" dirty="0" smtClean="0"/>
              <a:t>이름을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8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5293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When using prefixes in XML, a </a:t>
            </a:r>
            <a:r>
              <a:rPr lang="en-US" altLang="ko-KR" sz="2000" b="1" dirty="0" smtClean="0"/>
              <a:t>namespace</a:t>
            </a:r>
            <a:r>
              <a:rPr lang="en-US" altLang="ko-KR" sz="2000" dirty="0" smtClean="0"/>
              <a:t> for the prefix must be defined.</a:t>
            </a:r>
          </a:p>
          <a:p>
            <a:r>
              <a:rPr lang="en-US" altLang="ko-KR" sz="2000" dirty="0" smtClean="0"/>
              <a:t>The namespace can be defined by an </a:t>
            </a:r>
            <a:r>
              <a:rPr lang="en-US" altLang="ko-KR" sz="2000" b="1" dirty="0" err="1" smtClean="0"/>
              <a:t>xmlns</a:t>
            </a:r>
            <a:r>
              <a:rPr lang="en-US" altLang="ko-KR" sz="2000" dirty="0" smtClean="0"/>
              <a:t> attribute in the start tag of an element.</a:t>
            </a:r>
          </a:p>
          <a:p>
            <a:r>
              <a:rPr lang="en-US" altLang="ko-KR" sz="2000" dirty="0" smtClean="0"/>
              <a:t>The namespace declaration has the following syntax. </a:t>
            </a:r>
            <a:r>
              <a:rPr lang="en-US" altLang="ko-KR" sz="2000" dirty="0" err="1" smtClean="0"/>
              <a:t>xmlns:</a:t>
            </a:r>
            <a:r>
              <a:rPr lang="en-US" altLang="ko-KR" sz="2000" i="1" dirty="0" err="1" smtClean="0"/>
              <a:t>prefix</a:t>
            </a:r>
            <a:r>
              <a:rPr lang="en-US" altLang="ko-KR" sz="2000" dirty="0" smtClean="0"/>
              <a:t>="</a:t>
            </a:r>
            <a:r>
              <a:rPr lang="en-US" altLang="ko-KR" sz="2000" i="1" dirty="0" smtClean="0"/>
              <a:t>URI</a:t>
            </a:r>
            <a:r>
              <a:rPr lang="en-US" altLang="ko-KR" sz="2000" dirty="0" smtClean="0"/>
              <a:t>".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*Note: The </a:t>
            </a:r>
            <a:r>
              <a:rPr lang="en-US" altLang="ko-KR" sz="2000" dirty="0"/>
              <a:t>purpose of using an URI is to give the namespace a unique name.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88" y="2978011"/>
            <a:ext cx="4255185" cy="30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4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67123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XSLT </a:t>
            </a:r>
            <a:r>
              <a:rPr lang="en-US" altLang="ko-KR" sz="2000" dirty="0"/>
              <a:t>is a language that can be used to transform XML documents into other formats.</a:t>
            </a:r>
          </a:p>
          <a:p>
            <a:r>
              <a:rPr lang="en-US" altLang="ko-KR" sz="2000" dirty="0"/>
              <a:t>The XML document below, is a document used to transform XML into HTML.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The namespace "http://www.w3.org/1999/XSL/Transform" identifies XSLT elements inside an HTML document: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60" y="1005039"/>
            <a:ext cx="5462919" cy="42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sz="2400" dirty="0"/>
              <a:t>The DOM defines a standard for </a:t>
            </a:r>
            <a:r>
              <a:rPr lang="en-US" altLang="ko-KR" sz="2400" dirty="0">
                <a:solidFill>
                  <a:srgbClr val="FF0000"/>
                </a:solidFill>
              </a:rPr>
              <a:t>accessing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manipulating</a:t>
            </a:r>
            <a:r>
              <a:rPr lang="en-US" altLang="ko-KR" sz="2400" dirty="0"/>
              <a:t> documents.</a:t>
            </a:r>
          </a:p>
          <a:p>
            <a:r>
              <a:rPr lang="en-US" altLang="ko-KR" sz="2400" dirty="0"/>
              <a:t>The XML DOM presents an XML document as a </a:t>
            </a:r>
            <a:r>
              <a:rPr lang="en-US" altLang="ko-KR" sz="2400" dirty="0">
                <a:solidFill>
                  <a:srgbClr val="FF0000"/>
                </a:solidFill>
              </a:rPr>
              <a:t>tree-structure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The HTML DOM presents an HTML document as a </a:t>
            </a:r>
            <a:r>
              <a:rPr lang="en-US" altLang="ko-KR" sz="2400" dirty="0">
                <a:solidFill>
                  <a:srgbClr val="FF0000"/>
                </a:solidFill>
              </a:rPr>
              <a:t>tree-structure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Understanding the DOM is a must for anyone working with HTML or XML.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76" y="3816914"/>
            <a:ext cx="4557144" cy="3041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29403" y="3816914"/>
            <a:ext cx="343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doc.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tree structure</a:t>
            </a:r>
            <a:r>
              <a:rPr lang="ko-KR" altLang="en-US" dirty="0" smtClean="0"/>
              <a:t>로 만드는 과정이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Parent, child, sibling </a:t>
            </a:r>
            <a:r>
              <a:rPr lang="ko-KR" altLang="en-US" dirty="0" smtClean="0"/>
              <a:t>같은 관계를 만들어냄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97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9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9250"/>
            <a:ext cx="10582275" cy="5238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DOM defines a standard for accessing documents like XML and HTML:</a:t>
            </a:r>
          </a:p>
          <a:p>
            <a:pPr marL="457200" lvl="1" indent="0">
              <a:buNone/>
            </a:pPr>
            <a:r>
              <a:rPr lang="en-US" altLang="ko-KR" sz="2000" dirty="0"/>
              <a:t>"The W3C Document Object Model (DOM) is a </a:t>
            </a:r>
            <a:r>
              <a:rPr lang="en-US" altLang="ko-KR" sz="2000" dirty="0">
                <a:solidFill>
                  <a:srgbClr val="FF0000"/>
                </a:solidFill>
              </a:rPr>
              <a:t>platform and language-neutral interface</a:t>
            </a:r>
            <a:r>
              <a:rPr lang="en-US" altLang="ko-KR" sz="2000" dirty="0"/>
              <a:t> that allows programs and scripts to dynamically access and update the content, structure, and style of a document</a:t>
            </a:r>
            <a:r>
              <a:rPr lang="en-US" altLang="ko-KR" sz="2000" dirty="0" smtClean="0"/>
              <a:t>.“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The DOM is separated into 3 different parts / levels:</a:t>
            </a:r>
          </a:p>
          <a:p>
            <a:pPr marL="457200" lvl="1" indent="0">
              <a:buNone/>
            </a:pPr>
            <a:r>
              <a:rPr lang="en-US" altLang="ko-KR" sz="2000" dirty="0"/>
              <a:t>Core DOM - standard model for any structured document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XML DOM </a:t>
            </a:r>
            <a:r>
              <a:rPr lang="en-US" altLang="ko-KR" sz="2000" dirty="0"/>
              <a:t>- standard model for XML documents</a:t>
            </a:r>
          </a:p>
          <a:p>
            <a:pPr marL="457200" lvl="1" indent="0">
              <a:buNone/>
            </a:pPr>
            <a:r>
              <a:rPr lang="en-US" altLang="ko-KR" sz="2000" dirty="0"/>
              <a:t>HTML DOM - standard model for HTML </a:t>
            </a:r>
            <a:r>
              <a:rPr lang="en-US" altLang="ko-KR" sz="2000" dirty="0" smtClean="0"/>
              <a:t>documents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The DOM defines the </a:t>
            </a:r>
            <a:r>
              <a:rPr lang="en-US" altLang="ko-KR" sz="2400" b="1" dirty="0">
                <a:solidFill>
                  <a:srgbClr val="FF0000"/>
                </a:solidFill>
              </a:rPr>
              <a:t>objects and properties</a:t>
            </a:r>
            <a:r>
              <a:rPr lang="en-US" altLang="ko-KR" sz="2400" dirty="0"/>
              <a:t> of all document elements, and the </a:t>
            </a:r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r>
              <a:rPr lang="en-US" altLang="ko-KR" sz="2400" dirty="0">
                <a:solidFill>
                  <a:srgbClr val="FF0000"/>
                </a:solidFill>
              </a:rPr>
              <a:t> (interface) to access them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5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5324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The XML DOM defines a standard way for </a:t>
            </a:r>
            <a:r>
              <a:rPr lang="en-US" altLang="ko-KR" dirty="0">
                <a:solidFill>
                  <a:srgbClr val="FF0000"/>
                </a:solidFill>
              </a:rPr>
              <a:t>accessing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manipulating</a:t>
            </a:r>
            <a:r>
              <a:rPr lang="en-US" altLang="ko-KR" dirty="0"/>
              <a:t> XML documents.</a:t>
            </a:r>
          </a:p>
          <a:p>
            <a:r>
              <a:rPr lang="en-US" altLang="ko-KR" dirty="0"/>
              <a:t>All XML elements can be accessed through the XML DOM.</a:t>
            </a:r>
          </a:p>
          <a:p>
            <a:r>
              <a:rPr lang="en-US" altLang="ko-KR" dirty="0"/>
              <a:t>The XML DOM defines the </a:t>
            </a:r>
            <a:r>
              <a:rPr lang="en-US" altLang="ko-KR" b="1" dirty="0"/>
              <a:t>objects, properties and methods</a:t>
            </a:r>
            <a:r>
              <a:rPr lang="en-US" altLang="ko-KR" dirty="0"/>
              <a:t> of all XML elements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XML DOM is:</a:t>
            </a:r>
          </a:p>
          <a:p>
            <a:pPr lvl="1"/>
            <a:r>
              <a:rPr lang="en-US" altLang="ko-KR" dirty="0"/>
              <a:t>A standard </a:t>
            </a:r>
            <a:r>
              <a:rPr lang="en-US" altLang="ko-KR" dirty="0">
                <a:solidFill>
                  <a:srgbClr val="FF0000"/>
                </a:solidFill>
              </a:rPr>
              <a:t>object model</a:t>
            </a:r>
            <a:r>
              <a:rPr lang="en-US" altLang="ko-KR" dirty="0"/>
              <a:t> for XML</a:t>
            </a:r>
          </a:p>
          <a:p>
            <a:pPr lvl="1"/>
            <a:r>
              <a:rPr lang="en-US" altLang="ko-KR" dirty="0"/>
              <a:t>A standard programming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en-US" altLang="ko-KR" dirty="0"/>
              <a:t> for XML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Platform</a:t>
            </a:r>
            <a:r>
              <a:rPr lang="en-US" altLang="ko-KR" dirty="0"/>
              <a:t>- and language-independent</a:t>
            </a:r>
          </a:p>
          <a:p>
            <a:pPr lvl="1"/>
            <a:r>
              <a:rPr lang="en-US" altLang="ko-KR" dirty="0"/>
              <a:t>A W3C </a:t>
            </a:r>
            <a:r>
              <a:rPr lang="en-US" altLang="ko-KR" dirty="0" smtClean="0"/>
              <a:t>standard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other words: </a:t>
            </a:r>
            <a:r>
              <a:rPr lang="en-US" altLang="ko-KR" b="1" dirty="0">
                <a:solidFill>
                  <a:srgbClr val="FF0000"/>
                </a:solidFill>
              </a:rPr>
              <a:t>The XML DOM is a standard for how to get, change, add, or delete XML elements.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03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XML DOM Node </a:t>
            </a:r>
            <a:r>
              <a:rPr lang="en-US" altLang="ko-KR" dirty="0" smtClean="0"/>
              <a:t>Tree</a:t>
            </a:r>
          </a:p>
          <a:p>
            <a:pPr lvl="1"/>
            <a:r>
              <a:rPr lang="en-US" altLang="ko-KR" dirty="0"/>
              <a:t>The XML DOM views an XML document as a tree-structure. The tree structure is called a </a:t>
            </a:r>
            <a:r>
              <a:rPr lang="en-US" altLang="ko-KR" b="1" dirty="0"/>
              <a:t>node-tree.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05" y="3205364"/>
            <a:ext cx="4838095" cy="3228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138" y="3172030"/>
            <a:ext cx="3209524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6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675"/>
            <a:ext cx="5933333" cy="5495238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71" y="1483916"/>
            <a:ext cx="7321729" cy="50347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4950" y="2857500"/>
            <a:ext cx="1476375" cy="180975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1110" y="3052987"/>
            <a:ext cx="1476375" cy="180975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96025" y="3705225"/>
            <a:ext cx="195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(Callback method)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711110" y="4122591"/>
            <a:ext cx="374740" cy="192234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1110" y="4328503"/>
            <a:ext cx="374740" cy="192234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33575" y="4956930"/>
            <a:ext cx="962025" cy="177046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6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125" y="1934712"/>
            <a:ext cx="592455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XML file used in the examples </a:t>
            </a:r>
            <a:r>
              <a:rPr lang="en-US" altLang="ko-KR" dirty="0" smtClean="0"/>
              <a:t>is</a:t>
            </a:r>
            <a:r>
              <a:rPr lang="en-US" altLang="ko-KR" dirty="0"/>
              <a:t> </a:t>
            </a:r>
            <a:r>
              <a:rPr lang="en-US" altLang="ko-KR" dirty="0">
                <a:hlinkClick r:id="rId3"/>
              </a:rPr>
              <a:t>books.xml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This example reads "books.xml" into </a:t>
            </a:r>
            <a:r>
              <a:rPr lang="en-US" altLang="ko-KR" dirty="0" err="1"/>
              <a:t>xmlDoc</a:t>
            </a:r>
            <a:r>
              <a:rPr lang="en-US" altLang="ko-KR" dirty="0"/>
              <a:t> and retrieves the text value of the first &lt;title&gt; element in books.xml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b="1" dirty="0" err="1"/>
              <a:t>xmlDoc</a:t>
            </a:r>
            <a:r>
              <a:rPr lang="en-US" altLang="ko-KR" dirty="0"/>
              <a:t> - the XML DOM object created by the parser.</a:t>
            </a:r>
          </a:p>
          <a:p>
            <a:r>
              <a:rPr lang="en-US" altLang="ko-KR" b="1" dirty="0" err="1"/>
              <a:t>getElementsByTagName</a:t>
            </a:r>
            <a:r>
              <a:rPr lang="en-US" altLang="ko-KR" b="1" dirty="0"/>
              <a:t>("title")[0]</a:t>
            </a:r>
            <a:r>
              <a:rPr lang="en-US" altLang="ko-KR" dirty="0"/>
              <a:t> - get the first &lt;title&gt; element</a:t>
            </a:r>
          </a:p>
          <a:p>
            <a:r>
              <a:rPr lang="en-US" altLang="ko-KR" b="1" dirty="0" err="1"/>
              <a:t>childNodes</a:t>
            </a:r>
            <a:r>
              <a:rPr lang="en-US" altLang="ko-KR" b="1" dirty="0"/>
              <a:t>[0]</a:t>
            </a:r>
            <a:r>
              <a:rPr lang="en-US" altLang="ko-KR" dirty="0"/>
              <a:t> - the first child of the &lt;title&gt; element (the text node)</a:t>
            </a:r>
          </a:p>
          <a:p>
            <a:r>
              <a:rPr lang="en-US" altLang="ko-KR" b="1" dirty="0" err="1"/>
              <a:t>nodeValue</a:t>
            </a:r>
            <a:r>
              <a:rPr lang="en-US" altLang="ko-KR" dirty="0"/>
              <a:t> - the value of the node (the text itself)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2" y="1362762"/>
            <a:ext cx="5933333" cy="549523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629026" y="2809875"/>
            <a:ext cx="2705099" cy="2647950"/>
          </a:xfrm>
          <a:prstGeom prst="straightConnector1">
            <a:avLst/>
          </a:prstGeom>
          <a:ln w="57150">
            <a:solidFill>
              <a:srgbClr val="92D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23925" y="5057775"/>
            <a:ext cx="561975" cy="180975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66653" y="5247374"/>
            <a:ext cx="1833747" cy="163727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29282" y="5457825"/>
            <a:ext cx="1694894" cy="171450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4079" y="5466449"/>
            <a:ext cx="1132271" cy="162826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07392" y="5457825"/>
            <a:ext cx="922304" cy="171450"/>
          </a:xfrm>
          <a:prstGeom prst="rect">
            <a:avLst/>
          </a:prstGeom>
          <a:solidFill>
            <a:srgbClr val="C00000">
              <a:alpha val="39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52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modern browsers have a built-in XML parser.</a:t>
            </a:r>
          </a:p>
          <a:p>
            <a:r>
              <a:rPr lang="en-US" altLang="ko-KR" dirty="0"/>
              <a:t>The XML Document Object Model (the XML DOM) contains a lot of methods to access and edit XML.</a:t>
            </a:r>
          </a:p>
          <a:p>
            <a:r>
              <a:rPr lang="en-US" altLang="ko-KR" dirty="0"/>
              <a:t>However, before an XML document can be accessed, it must be loaded into an XML DOM object.</a:t>
            </a:r>
          </a:p>
          <a:p>
            <a:r>
              <a:rPr lang="en-US" altLang="ko-KR" b="1" dirty="0"/>
              <a:t>An XML parser can </a:t>
            </a:r>
            <a:r>
              <a:rPr lang="en-US" altLang="ko-KR" b="1" dirty="0">
                <a:solidFill>
                  <a:srgbClr val="FF0000"/>
                </a:solidFill>
              </a:rPr>
              <a:t>read plain text </a:t>
            </a:r>
            <a:r>
              <a:rPr lang="en-US" altLang="ko-KR" b="1" dirty="0"/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convert it into an XML DOM object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8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2264"/>
            <a:ext cx="10515600" cy="206279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XML stands for </a:t>
            </a:r>
            <a:r>
              <a:rPr lang="en-US" altLang="ko-KR" sz="2400" dirty="0" smtClean="0">
                <a:solidFill>
                  <a:srgbClr val="FF0000"/>
                </a:solidFill>
              </a:rPr>
              <a:t>Extensible </a:t>
            </a:r>
            <a:r>
              <a:rPr lang="en-US" altLang="ko-KR" sz="2400" dirty="0">
                <a:solidFill>
                  <a:srgbClr val="FF0000"/>
                </a:solidFill>
              </a:rPr>
              <a:t>Markup Language</a:t>
            </a:r>
          </a:p>
          <a:p>
            <a:r>
              <a:rPr lang="en-US" altLang="ko-KR" sz="2400" dirty="0"/>
              <a:t>XML is a markup language much like HTML</a:t>
            </a:r>
          </a:p>
          <a:p>
            <a:r>
              <a:rPr lang="en-US" altLang="ko-KR" sz="2400" dirty="0"/>
              <a:t>XML was designed to </a:t>
            </a:r>
            <a:r>
              <a:rPr lang="en-US" altLang="ko-KR" sz="2400" dirty="0">
                <a:solidFill>
                  <a:srgbClr val="FF0000"/>
                </a:solidFill>
              </a:rPr>
              <a:t>store and transport data</a:t>
            </a:r>
          </a:p>
          <a:p>
            <a:r>
              <a:rPr lang="en-US" altLang="ko-KR" sz="2400" dirty="0"/>
              <a:t>XML was designed to be </a:t>
            </a:r>
            <a:r>
              <a:rPr lang="en-US" altLang="ko-KR" sz="2400" dirty="0" smtClean="0">
                <a:solidFill>
                  <a:srgbClr val="FF0000"/>
                </a:solidFill>
              </a:rPr>
              <a:t>self-descriptive </a:t>
            </a:r>
            <a:r>
              <a:rPr lang="ko-KR" altLang="en-US" sz="2400" dirty="0" smtClean="0">
                <a:solidFill>
                  <a:srgbClr val="FF0000"/>
                </a:solidFill>
              </a:rPr>
              <a:t>태그를 준다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XML is a W3C(</a:t>
            </a:r>
            <a:r>
              <a:rPr lang="en-US" altLang="ko-KR" sz="2400" dirty="0"/>
              <a:t>The World Wide Web Consortium</a:t>
            </a:r>
            <a:r>
              <a:rPr lang="en-US" altLang="ko-KR" sz="2400" dirty="0" smtClean="0"/>
              <a:t>) Recommendation</a:t>
            </a:r>
          </a:p>
          <a:p>
            <a:endParaRPr lang="en-US" altLang="ko-KR" sz="240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90600" y="3246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Why Study XML?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4502330"/>
            <a:ext cx="10515600" cy="235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XML plays an important role in many IT systems.</a:t>
            </a:r>
          </a:p>
          <a:p>
            <a:r>
              <a:rPr lang="en-US" altLang="ko-KR" sz="2400" dirty="0"/>
              <a:t>For this reason, it is important for all software developers to have a good understanding of XML.</a:t>
            </a:r>
          </a:p>
          <a:p>
            <a:r>
              <a:rPr lang="en-US" altLang="ko-KR" sz="2400" dirty="0"/>
              <a:t>Before you continue, you should also have a basic understanding of: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HTML, JavaScript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2000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381750" y="1230872"/>
            <a:ext cx="5810250" cy="5627127"/>
          </a:xfrm>
        </p:spPr>
        <p:txBody>
          <a:bodyPr/>
          <a:lstStyle/>
          <a:p>
            <a:endParaRPr lang="en-US" altLang="ko-K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23" y="1230871"/>
            <a:ext cx="6190904" cy="562712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3159889" y="4849792"/>
            <a:ext cx="2361235" cy="1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6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050" y="1825625"/>
            <a:ext cx="11287125" cy="4351338"/>
          </a:xfrm>
        </p:spPr>
        <p:txBody>
          <a:bodyPr/>
          <a:lstStyle/>
          <a:p>
            <a:r>
              <a:rPr lang="en-US" altLang="ko-KR" dirty="0"/>
              <a:t>The DOM models XML as a set of node objects. The nodes can be accessed with JavaScript or other programming languages.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programming interface to the DOM is defined by a set standard </a:t>
            </a:r>
            <a:r>
              <a:rPr lang="en-US" altLang="ko-KR" dirty="0">
                <a:solidFill>
                  <a:srgbClr val="FF0000"/>
                </a:solidFill>
              </a:rPr>
              <a:t>properties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methods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Properties</a:t>
            </a:r>
            <a:r>
              <a:rPr lang="en-US" altLang="ko-KR" dirty="0"/>
              <a:t> are often referred to as something that is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i.e. </a:t>
            </a:r>
            <a:r>
              <a:rPr lang="en-US" altLang="ko-KR" dirty="0" err="1"/>
              <a:t>nodename</a:t>
            </a:r>
            <a:r>
              <a:rPr lang="en-US" altLang="ko-KR" dirty="0"/>
              <a:t> is "book</a:t>
            </a:r>
            <a:r>
              <a:rPr lang="en-US" altLang="ko-KR" dirty="0" smtClean="0"/>
              <a:t>"). </a:t>
            </a:r>
            <a:r>
              <a:rPr lang="ko-KR" altLang="en-US" dirty="0" err="1" smtClean="0"/>
              <a:t>노드이름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Methods</a:t>
            </a:r>
            <a:r>
              <a:rPr lang="en-US" altLang="ko-KR" dirty="0"/>
              <a:t> are often referred to as something that is done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i.e. delete "book</a:t>
            </a:r>
            <a:r>
              <a:rPr lang="en-US" altLang="ko-KR" dirty="0" smtClean="0"/>
              <a:t>").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Maybe it is a little hard to understand, but XML does not DO anything.</a:t>
            </a:r>
          </a:p>
          <a:p>
            <a:r>
              <a:rPr lang="en-US" altLang="ko-KR" sz="2000" dirty="0"/>
              <a:t>This note is a note to </a:t>
            </a:r>
            <a:r>
              <a:rPr lang="en-US" altLang="ko-KR" sz="2000" dirty="0" err="1"/>
              <a:t>Tove</a:t>
            </a:r>
            <a:r>
              <a:rPr lang="en-US" altLang="ko-KR" sz="2000" dirty="0"/>
              <a:t>, from Jani, stored as XML: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XML is just information wrapped in tags.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91" y="2754998"/>
            <a:ext cx="5275217" cy="19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506583"/>
            <a:ext cx="10822577" cy="46703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XML and HTML were designed with different goals:</a:t>
            </a:r>
          </a:p>
          <a:p>
            <a:pPr lvl="1"/>
            <a:r>
              <a:rPr lang="en-US" altLang="ko-KR" dirty="0"/>
              <a:t>XML was designed to carry data - with focus on what data is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HTML was designed to display data </a:t>
            </a:r>
            <a:r>
              <a:rPr lang="en-US" altLang="ko-KR" dirty="0"/>
              <a:t>- with focus on how data looks</a:t>
            </a:r>
          </a:p>
          <a:p>
            <a:pPr lvl="1"/>
            <a:r>
              <a:rPr lang="en-US" altLang="ko-KR" dirty="0"/>
              <a:t>XML tags are not predefined like HTML tags </a:t>
            </a:r>
            <a:r>
              <a:rPr lang="en-US" altLang="ko-KR" dirty="0" smtClean="0"/>
              <a:t>are : Information model </a:t>
            </a:r>
            <a:r>
              <a:rPr lang="ko-KR" altLang="en-US" dirty="0" smtClean="0"/>
              <a:t>에서 스키마의 규격을 정하는 것은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거의 </a:t>
            </a:r>
            <a:r>
              <a:rPr lang="en-US" altLang="ko-KR" dirty="0" smtClean="0"/>
              <a:t>predefined </a:t>
            </a:r>
            <a:r>
              <a:rPr lang="ko-KR" altLang="en-US" dirty="0" smtClean="0"/>
              <a:t>수준으로 활용된다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 Does Not Use Predefined Tags</a:t>
            </a:r>
          </a:p>
          <a:p>
            <a:pPr lvl="1"/>
            <a:r>
              <a:rPr lang="en-US" altLang="ko-KR" dirty="0"/>
              <a:t>The XML language has no predefined tags.</a:t>
            </a:r>
          </a:p>
          <a:p>
            <a:pPr lvl="1"/>
            <a:r>
              <a:rPr lang="en-US" altLang="ko-KR" dirty="0"/>
              <a:t>The tags in the example above (like &lt;to&gt; and &lt;from&gt;) are not defined in any XML standard. These tags are "invented" by the author of the XML document.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HTML works with predefined tags like &lt;p&gt;, &lt;h1&gt;, &lt;table&gt;, etc.</a:t>
            </a:r>
          </a:p>
          <a:p>
            <a:pPr lvl="1"/>
            <a:r>
              <a:rPr lang="en-US" altLang="ko-KR" dirty="0"/>
              <a:t>With XML, the author must </a:t>
            </a:r>
            <a:r>
              <a:rPr lang="en-US" altLang="ko-KR" u="sng" dirty="0"/>
              <a:t>define</a:t>
            </a:r>
            <a:r>
              <a:rPr lang="en-US" altLang="ko-KR" dirty="0"/>
              <a:t> both the tags and the document </a:t>
            </a:r>
            <a:r>
              <a:rPr lang="en-US" altLang="ko-KR" u="sng" dirty="0"/>
              <a:t>structure.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4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XML applications will work as expected even if new data is added (or removed).</a:t>
            </a:r>
          </a:p>
          <a:p>
            <a:r>
              <a:rPr lang="en-US" altLang="ko-KR" dirty="0"/>
              <a:t>Imagine an application designed to display the original version of note.xml (&lt;to&gt; &lt;from&gt; &lt;heading&gt; &lt;data&gt;).</a:t>
            </a:r>
          </a:p>
          <a:p>
            <a:r>
              <a:rPr lang="en-US" altLang="ko-KR" dirty="0"/>
              <a:t>Then imagine a newer version of note.xml with added &lt;date&gt; and &lt;hour&gt; elements, and a removed &lt;heading&gt;.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7329400" y="2090057"/>
            <a:ext cx="4371703" cy="451104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7234" y="2090057"/>
            <a:ext cx="4371703" cy="451104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87" y="3973359"/>
            <a:ext cx="2561905" cy="2361905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539931" y="1140239"/>
            <a:ext cx="11161172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The way XML is constructed, older version of the application can still work: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87" y="2169803"/>
            <a:ext cx="3933333" cy="1723810"/>
          </a:xfrm>
          <a:prstGeom prst="rect">
            <a:avLst/>
          </a:prstGeom>
        </p:spPr>
      </p:pic>
      <p:pic>
        <p:nvPicPr>
          <p:cNvPr id="16" name="Picture 4" descr="C:\Users\kwon\AppData\Local\Temp\SNAGHTML957f4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89" y="3674565"/>
            <a:ext cx="25908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89" y="2169803"/>
            <a:ext cx="3971429" cy="1504762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5528903" y="3674565"/>
            <a:ext cx="1602377" cy="10454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4092" y="5742860"/>
            <a:ext cx="108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Old version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64225" y="5742860"/>
            <a:ext cx="108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version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07236" y="1618938"/>
            <a:ext cx="254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확장성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 simplifies data sharing</a:t>
            </a:r>
          </a:p>
          <a:p>
            <a:r>
              <a:rPr lang="en-US" altLang="ko-KR" dirty="0"/>
              <a:t>It simplifies data transport</a:t>
            </a:r>
          </a:p>
          <a:p>
            <a:r>
              <a:rPr lang="en-US" altLang="ko-KR" dirty="0"/>
              <a:t>It simplifies platform changes</a:t>
            </a:r>
          </a:p>
          <a:p>
            <a:r>
              <a:rPr lang="en-US" altLang="ko-KR" dirty="0"/>
              <a:t>It simplifies data </a:t>
            </a:r>
            <a:r>
              <a:rPr lang="en-US" altLang="ko-KR" dirty="0" smtClean="0"/>
              <a:t>availability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7325" y="4856813"/>
            <a:ext cx="479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잘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2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 does not carry any information about how to be displayed.</a:t>
            </a:r>
          </a:p>
          <a:p>
            <a:r>
              <a:rPr lang="en-US" altLang="ko-KR" dirty="0"/>
              <a:t>The same XML data can be used in many different presentation scenarios.</a:t>
            </a:r>
          </a:p>
          <a:p>
            <a:r>
              <a:rPr lang="en-US" altLang="ko-KR" dirty="0"/>
              <a:t>Because of this, with XML, there is a full separation between data and presentation.</a:t>
            </a: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13613" y="4661941"/>
            <a:ext cx="737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데이터를 </a:t>
            </a:r>
            <a:r>
              <a:rPr lang="ko-KR" altLang="en-US" dirty="0" err="1" smtClean="0"/>
              <a:t>보여주는식은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가지고 </a:t>
            </a:r>
            <a:r>
              <a:rPr lang="ko-KR" altLang="en-US" dirty="0" err="1" smtClean="0"/>
              <a:t>있지않다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3. Full separation data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1461</Words>
  <Application>Microsoft Office PowerPoint</Application>
  <PresentationFormat>와이드스크린</PresentationFormat>
  <Paragraphs>222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Verdana</vt:lpstr>
      <vt:lpstr>Office 테마</vt:lpstr>
      <vt:lpstr>Web-Server Programming</vt:lpstr>
      <vt:lpstr>PowerPoint 프레젠테이션</vt:lpstr>
      <vt:lpstr>Why Study XML?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Web-Server Programming</dc:title>
  <dc:creator>pc1</dc:creator>
  <cp:lastModifiedBy>basic</cp:lastModifiedBy>
  <cp:revision>10</cp:revision>
  <dcterms:created xsi:type="dcterms:W3CDTF">2016-03-07T06:36:04Z</dcterms:created>
  <dcterms:modified xsi:type="dcterms:W3CDTF">2016-03-11T01:55:27Z</dcterms:modified>
</cp:coreProperties>
</file>