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6F6D-0547-4EC3-B3B0-C376A5D103E4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8D7E-8AAA-475C-8ACE-AEC828179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9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7086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27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00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72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203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68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745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78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374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723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87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089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080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2275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54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D291-3B92-E14A-A5C2-9DD88B4922D3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82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2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5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1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3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7002-E761-451D-89C0-4786B93480DD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F95F-43AB-4CFF-B6E1-36F6F292A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0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puter.knu.ac.kr/student/2011105028/grad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ant.knu.ac.kr/resour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lipp.net/wiki/pages/viewpage.action?pageId=12878219" TargetMode="External"/><Relationship Id="rId3" Type="http://schemas.openxmlformats.org/officeDocument/2006/relationships/hyperlink" Target="http://bcho.tistory.com/953" TargetMode="External"/><Relationship Id="rId7" Type="http://schemas.openxmlformats.org/officeDocument/2006/relationships/hyperlink" Target="https://ko.wikipedia.org/wiki/RES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ws-arch/" TargetMode="External"/><Relationship Id="rId11" Type="http://schemas.openxmlformats.org/officeDocument/2006/relationships/hyperlink" Target="https://spring.io/understanding/HATEOAS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hyperlink" Target="http://restcookbook.com/Basics/hateoas/" TargetMode="External"/><Relationship Id="rId4" Type="http://schemas.openxmlformats.org/officeDocument/2006/relationships/hyperlink" Target="http://bcho.tistory.com/954" TargetMode="External"/><Relationship Id="rId9" Type="http://schemas.openxmlformats.org/officeDocument/2006/relationships/hyperlink" Target="http://www.tutorialspoint.com/restful/restful_statelessness.h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u.ac.kr/student/201110501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2016.03.18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146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REST uses HTTP, clients can cache responses.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Responses must define themselves as cacheable or not.</a:t>
            </a:r>
          </a:p>
          <a:p>
            <a:r>
              <a:rPr kumimoji="1" lang="en-US" altLang="ko-KR" sz="2400" dirty="0" smtClean="0"/>
              <a:t>	</a:t>
            </a:r>
          </a:p>
          <a:p>
            <a:r>
              <a:rPr kumimoji="1" lang="en-US" altLang="ko-KR" sz="2400" dirty="0" smtClean="0"/>
              <a:t>	→ can partially or completely eliminates some client-server interactions</a:t>
            </a:r>
          </a:p>
          <a:p>
            <a:r>
              <a:rPr kumimoji="1" lang="en-US" altLang="ko-KR" sz="2400" dirty="0"/>
              <a:t>	</a:t>
            </a:r>
            <a:endParaRPr kumimoji="1" lang="en-US" altLang="ko-KR" sz="2400" dirty="0" smtClean="0"/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→ can improve scalability and performance</a:t>
            </a:r>
            <a:endParaRPr kumimoji="1" lang="en-US" altLang="ko-KR" sz="2400" dirty="0"/>
          </a:p>
          <a:p>
            <a:endParaRPr kumimoji="1"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51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Cacheable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35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Clients just send message to server </a:t>
            </a:r>
          </a:p>
          <a:p>
            <a:r>
              <a:rPr kumimoji="1" lang="en-US" altLang="ko-KR" sz="2400" dirty="0" smtClean="0"/>
              <a:t>and they don’t know who receive their message.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Because</a:t>
            </a:r>
            <a:r>
              <a:rPr kumimoji="1" lang="is-IS" altLang="ko-KR" sz="2400" dirty="0" smtClean="0"/>
              <a:t>…</a:t>
            </a:r>
            <a:endParaRPr kumimoji="1" lang="en-US" altLang="ko-KR" sz="2400" dirty="0" smtClean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S</a:t>
            </a:r>
            <a:r>
              <a:rPr kumimoji="1" lang="en-US" altLang="ko-KR" sz="2400" dirty="0" smtClean="0"/>
              <a:t>erver can consist of multiple layers</a:t>
            </a:r>
          </a:p>
          <a:p>
            <a:r>
              <a:rPr kumimoji="1" lang="en-US" altLang="ko-KR" sz="2400" dirty="0" smtClean="0"/>
              <a:t>	</a:t>
            </a:r>
          </a:p>
          <a:p>
            <a:r>
              <a:rPr kumimoji="1" lang="en-US" altLang="ko-KR" sz="2400" dirty="0" smtClean="0"/>
              <a:t>	→ can improve system scalability </a:t>
            </a:r>
          </a:p>
          <a:p>
            <a:r>
              <a:rPr kumimoji="1" lang="en-US" altLang="ko-KR" sz="2400" dirty="0"/>
              <a:t>	 </a:t>
            </a:r>
            <a:r>
              <a:rPr kumimoji="1" lang="en-US" altLang="ko-KR" sz="2400" dirty="0" smtClean="0"/>
              <a:t>   by enabling load balancing and providing shared caches.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51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/>
              <a:t>Layerd</a:t>
            </a:r>
            <a:r>
              <a:rPr kumimoji="1" lang="en-US" altLang="ko-KR" sz="2400" b="1" dirty="0" smtClean="0"/>
              <a:t> system</a:t>
            </a:r>
            <a:endParaRPr kumimoji="1" lang="ko-KR" altLang="en-US" sz="2400" b="1" dirty="0"/>
          </a:p>
        </p:txBody>
      </p:sp>
      <p:sp>
        <p:nvSpPr>
          <p:cNvPr id="2" name="포인트가 5개인 별 1"/>
          <p:cNvSpPr/>
          <p:nvPr/>
        </p:nvSpPr>
        <p:spPr>
          <a:xfrm>
            <a:off x="443345" y="1011382"/>
            <a:ext cx="872837" cy="7417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Fundamental to the design of REST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It simplifies and decouples the architecture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Four constraints are in the Uniform interface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1- </a:t>
            </a:r>
            <a:r>
              <a:rPr kumimoji="1" lang="en-US" altLang="ko-KR" sz="2400" dirty="0" smtClean="0"/>
              <a:t>Identification of resources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2- </a:t>
            </a:r>
            <a:r>
              <a:rPr kumimoji="1" lang="en-US" altLang="ko-KR" sz="2400" dirty="0" smtClean="0"/>
              <a:t>Manipulation of resources through these representations</a:t>
            </a:r>
          </a:p>
          <a:p>
            <a:r>
              <a:rPr kumimoji="1" lang="en-US" altLang="ko-KR" sz="2400" dirty="0" smtClean="0"/>
              <a:t>	</a:t>
            </a:r>
            <a:r>
              <a:rPr kumimoji="1" lang="en-US" altLang="ko-KR" sz="2400" dirty="0" smtClean="0"/>
              <a:t>3- </a:t>
            </a:r>
            <a:r>
              <a:rPr kumimoji="1" lang="en-US" altLang="ko-KR" sz="2400" dirty="0" smtClean="0"/>
              <a:t>Self-descriptive </a:t>
            </a:r>
            <a:r>
              <a:rPr kumimoji="1" lang="en-US" altLang="ko-KR" sz="2400" dirty="0" smtClean="0"/>
              <a:t>messages : </a:t>
            </a:r>
            <a:r>
              <a:rPr kumimoji="1" lang="ko-KR" altLang="en-US" sz="2400" dirty="0" smtClean="0"/>
              <a:t>메시지를 보면 분명히 </a:t>
            </a:r>
            <a:r>
              <a:rPr kumimoji="1" lang="ko-KR" altLang="en-US" sz="2400" dirty="0" err="1" smtClean="0"/>
              <a:t>뭐할건지</a:t>
            </a:r>
            <a:r>
              <a:rPr kumimoji="1" lang="ko-KR" altLang="en-US" sz="2400" dirty="0" smtClean="0"/>
              <a:t> 안다</a:t>
            </a:r>
            <a:endParaRPr kumimoji="1" lang="en-US" altLang="ko-KR" sz="2400" dirty="0" smtClean="0"/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4-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Hypermedia as the engine of application state (HATEOAS)</a:t>
            </a:r>
            <a:endParaRPr kumimoji="1"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1272" y="1753180"/>
            <a:ext cx="101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</a:t>
            </a:r>
            <a:r>
              <a:rPr kumimoji="1" lang="en-US" altLang="ko-KR" sz="2400" b="1" dirty="0" smtClean="0"/>
              <a:t>interface : </a:t>
            </a:r>
            <a:r>
              <a:rPr kumimoji="1" lang="ko-KR" altLang="en-US" sz="2400" b="1" dirty="0" smtClean="0"/>
              <a:t>형태가 </a:t>
            </a:r>
            <a:r>
              <a:rPr kumimoji="1" lang="en-US" altLang="ko-KR" sz="2400" b="1" dirty="0" smtClean="0"/>
              <a:t>REST </a:t>
            </a:r>
            <a:r>
              <a:rPr kumimoji="1" lang="ko-KR" altLang="en-US" sz="2400" b="1" dirty="0" smtClean="0"/>
              <a:t>디자인에 맞게끔 잘 정의되어있다</a:t>
            </a:r>
            <a:r>
              <a:rPr kumimoji="1" lang="en-US" altLang="ko-KR" sz="2400" b="1" dirty="0" smtClean="0"/>
              <a:t>.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44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i="1" dirty="0" smtClean="0"/>
              <a:t>Identification of resources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Individual resources are identified in requests, for example using URIs in web-based REST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systems</a:t>
            </a:r>
          </a:p>
          <a:p>
            <a:r>
              <a:rPr kumimoji="1" lang="en-US" altLang="ko-KR" sz="2400" dirty="0" smtClean="0"/>
              <a:t>e.g. </a:t>
            </a:r>
            <a:r>
              <a:rPr kumimoji="1" lang="en-US" altLang="ko-KR" sz="2400" dirty="0" smtClean="0">
                <a:hlinkClick r:id="rId4"/>
              </a:rPr>
              <a:t>http://computer.knu.ac.kr/student/2011105028/grade</a:t>
            </a:r>
            <a:endParaRPr kumimoji="1" lang="en-US" altLang="ko-KR" sz="2400" dirty="0" smtClean="0"/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But the resources themselves are separate from the representations.</a:t>
            </a:r>
          </a:p>
          <a:p>
            <a:r>
              <a:rPr kumimoji="1" lang="en-US" altLang="ko-KR" sz="2400" dirty="0" smtClean="0"/>
              <a:t>For example, the server may send data from its database as HTML, JSON or XML, none of which are the server’s internal representation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84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interface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6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i="1" dirty="0" smtClean="0"/>
              <a:t>Manipulation of resources through these representations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When a client holds a representation of a resource,</a:t>
            </a:r>
          </a:p>
          <a:p>
            <a:r>
              <a:rPr kumimoji="1" lang="en-US" altLang="ko-KR" sz="2400" dirty="0" smtClean="0"/>
              <a:t>It has enough information to modify or delete the resource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Kind of encapsulation</a:t>
            </a:r>
            <a:r>
              <a:rPr kumimoji="1" lang="is-IS" altLang="ko-KR" sz="2400" dirty="0" smtClean="0"/>
              <a:t>…..?</a:t>
            </a:r>
            <a:endParaRPr kumimoji="1"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84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interface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99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i="1" dirty="0" smtClean="0"/>
              <a:t>Self-descriptive message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Each message includes enough information to describe how to process the message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e.g. “</a:t>
            </a:r>
            <a:r>
              <a:rPr kumimoji="1" lang="en-US" altLang="ko-KR" sz="2400" dirty="0"/>
              <a:t>students”: </a:t>
            </a:r>
            <a:endParaRPr kumimoji="1" lang="en-US" altLang="ko-KR" sz="2400" dirty="0" smtClean="0"/>
          </a:p>
          <a:p>
            <a:r>
              <a:rPr kumimoji="1" lang="en-US" altLang="ko-KR" sz="2400" dirty="0" smtClean="0"/>
              <a:t>		[    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		{”</a:t>
            </a:r>
            <a:r>
              <a:rPr kumimoji="1" lang="en-US" altLang="ko-KR" sz="2400" dirty="0" err="1"/>
              <a:t>name”:”Rhino</a:t>
            </a:r>
            <a:r>
              <a:rPr kumimoji="1" lang="en-US" altLang="ko-KR" sz="2400" dirty="0"/>
              <a:t>”, ”</a:t>
            </a:r>
            <a:r>
              <a:rPr kumimoji="1" lang="en-US" altLang="ko-KR" sz="2400" dirty="0" err="1"/>
              <a:t>major”:”Computer</a:t>
            </a:r>
            <a:r>
              <a:rPr kumimoji="1" lang="en-US" altLang="ko-KR" sz="2400" dirty="0"/>
              <a:t> Science”},    	</a:t>
            </a:r>
            <a:endParaRPr kumimoji="1" lang="en-US" altLang="ko-KR" sz="2400" dirty="0" smtClean="0"/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		{”</a:t>
            </a:r>
            <a:r>
              <a:rPr kumimoji="1" lang="en-US" altLang="ko-KR" sz="2400" dirty="0" err="1"/>
              <a:t>name”:"</a:t>
            </a:r>
            <a:r>
              <a:rPr kumimoji="1" lang="en-US" altLang="ko-KR" sz="2400" dirty="0" err="1" smtClean="0"/>
              <a:t>Anderson</a:t>
            </a:r>
            <a:r>
              <a:rPr kumimoji="1" lang="en-US" altLang="ko-KR" sz="2400" dirty="0" smtClean="0"/>
              <a:t>”, </a:t>
            </a:r>
            <a:r>
              <a:rPr kumimoji="1" lang="en-US" altLang="ko-KR" sz="2400" dirty="0"/>
              <a:t>“</a:t>
            </a:r>
            <a:r>
              <a:rPr kumimoji="1" lang="en-US" altLang="ko-KR" sz="2400" dirty="0" err="1"/>
              <a:t>major</a:t>
            </a:r>
            <a:r>
              <a:rPr kumimoji="1" lang="en-US" altLang="ko-KR" sz="2400" dirty="0" err="1" smtClean="0"/>
              <a:t>”:”Health</a:t>
            </a:r>
            <a:r>
              <a:rPr kumimoji="1" lang="en-US" altLang="ko-KR" sz="2400" dirty="0" smtClean="0"/>
              <a:t>”},    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		{”</a:t>
            </a:r>
            <a:r>
              <a:rPr kumimoji="1" lang="en-US" altLang="ko-KR" sz="2400" dirty="0" err="1"/>
              <a:t>name”:”Peter</a:t>
            </a:r>
            <a:r>
              <a:rPr kumimoji="1" lang="en-US" altLang="ko-KR" sz="2400" dirty="0"/>
              <a:t>”, “</a:t>
            </a:r>
            <a:r>
              <a:rPr kumimoji="1" lang="en-US" altLang="ko-KR" sz="2400" dirty="0" err="1"/>
              <a:t>lastName</a:t>
            </a:r>
            <a:r>
              <a:rPr kumimoji="1" lang="en-US" altLang="ko-KR" sz="2400" dirty="0"/>
              <a:t>”:”Statistics”}</a:t>
            </a:r>
          </a:p>
          <a:p>
            <a:r>
              <a:rPr kumimoji="1" lang="en-US" altLang="ko-KR" sz="2400" dirty="0" smtClean="0"/>
              <a:t>		]</a:t>
            </a:r>
            <a:endParaRPr kumimoji="1"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84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interface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5" y="2323673"/>
            <a:ext cx="11471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i="1" dirty="0"/>
              <a:t>Hypermedia as the engine of application state (HATEOAS)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It means that hypertext should be used to find your way through the API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A HATEOAS-driven site provides information to navigate the site’s REST interfaces dynamically by including hypermedia links with the responses.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Examples are in the next slides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84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interface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7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1273" y="175318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interface (HATEOAS)</a:t>
            </a:r>
            <a:endParaRPr kumimoji="1"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3" y="2548884"/>
            <a:ext cx="5867400" cy="295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2548884"/>
            <a:ext cx="558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We can see 100 </a:t>
            </a:r>
            <a:r>
              <a:rPr kumimoji="1" lang="en-US" altLang="ko-KR" sz="2400" dirty="0" err="1" smtClean="0"/>
              <a:t>dollors</a:t>
            </a:r>
            <a:r>
              <a:rPr kumimoji="1" lang="en-US" altLang="ko-KR" sz="2400" dirty="0" smtClean="0"/>
              <a:t> in the balance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And we can also see the 4 options :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deposit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withdraw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transfer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close</a:t>
            </a:r>
            <a:endParaRPr kumimoji="1"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1273" y="5842023"/>
            <a:ext cx="1166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”link” tags allow us to find out the URLs that are needed for the specified options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6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1273" y="1753180"/>
            <a:ext cx="604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Uniform interface (HATEOAS)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95848" y="2548884"/>
            <a:ext cx="5785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But when we have 25 dollars in the red,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We have only one options :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close</a:t>
            </a:r>
            <a:endParaRPr kumimoji="1"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3" y="2548884"/>
            <a:ext cx="56642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73" y="5092723"/>
            <a:ext cx="1041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The hypertext is actually telling us what is allowed and what not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And it is HATEOAS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22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1273" y="1753180"/>
            <a:ext cx="1069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HTTP-based RESTful APIs are defined with the 5 aspects : 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73" y="2548884"/>
            <a:ext cx="11424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400" dirty="0" smtClean="0"/>
              <a:t>Base URI, like </a:t>
            </a:r>
            <a:r>
              <a:rPr kumimoji="1" lang="en-US" altLang="ko-KR" sz="2400" dirty="0" smtClean="0">
                <a:hlinkClick r:id="rId4"/>
              </a:rPr>
              <a:t>http://giant.knu.ac.kr/resources/</a:t>
            </a:r>
            <a:endParaRPr kumimoji="1" lang="en-US" altLang="ko-KR" sz="2400" dirty="0" smtClean="0"/>
          </a:p>
          <a:p>
            <a:pPr marL="342900" indent="-342900">
              <a:buFontTx/>
              <a:buChar char="-"/>
            </a:pPr>
            <a:endParaRPr kumimoji="1" lang="en-US" altLang="ko-KR" sz="2400" dirty="0" smtClean="0"/>
          </a:p>
          <a:p>
            <a:pPr marL="342900" indent="-342900">
              <a:buFontTx/>
              <a:buChar char="-"/>
            </a:pPr>
            <a:r>
              <a:rPr kumimoji="1" lang="en-US" altLang="ko-KR" sz="2400" dirty="0" smtClean="0"/>
              <a:t>An Internet media type, often JSON but others can be used</a:t>
            </a:r>
          </a:p>
          <a:p>
            <a:pPr marL="342900" indent="-342900">
              <a:buFontTx/>
              <a:buChar char="-"/>
            </a:pPr>
            <a:endParaRPr kumimoji="1" lang="en-US" altLang="ko-KR" sz="2400" dirty="0" smtClean="0"/>
          </a:p>
          <a:p>
            <a:pPr marL="342900" indent="-342900">
              <a:buFontTx/>
              <a:buChar char="-"/>
            </a:pPr>
            <a:r>
              <a:rPr kumimoji="1" lang="en-US" altLang="ko-KR" sz="2400" dirty="0" smtClean="0"/>
              <a:t>Standard HTTP methods (POST, GET, PUT, DELETE)</a:t>
            </a:r>
          </a:p>
          <a:p>
            <a:pPr marL="342900" indent="-342900">
              <a:buFontTx/>
              <a:buChar char="-"/>
            </a:pPr>
            <a:endParaRPr kumimoji="1" lang="en-US" altLang="ko-KR" sz="2400" dirty="0"/>
          </a:p>
          <a:p>
            <a:pPr marL="342900" indent="-342900">
              <a:buFontTx/>
              <a:buChar char="-"/>
            </a:pPr>
            <a:r>
              <a:rPr kumimoji="1" lang="en-US" altLang="ko-KR" sz="2400" dirty="0" smtClean="0"/>
              <a:t>Hypertext links to reference state</a:t>
            </a:r>
          </a:p>
          <a:p>
            <a:pPr marL="342900" indent="-342900">
              <a:buFontTx/>
              <a:buChar char="-"/>
            </a:pPr>
            <a:endParaRPr kumimoji="1" lang="en-US" altLang="ko-KR" sz="2400" dirty="0"/>
          </a:p>
          <a:p>
            <a:pPr marL="342900" indent="-342900">
              <a:buFontTx/>
              <a:buChar char="-"/>
            </a:pPr>
            <a:r>
              <a:rPr kumimoji="1" lang="en-US" altLang="ko-KR" sz="2400" dirty="0" smtClean="0"/>
              <a:t>Hypertext links to reference-related </a:t>
            </a:r>
            <a:r>
              <a:rPr kumimoji="1" lang="en-US" altLang="ko-KR" sz="2400" dirty="0" smtClean="0"/>
              <a:t>resources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7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RE</a:t>
            </a:r>
            <a:r>
              <a:rPr lang="en-US" altLang="ko-KR" dirty="0" err="1" smtClean="0"/>
              <a:t>presentational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tate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ransfer</a:t>
            </a:r>
          </a:p>
          <a:p>
            <a:r>
              <a:rPr lang="en-US" altLang="ko-KR" dirty="0" smtClean="0"/>
              <a:t>The software architectural style of the WWW</a:t>
            </a:r>
          </a:p>
          <a:p>
            <a:r>
              <a:rPr lang="en-US" altLang="ko-KR" dirty="0" smtClean="0"/>
              <a:t>De facto standard for </a:t>
            </a:r>
            <a:r>
              <a:rPr lang="en-US" altLang="ko-KR" dirty="0" err="1" smtClean="0"/>
              <a:t>OpenAPI</a:t>
            </a:r>
            <a:endParaRPr lang="en-US" altLang="ko-KR" dirty="0" smtClean="0"/>
          </a:p>
          <a:p>
            <a:r>
              <a:rPr lang="en-US" altLang="ko-KR" dirty="0" smtClean="0"/>
              <a:t>Resource Oriented Architecture(ROA)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2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1273" y="1753180"/>
            <a:ext cx="1069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HTTP-based RESTful API Example :</a:t>
            </a:r>
            <a:endParaRPr kumimoji="1"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57167"/>
              </p:ext>
            </p:extLst>
          </p:nvPr>
        </p:nvGraphicFramePr>
        <p:xfrm>
          <a:off x="116320" y="2548884"/>
          <a:ext cx="11849708" cy="2923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29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3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52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58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4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Resources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4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Collection</a:t>
                      </a:r>
                      <a:r>
                        <a:rPr lang="en-US" altLang="ko-KR" baseline="0" dirty="0" smtClean="0"/>
                        <a:t> URI, such as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http://</a:t>
                      </a:r>
                      <a:r>
                        <a:rPr lang="en-US" altLang="ko-KR" baseline="0" dirty="0" err="1" smtClean="0"/>
                        <a:t>api.example.com</a:t>
                      </a:r>
                      <a:r>
                        <a:rPr lang="en-US" altLang="ko-KR" baseline="0" dirty="0" smtClean="0"/>
                        <a:t>/resources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List</a:t>
                      </a:r>
                      <a:r>
                        <a:rPr lang="en-US" altLang="ko-KR" sz="1600" dirty="0" smtClean="0"/>
                        <a:t> the URIs</a:t>
                      </a:r>
                      <a:r>
                        <a:rPr lang="en-US" altLang="ko-KR" sz="1600" baseline="0" dirty="0" smtClean="0"/>
                        <a:t> and perhaps other details of the collection’s members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Replace</a:t>
                      </a:r>
                      <a:r>
                        <a:rPr lang="en-US" altLang="ko-KR" sz="1600" baseline="0" dirty="0" smtClean="0"/>
                        <a:t> the entire collection with another collection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Create</a:t>
                      </a:r>
                      <a:r>
                        <a:rPr lang="en-US" altLang="ko-KR" sz="1600" dirty="0" smtClean="0"/>
                        <a:t> a new entry in the collection.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Delete</a:t>
                      </a:r>
                      <a:r>
                        <a:rPr lang="en-US" altLang="ko-KR" sz="1600" dirty="0" smtClean="0"/>
                        <a:t> the entire collection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Elementry</a:t>
                      </a:r>
                      <a:r>
                        <a:rPr lang="en-US" altLang="ko-KR" dirty="0" smtClean="0"/>
                        <a:t> URI, such as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http://</a:t>
                      </a:r>
                      <a:r>
                        <a:rPr lang="en-US" altLang="ko-KR" dirty="0" err="1" smtClean="0"/>
                        <a:t>api.example.com</a:t>
                      </a:r>
                      <a:r>
                        <a:rPr lang="en-US" altLang="ko-KR" dirty="0" smtClean="0"/>
                        <a:t>/resources/item17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Retrieve</a:t>
                      </a:r>
                      <a:r>
                        <a:rPr lang="en-US" altLang="ko-KR" sz="1600" baseline="0" dirty="0" smtClean="0"/>
                        <a:t> a representation of the addressed member of the collection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Replace</a:t>
                      </a:r>
                      <a:r>
                        <a:rPr lang="en-US" altLang="ko-KR" sz="1600" dirty="0" smtClean="0"/>
                        <a:t> the addressed member of</a:t>
                      </a:r>
                      <a:r>
                        <a:rPr lang="en-US" altLang="ko-KR" sz="1600" baseline="0" dirty="0" smtClean="0"/>
                        <a:t> the collection, if </a:t>
                      </a:r>
                      <a:r>
                        <a:rPr lang="en-US" altLang="ko-KR" sz="1600" u="sng" baseline="0" dirty="0" smtClean="0"/>
                        <a:t>it does not exist, </a:t>
                      </a:r>
                      <a:r>
                        <a:rPr lang="en-US" altLang="ko-KR" sz="1600" b="1" u="sng" baseline="0" dirty="0" smtClean="0"/>
                        <a:t>create</a:t>
                      </a:r>
                      <a:r>
                        <a:rPr lang="en-US" altLang="ko-KR" sz="1600" u="sng" baseline="0" dirty="0" smtClean="0"/>
                        <a:t> it</a:t>
                      </a:r>
                      <a:endParaRPr lang="ko-KR" altLang="en-US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Not generally</a:t>
                      </a:r>
                      <a:r>
                        <a:rPr lang="en-US" altLang="ko-KR" sz="1600" baseline="0" dirty="0" smtClean="0"/>
                        <a:t> used.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Delete</a:t>
                      </a:r>
                      <a:r>
                        <a:rPr lang="en-US" altLang="ko-KR" sz="1600" dirty="0" smtClean="0"/>
                        <a:t> the</a:t>
                      </a:r>
                      <a:r>
                        <a:rPr lang="en-US" altLang="ko-KR" sz="1600" baseline="0" dirty="0" smtClean="0"/>
                        <a:t> addressed member of the collection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 smtClean="0">
                <a:hlinkClick r:id="rId3"/>
              </a:rPr>
              <a:t>http://bcho.tistory.com/953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4"/>
              </a:rPr>
              <a:t>http://bcho.tistory.com/954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5"/>
              </a:rPr>
              <a:t>Https://en.wikipedia.org/wiki/Representational_state_transfer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6"/>
              </a:rPr>
              <a:t>http://www.w3.org/TR/ws-arch/#concepts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7"/>
              </a:rPr>
              <a:t>https://ko.wikipedia.org/wiki/REST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8"/>
              </a:rPr>
              <a:t>https://slipp.net/wiki/pages/viewpage.action?pageId=12878219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9"/>
              </a:rPr>
              <a:t>http://www.tutorialspoint.com/restful/restful_statelessness.htm</a:t>
            </a:r>
            <a:endParaRPr kumimoji="1" lang="en-US" altLang="ko-KR" dirty="0" smtClean="0"/>
          </a:p>
          <a:p>
            <a:r>
              <a:rPr kumimoji="1" lang="en-US" altLang="ko-KR" dirty="0">
                <a:hlinkClick r:id="rId10"/>
              </a:rPr>
              <a:t>http://restcookbook.com/Basics/hateoas</a:t>
            </a:r>
            <a:r>
              <a:rPr kumimoji="1" lang="en-US" altLang="ko-KR" dirty="0" smtClean="0">
                <a:hlinkClick r:id="rId10"/>
              </a:rPr>
              <a:t>/</a:t>
            </a:r>
            <a:endParaRPr kumimoji="1" lang="en-US" altLang="ko-KR" dirty="0" smtClean="0"/>
          </a:p>
          <a:p>
            <a:r>
              <a:rPr kumimoji="1" lang="en-US" altLang="ko-KR" dirty="0">
                <a:hlinkClick r:id="rId11"/>
              </a:rPr>
              <a:t>https://</a:t>
            </a:r>
            <a:r>
              <a:rPr kumimoji="1" lang="en-US" altLang="ko-KR" dirty="0" smtClean="0">
                <a:hlinkClick r:id="rId11"/>
              </a:rPr>
              <a:t>spring.io/understanding/HATEOAS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4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14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98" y="3508978"/>
            <a:ext cx="5854700" cy="2921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 on ‘Things(resources)’ rather than ‘Actions(Services)’</a:t>
            </a:r>
          </a:p>
          <a:p>
            <a:r>
              <a:rPr lang="en-US" altLang="ko-KR" dirty="0" smtClean="0"/>
              <a:t>Use HTTP as service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Use ‘noun’ in URI</a:t>
            </a:r>
            <a:r>
              <a:rPr lang="en-US" altLang="ko-KR" dirty="0" smtClean="0"/>
              <a:t> rather than ‘verb’</a:t>
            </a:r>
          </a:p>
          <a:p>
            <a:r>
              <a:rPr lang="en-US" altLang="ko-KR" dirty="0" smtClean="0"/>
              <a:t>Separate from their representations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48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64994" y="1821441"/>
            <a:ext cx="169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Resources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80701" y="5526822"/>
            <a:ext cx="261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Representations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36622" y="5608413"/>
            <a:ext cx="156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Services</a:t>
            </a:r>
            <a:endParaRPr kumimoji="1" lang="ko-KR" altLang="en-US" sz="2400" b="1" dirty="0"/>
          </a:p>
        </p:txBody>
      </p:sp>
      <p:sp>
        <p:nvSpPr>
          <p:cNvPr id="7" name="삼각형 1"/>
          <p:cNvSpPr/>
          <p:nvPr/>
        </p:nvSpPr>
        <p:spPr>
          <a:xfrm>
            <a:off x="3408926" y="2403579"/>
            <a:ext cx="4204646" cy="335407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99240" y="1690688"/>
            <a:ext cx="485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Use URI with noun</a:t>
            </a:r>
          </a:p>
          <a:p>
            <a:r>
              <a:rPr kumimoji="1" lang="en-US" altLang="ko-KR" sz="2000" dirty="0" smtClean="0"/>
              <a:t>i.e. http://</a:t>
            </a:r>
            <a:r>
              <a:rPr kumimoji="1" lang="en-US" altLang="ko-KR" sz="2000" dirty="0" err="1" smtClean="0"/>
              <a:t>knu.ac.kr</a:t>
            </a:r>
            <a:r>
              <a:rPr kumimoji="1" lang="en-US" altLang="ko-KR" sz="2000" dirty="0" smtClean="0"/>
              <a:t>/student/2011105013</a:t>
            </a:r>
            <a:endParaRPr kumimoji="1"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780701" y="5988487"/>
            <a:ext cx="219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i.e. JSON, XML</a:t>
            </a:r>
            <a:endParaRPr kumimoji="1"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02424" y="6070078"/>
            <a:ext cx="276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Use HTTP method</a:t>
            </a:r>
          </a:p>
          <a:p>
            <a:r>
              <a:rPr kumimoji="1" lang="en-US" altLang="ko-KR" sz="2000" dirty="0" smtClean="0"/>
              <a:t>i.e. GET, POST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65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56273" y="1753180"/>
            <a:ext cx="101562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Services</a:t>
            </a:r>
          </a:p>
          <a:p>
            <a:r>
              <a:rPr kumimoji="1" lang="en-US" altLang="ko-KR" sz="2400" b="1" dirty="0"/>
              <a:t>	</a:t>
            </a:r>
            <a:r>
              <a:rPr kumimoji="1" lang="en-US" altLang="ko-KR" sz="2400" dirty="0" smtClean="0"/>
              <a:t>HTTP Post,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b="1" dirty="0" smtClean="0"/>
              <a:t>Resources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>
                <a:hlinkClick r:id="rId4"/>
              </a:rPr>
              <a:t>http://knu.ac.kr/student/2011105013</a:t>
            </a:r>
            <a:endParaRPr kumimoji="1" lang="en-US" altLang="ko-KR" sz="2400" dirty="0" smtClean="0"/>
          </a:p>
          <a:p>
            <a:endParaRPr kumimoji="1" lang="ko-KR" altLang="en-US" sz="2400" dirty="0" smtClean="0"/>
          </a:p>
          <a:p>
            <a:r>
              <a:rPr kumimoji="1" lang="en-US" altLang="ko-KR" sz="2400" b="1" dirty="0" smtClean="0"/>
              <a:t>Representations</a:t>
            </a:r>
          </a:p>
          <a:p>
            <a:pPr lvl="2"/>
            <a:r>
              <a:rPr kumimoji="1" lang="en-US" altLang="ko-KR" sz="2400" dirty="0" smtClean="0"/>
              <a:t>{</a:t>
            </a:r>
          </a:p>
          <a:p>
            <a:pPr lvl="2"/>
            <a:r>
              <a:rPr kumimoji="1" lang="en-US" altLang="ko-KR" sz="2400" dirty="0" smtClean="0"/>
              <a:t>	“</a:t>
            </a:r>
            <a:r>
              <a:rPr kumimoji="1" lang="en-US" altLang="ko-KR" sz="2400" dirty="0" err="1" smtClean="0"/>
              <a:t>name”:”Anderson</a:t>
            </a:r>
            <a:r>
              <a:rPr kumimoji="1" lang="en-US" altLang="ko-KR" sz="2400" dirty="0" smtClean="0"/>
              <a:t>”,</a:t>
            </a:r>
          </a:p>
          <a:p>
            <a:pPr lvl="2"/>
            <a:r>
              <a:rPr kumimoji="1" lang="en-US" altLang="ko-KR" sz="2400" dirty="0" smtClean="0"/>
              <a:t>	“address”:”</a:t>
            </a:r>
            <a:r>
              <a:rPr kumimoji="1" lang="en-US" altLang="ko-KR" sz="2400" dirty="0" err="1" smtClean="0"/>
              <a:t>joya</a:t>
            </a:r>
            <a:r>
              <a:rPr kumimoji="1" lang="en-US" altLang="ko-KR" sz="2400" dirty="0" smtClean="0"/>
              <a:t>-dong”,</a:t>
            </a:r>
          </a:p>
          <a:p>
            <a:pPr lvl="2"/>
            <a:r>
              <a:rPr kumimoji="1" lang="en-US" altLang="ko-KR" sz="2400" dirty="0" smtClean="0"/>
              <a:t>	“</a:t>
            </a:r>
            <a:r>
              <a:rPr kumimoji="1" lang="en-US" altLang="ko-KR" sz="2400" dirty="0" err="1" smtClean="0"/>
              <a:t>grade”:”senior</a:t>
            </a:r>
            <a:r>
              <a:rPr kumimoji="1" lang="en-US" altLang="ko-KR" sz="2400" dirty="0" smtClean="0"/>
              <a:t>”,`</a:t>
            </a:r>
          </a:p>
          <a:p>
            <a:pPr lvl="2"/>
            <a:r>
              <a:rPr kumimoji="1" lang="en-US" altLang="ko-KR" sz="2400" dirty="0" smtClean="0"/>
              <a:t>}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33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324576" y="1740226"/>
            <a:ext cx="574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CRUD : Create, Read, Update, Delete</a:t>
            </a:r>
            <a:endParaRPr kumimoji="1"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5816"/>
              </p:ext>
            </p:extLst>
          </p:nvPr>
        </p:nvGraphicFramePr>
        <p:xfrm>
          <a:off x="1324576" y="2522976"/>
          <a:ext cx="9027675" cy="274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9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9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CRUD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Idempotent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24575" y="5708340"/>
            <a:ext cx="937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※ Idempotent : can </a:t>
            </a:r>
            <a:r>
              <a:rPr lang="en-US" altLang="ko-KR" sz="2400" dirty="0"/>
              <a:t>be applied multiple times without changing the result beyond the initial application.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03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21272" y="4032342"/>
            <a:ext cx="503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Code on demand (Optional)</a:t>
            </a:r>
            <a:endParaRPr kumimoji="1"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1275" y="2323673"/>
            <a:ext cx="193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Stateless</a:t>
            </a:r>
            <a:endParaRPr kumimoji="1"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275" y="2891355"/>
            <a:ext cx="193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Cacheable</a:t>
            </a:r>
            <a:endParaRPr kumimoji="1"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1274" y="3459037"/>
            <a:ext cx="24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Layered system</a:t>
            </a:r>
            <a:endParaRPr kumimoji="1"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193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Client-server</a:t>
            </a:r>
            <a:endParaRPr kumimoji="1"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1273" y="4605647"/>
            <a:ext cx="283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smtClean="0"/>
              <a:t>Uniform interface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48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61075" y="2323673"/>
            <a:ext cx="10383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Server is concerned with data storage 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→ Client’s portability is improved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Client is concerned with user interface and user state 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smtClean="0"/>
              <a:t>→ Server can be simpler and more scalable</a:t>
            </a:r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Server and client can be developed independently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51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Client-server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02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273" y="2323673"/>
            <a:ext cx="10903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Server do not keep a client state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Client take responsibility to store it’s context and pass the context to server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	</a:t>
            </a:r>
            <a:r>
              <a:rPr kumimoji="1" lang="ko-KR" altLang="en-US" sz="2400" dirty="0" smtClean="0"/>
              <a:t>→ </a:t>
            </a:r>
            <a:r>
              <a:rPr kumimoji="1" lang="en-US" altLang="ko-KR" sz="2400" dirty="0" smtClean="0"/>
              <a:t>It simplifies application design, makes </a:t>
            </a:r>
            <a:r>
              <a:rPr kumimoji="1" lang="en-US" altLang="ko-KR" sz="2400" dirty="0" err="1" smtClean="0"/>
              <a:t>RESTful</a:t>
            </a:r>
            <a:r>
              <a:rPr kumimoji="1" lang="en-US" altLang="ko-KR" sz="2400" dirty="0" smtClean="0"/>
              <a:t> web service work 	    seamlessly with HTTP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 smtClean="0"/>
              <a:t>	</a:t>
            </a:r>
            <a:r>
              <a:rPr kumimoji="1" lang="ko-KR" altLang="en-US" sz="2400" dirty="0" smtClean="0"/>
              <a:t> →</a:t>
            </a:r>
            <a:r>
              <a:rPr kumimoji="1" lang="en-US" altLang="ko-KR" sz="2400" dirty="0" smtClean="0"/>
              <a:t> Server needs extra information about client and then should 		     interpret to get client’s state</a:t>
            </a:r>
          </a:p>
          <a:p>
            <a:endParaRPr kumimoji="1" lang="en-US" altLang="ko-KR" sz="2400" dirty="0"/>
          </a:p>
          <a:p>
            <a:endParaRPr kumimoji="1"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1273" y="1753180"/>
            <a:ext cx="251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Stateless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53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664</Words>
  <Application>Microsoft Office PowerPoint</Application>
  <PresentationFormat>와이드스크린</PresentationFormat>
  <Paragraphs>202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pc1</dc:creator>
  <cp:lastModifiedBy>basic</cp:lastModifiedBy>
  <cp:revision>9</cp:revision>
  <dcterms:created xsi:type="dcterms:W3CDTF">2016-03-15T06:50:41Z</dcterms:created>
  <dcterms:modified xsi:type="dcterms:W3CDTF">2016-03-18T02:30:38Z</dcterms:modified>
</cp:coreProperties>
</file>