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65" r:id="rId12"/>
    <p:sldId id="260" r:id="rId13"/>
    <p:sldId id="259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6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1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3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7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D631-A816-4E79-B5A0-330F036CBCD5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B2B8-31A1-4E2C-AC53-80EDCFC41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/s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a.ihis8182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40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main()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메서드는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Springapplication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helper class에게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Application.class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를 인자로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run()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함수를 실행하도록 시킵니다. 이것은 Spring에게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Application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으로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부터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annotation metadata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를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읽게 하고 그것을 </a:t>
            </a:r>
            <a:r>
              <a:rPr lang="ko-KR" altLang="ko-KR" dirty="0">
                <a:solidFill>
                  <a:srgbClr val="88C34B"/>
                </a:solidFill>
                <a:latin typeface="Arial" panose="020B0604020202020204" pitchFamily="34" charset="0"/>
                <a:ea typeface="inherit"/>
              </a:rPr>
              <a:t>Spring application context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 에서 component로 관리하게 합니다</a:t>
            </a:r>
            <a:r>
              <a:rPr lang="ko-KR" altLang="ko-KR" dirty="0" smtClean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.</a:t>
            </a:r>
            <a:endParaRPr lang="en-US" altLang="ko-KR" dirty="0" smtClean="0">
              <a:solidFill>
                <a:srgbClr val="4C4C4C"/>
              </a:solidFill>
              <a:latin typeface="Arial" panose="020B0604020202020204" pitchFamily="34" charset="0"/>
              <a:ea typeface="Droid Sans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4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@ComponentScan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annotation 은 Spring이 반복적으로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hello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package와 직접적 혹은 간접적으로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@Component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annotation이 표시된 자식들의 class를 검색하게 해줍니다. 따라서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@Component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의 일종인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@RestController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로 </a:t>
            </a:r>
            <a:r>
              <a:rPr lang="ko-KR" altLang="en-US" dirty="0">
                <a:solidFill>
                  <a:srgbClr val="4C4C4C"/>
                </a:solidFill>
                <a:ea typeface="Droid Sans"/>
              </a:rPr>
              <a:t>표</a:t>
            </a:r>
            <a:r>
              <a:rPr lang="ko-KR" altLang="ko-KR" dirty="0" smtClean="0">
                <a:solidFill>
                  <a:srgbClr val="4C4C4C"/>
                </a:solidFill>
                <a:ea typeface="Droid Sans"/>
              </a:rPr>
              <a:t>시된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GreetingController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를 찾아서 등록하게 합니다</a:t>
            </a:r>
            <a:r>
              <a:rPr lang="ko-KR" altLang="ko-KR" dirty="0" smtClean="0">
                <a:solidFill>
                  <a:srgbClr val="4C4C4C"/>
                </a:solidFill>
                <a:ea typeface="Droid Sans"/>
              </a:rPr>
              <a:t>.</a:t>
            </a:r>
            <a:endParaRPr lang="en-US" altLang="ko-KR" dirty="0" smtClean="0">
              <a:solidFill>
                <a:srgbClr val="4C4C4C"/>
              </a:solidFill>
              <a:ea typeface="Droid Sans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4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@EnableAutoConfiguration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annotation 은 classpath의 내용에 기초에서 적당한 작업으로 바꿉니다. 예를 들면, application이 Tomcat의 버전에 의존하기 때문에 Tomcat서버는 소스 작업에 의해서 알아서 설정됩니다.  그리고 Spring MVC에도 의존 하기 때문에 Spring MVC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DispacherServlet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은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web.xml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이 없어도 자동으로 설정되고 등록됩니다. Auto-configuration은 강력하고 유연한 방법입니다.</a:t>
            </a:r>
            <a:endParaRPr lang="ko-KR" altLang="ko-KR" sz="5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28" y="2475467"/>
            <a:ext cx="6085978" cy="1713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349" y="4702271"/>
            <a:ext cx="6212136" cy="13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8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spring.io/tools/sts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ko-KR" altLang="en-US" dirty="0" smtClean="0"/>
              <a:t>아래 그림의 </a:t>
            </a:r>
            <a:r>
              <a:rPr lang="en-US" altLang="ko-KR" dirty="0" smtClean="0"/>
              <a:t>STS </a:t>
            </a:r>
            <a:r>
              <a:rPr lang="ko-KR" altLang="en-US" dirty="0" smtClean="0"/>
              <a:t>다운로드 버튼 클릭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압축 해제 후 </a:t>
            </a:r>
            <a:r>
              <a:rPr lang="en-US" altLang="ko-KR" dirty="0" err="1" smtClean="0"/>
              <a:t>sts</a:t>
            </a:r>
            <a:r>
              <a:rPr lang="en-US" altLang="ko-KR" dirty="0" smtClean="0"/>
              <a:t>-bundle\sts-3.7.3.RELEASE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STS.exe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58" y="2374082"/>
            <a:ext cx="1955420" cy="17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STS </a:t>
            </a:r>
            <a:r>
              <a:rPr lang="ko-KR" altLang="en-US" dirty="0" smtClean="0"/>
              <a:t>기본 예제인 </a:t>
            </a:r>
            <a:r>
              <a:rPr lang="en-US" altLang="ko-KR" dirty="0"/>
              <a:t>Building a RESTful Web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 보고 결과 보고서를 제출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practice05_2_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.pdf</a:t>
            </a:r>
          </a:p>
          <a:p>
            <a:pPr lvl="1"/>
            <a:r>
              <a:rPr lang="en-US" altLang="ko-KR" dirty="0" smtClean="0">
                <a:hlinkClick r:id="rId3"/>
              </a:rPr>
              <a:t>ta.ihis8182@gmail.com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실습 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아래 그림과 같은 기능을 하는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웹 서비스 제작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11" y="2919604"/>
            <a:ext cx="6085978" cy="1713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932" y="5146408"/>
            <a:ext cx="6212136" cy="13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7" y="2446613"/>
            <a:ext cx="3580161" cy="2900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05" y="1494813"/>
            <a:ext cx="3191616" cy="285076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934860" y="3143794"/>
            <a:ext cx="2553026" cy="33786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515" y="5228167"/>
            <a:ext cx="6524968" cy="134434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8604069" y="4480514"/>
            <a:ext cx="122930" cy="67474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510" y="1326902"/>
            <a:ext cx="11295016" cy="435133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대표 </a:t>
            </a:r>
            <a:r>
              <a:rPr lang="en-US" altLang="ko-KR" b="1" dirty="0"/>
              <a:t>class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lvl="1"/>
            <a:r>
              <a:rPr lang="ko-KR" altLang="ko-KR" sz="2000" dirty="0" smtClean="0">
                <a:solidFill>
                  <a:srgbClr val="4C4C4C"/>
                </a:solidFill>
                <a:latin typeface="Arial" panose="020B0604020202020204" pitchFamily="34" charset="0"/>
                <a:ea typeface="inherit"/>
              </a:rPr>
              <a:t>각 </a:t>
            </a:r>
            <a:r>
              <a:rPr lang="ko-KR" altLang="ko-KR" sz="2000" dirty="0">
                <a:solidFill>
                  <a:srgbClr val="4C4C4C"/>
                </a:solidFill>
                <a:latin typeface="Arial" panose="020B0604020202020204" pitchFamily="34" charset="0"/>
                <a:ea typeface="inherit"/>
              </a:rPr>
              <a:t>인사를 위한 model class를 만듭니다. </a:t>
            </a:r>
            <a:r>
              <a:rPr lang="ko-KR" altLang="ko-KR" sz="2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</a:t>
            </a:r>
            <a:r>
              <a:rPr lang="ko-KR" altLang="ko-KR" sz="2000" dirty="0">
                <a:solidFill>
                  <a:srgbClr val="4C4C4C"/>
                </a:solidFill>
                <a:ea typeface="inherit"/>
              </a:rPr>
              <a:t> 와 </a:t>
            </a:r>
            <a:r>
              <a:rPr lang="ko-KR" altLang="ko-KR" sz="2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content</a:t>
            </a:r>
            <a:r>
              <a:rPr lang="ko-KR" altLang="ko-KR" sz="2000" dirty="0">
                <a:solidFill>
                  <a:srgbClr val="4C4C4C"/>
                </a:solidFill>
                <a:ea typeface="inherit"/>
              </a:rPr>
              <a:t>값을 가지는 plain old java object(POJO) </a:t>
            </a:r>
            <a:r>
              <a:rPr lang="ko-KR" altLang="ko-KR" sz="2000" dirty="0" err="1">
                <a:solidFill>
                  <a:srgbClr val="4C4C4C"/>
                </a:solidFill>
                <a:ea typeface="inherit"/>
              </a:rPr>
              <a:t>를</a:t>
            </a:r>
            <a:r>
              <a:rPr lang="ko-KR" altLang="ko-KR" sz="2000" dirty="0">
                <a:solidFill>
                  <a:srgbClr val="4C4C4C"/>
                </a:solidFill>
                <a:ea typeface="inherit"/>
              </a:rPr>
              <a:t> 만들고 </a:t>
            </a:r>
            <a:r>
              <a:rPr lang="ko-KR" altLang="ko-KR" sz="2000" dirty="0" err="1">
                <a:solidFill>
                  <a:srgbClr val="4C4C4C"/>
                </a:solidFill>
                <a:ea typeface="inherit"/>
              </a:rPr>
              <a:t>생성자</a:t>
            </a:r>
            <a:r>
              <a:rPr lang="ko-KR" altLang="ko-KR" sz="2000" dirty="0">
                <a:solidFill>
                  <a:srgbClr val="4C4C4C"/>
                </a:solidFill>
                <a:ea typeface="inherit"/>
              </a:rPr>
              <a:t>, </a:t>
            </a:r>
            <a:r>
              <a:rPr lang="ko-KR" altLang="ko-KR" sz="2000" dirty="0" err="1">
                <a:solidFill>
                  <a:srgbClr val="4C4C4C"/>
                </a:solidFill>
                <a:ea typeface="inherit"/>
              </a:rPr>
              <a:t>접근자를</a:t>
            </a:r>
            <a:r>
              <a:rPr lang="ko-KR" altLang="ko-KR" sz="2000" dirty="0">
                <a:solidFill>
                  <a:srgbClr val="4C4C4C"/>
                </a:solidFill>
                <a:ea typeface="inherit"/>
              </a:rPr>
              <a:t> 만듭니다</a:t>
            </a:r>
            <a:r>
              <a:rPr lang="ko-KR" altLang="ko-KR" sz="2000" dirty="0" smtClean="0">
                <a:solidFill>
                  <a:srgbClr val="4C4C4C"/>
                </a:solidFill>
                <a:ea typeface="inherit"/>
              </a:rPr>
              <a:t>.</a:t>
            </a:r>
            <a:endParaRPr lang="en-US" altLang="ko-KR" sz="2000" dirty="0" smtClean="0">
              <a:solidFill>
                <a:srgbClr val="4C4C4C"/>
              </a:solidFill>
              <a:ea typeface="inherit"/>
            </a:endParaRPr>
          </a:p>
          <a:p>
            <a:pPr lvl="1"/>
            <a:r>
              <a:rPr lang="en-US" altLang="ko-KR" sz="2000" b="1" dirty="0" err="1"/>
              <a:t>src</a:t>
            </a:r>
            <a:r>
              <a:rPr lang="en-US" altLang="ko-KR" sz="2000" b="1" dirty="0"/>
              <a:t>/main/java/hello/Greeting.java</a:t>
            </a:r>
            <a:endParaRPr lang="ko-KR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/>
            </a:r>
            <a:b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</a:br>
            <a:endParaRPr lang="ko-KR" altLang="ko-KR" sz="5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4502" y="3213464"/>
            <a:ext cx="4362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package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hello;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public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class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 {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private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final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long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private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final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String content;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public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Greeting(long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id, String content) {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    this.id = id;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    this.content = content;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}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public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long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getId() {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    return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}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public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String getContent() {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    return</a:t>
            </a:r>
            <a:r>
              <a:rPr lang="ko-KR" altLang="ko-KR" sz="11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content;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    }</a:t>
            </a:r>
            <a:endParaRPr lang="ko-KR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}</a:t>
            </a:r>
            <a:endParaRPr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6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2116"/>
            <a:ext cx="10515600" cy="4351338"/>
          </a:xfrm>
        </p:spPr>
        <p:txBody>
          <a:bodyPr/>
          <a:lstStyle/>
          <a:p>
            <a:r>
              <a:rPr lang="en-US" altLang="ko-KR" b="1" dirty="0"/>
              <a:t>Resource Controller </a:t>
            </a:r>
            <a:r>
              <a:rPr lang="ko-KR" altLang="en-US" b="1" dirty="0"/>
              <a:t>생성</a:t>
            </a:r>
          </a:p>
          <a:p>
            <a:pPr lvl="1"/>
            <a:r>
              <a:rPr lang="ko-KR" altLang="ko-KR" sz="1400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Spring의 RESTful </a:t>
            </a:r>
            <a:r>
              <a:rPr lang="ko-KR" altLang="ko-KR" sz="1400" dirty="0" err="1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웹서비스</a:t>
            </a:r>
            <a:r>
              <a:rPr lang="ko-KR" altLang="ko-KR" sz="1400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 에서는,  컨트롤러가 HTTP 요청을 처리합니다. 이 컴포넌트 들은 </a:t>
            </a:r>
            <a:r>
              <a:rPr lang="ko-KR" altLang="ko-KR" sz="1800" dirty="0">
                <a:solidFill>
                  <a:srgbClr val="88C34B"/>
                </a:solidFill>
                <a:latin typeface="Arial Unicode MS" panose="020B0604020202020204" pitchFamily="50" charset="-127"/>
                <a:ea typeface="Monaco"/>
              </a:rPr>
              <a:t>@RestController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 annotation 에 의해서 쉽게 식별될 수 있습니다. 그리고 아래와 같이 </a:t>
            </a:r>
            <a:r>
              <a:rPr lang="ko-KR" altLang="ko-KR" sz="1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GreetingController가 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/greeting으로 들어오는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1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GET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 요청을 받으면 </a:t>
            </a:r>
            <a:r>
              <a:rPr lang="ko-KR" altLang="ko-KR" sz="18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 클래스를 </a:t>
            </a:r>
            <a:r>
              <a:rPr lang="ko-KR" altLang="ko-KR" sz="1400" dirty="0" err="1">
                <a:solidFill>
                  <a:srgbClr val="4C4C4C"/>
                </a:solidFill>
                <a:ea typeface="Droid Sans"/>
              </a:rPr>
              <a:t>리턴합니다</a:t>
            </a:r>
            <a:r>
              <a:rPr lang="ko-KR" altLang="ko-KR" sz="1400" dirty="0">
                <a:solidFill>
                  <a:srgbClr val="4C4C4C"/>
                </a:solidFill>
                <a:ea typeface="Droid Sans"/>
              </a:rPr>
              <a:t>.</a:t>
            </a:r>
            <a:r>
              <a:rPr lang="ko-KR" altLang="ko-KR" sz="2000" dirty="0">
                <a:latin typeface="Arial" panose="020B0604020202020204" pitchFamily="34" charset="0"/>
              </a:rPr>
              <a:t> 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ko-KR" sz="1800" b="1" dirty="0" err="1"/>
              <a:t>src</a:t>
            </a:r>
            <a:r>
              <a:rPr lang="en-US" altLang="ko-KR" sz="1800" b="1" dirty="0"/>
              <a:t>/main/java/hello/GreetingController.java</a:t>
            </a:r>
            <a:endParaRPr lang="ko-KR" altLang="ko-KR" sz="18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5534" y="3103126"/>
            <a:ext cx="8540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latin typeface="Monaco"/>
              </a:rPr>
              <a:t>package hello;</a:t>
            </a:r>
          </a:p>
          <a:p>
            <a:pPr fontAlgn="base"/>
            <a:r>
              <a:rPr lang="en-US" altLang="ko-KR" sz="1400" b="1" dirty="0">
                <a:latin typeface="Monaco"/>
              </a:rPr>
              <a:t>import </a:t>
            </a:r>
            <a:r>
              <a:rPr lang="en-US" altLang="ko-KR" sz="1400" b="1" dirty="0" err="1">
                <a:latin typeface="Monaco"/>
              </a:rPr>
              <a:t>java.util.concurrent.atomic.AtomicLong</a:t>
            </a:r>
            <a:r>
              <a:rPr lang="en-US" altLang="ko-KR" sz="1400" b="1" dirty="0">
                <a:latin typeface="Monaco"/>
              </a:rPr>
              <a:t>;</a:t>
            </a:r>
          </a:p>
          <a:p>
            <a:pPr fontAlgn="base"/>
            <a:r>
              <a:rPr lang="en-US" altLang="ko-KR" sz="1400" b="1" dirty="0">
                <a:latin typeface="Monaco"/>
              </a:rPr>
              <a:t>import </a:t>
            </a:r>
            <a:r>
              <a:rPr lang="en-US" altLang="ko-KR" sz="1400" b="1" dirty="0" err="1">
                <a:latin typeface="Monaco"/>
              </a:rPr>
              <a:t>org.springframework.web.bind.annotation.RequestMapping</a:t>
            </a:r>
            <a:r>
              <a:rPr lang="en-US" altLang="ko-KR" sz="1400" b="1" dirty="0">
                <a:latin typeface="Monaco"/>
              </a:rPr>
              <a:t>;</a:t>
            </a:r>
          </a:p>
          <a:p>
            <a:pPr fontAlgn="base"/>
            <a:r>
              <a:rPr lang="en-US" altLang="ko-KR" sz="1400" b="1" dirty="0">
                <a:latin typeface="Monaco"/>
              </a:rPr>
              <a:t>import </a:t>
            </a:r>
            <a:r>
              <a:rPr lang="en-US" altLang="ko-KR" sz="1400" b="1" dirty="0" err="1">
                <a:latin typeface="Monaco"/>
              </a:rPr>
              <a:t>org.springframework.web.bind.annotation.RequestParam</a:t>
            </a:r>
            <a:r>
              <a:rPr lang="en-US" altLang="ko-KR" sz="1400" b="1" dirty="0">
                <a:latin typeface="Monaco"/>
              </a:rPr>
              <a:t>;</a:t>
            </a:r>
          </a:p>
          <a:p>
            <a:pPr fontAlgn="base"/>
            <a:r>
              <a:rPr lang="en-US" altLang="ko-KR" sz="1400" b="1" dirty="0">
                <a:latin typeface="Monaco"/>
              </a:rPr>
              <a:t>import </a:t>
            </a:r>
            <a:r>
              <a:rPr lang="en-US" altLang="ko-KR" sz="1400" b="1" dirty="0" err="1">
                <a:latin typeface="Monaco"/>
              </a:rPr>
              <a:t>org.springframework.web.bind.annotation.RestController</a:t>
            </a:r>
            <a:r>
              <a:rPr lang="en-US" altLang="ko-KR" sz="1400" b="1" dirty="0">
                <a:latin typeface="Monaco"/>
              </a:rPr>
              <a:t>;</a:t>
            </a:r>
          </a:p>
          <a:p>
            <a:pPr fontAlgn="base"/>
            <a:r>
              <a:rPr lang="en-US" altLang="ko-KR" sz="1400" b="1" dirty="0">
                <a:latin typeface="Monaco"/>
              </a:rPr>
              <a:t>@</a:t>
            </a:r>
            <a:r>
              <a:rPr lang="en-US" altLang="ko-KR" sz="1400" b="1" dirty="0" err="1">
                <a:latin typeface="Monaco"/>
              </a:rPr>
              <a:t>RestController</a:t>
            </a:r>
            <a:endParaRPr lang="en-US" altLang="ko-KR" sz="1400" b="1" dirty="0">
              <a:latin typeface="Monaco"/>
            </a:endParaRPr>
          </a:p>
          <a:p>
            <a:pPr fontAlgn="base"/>
            <a:r>
              <a:rPr lang="en-US" altLang="ko-KR" sz="1400" b="1" dirty="0">
                <a:latin typeface="Monaco"/>
              </a:rPr>
              <a:t>public class </a:t>
            </a:r>
            <a:r>
              <a:rPr lang="en-US" altLang="ko-KR" sz="1400" b="1" dirty="0" err="1">
                <a:latin typeface="Monaco"/>
              </a:rPr>
              <a:t>GreetingController</a:t>
            </a:r>
            <a:r>
              <a:rPr lang="en-US" altLang="ko-KR" sz="1400" b="1" dirty="0">
                <a:latin typeface="Monaco"/>
              </a:rPr>
              <a:t> {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private static final String template = "Hello, %s!";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private final </a:t>
            </a:r>
            <a:r>
              <a:rPr lang="en-US" altLang="ko-KR" sz="1400" b="1" dirty="0" err="1">
                <a:latin typeface="Monaco"/>
              </a:rPr>
              <a:t>AtomicLong</a:t>
            </a:r>
            <a:r>
              <a:rPr lang="en-US" altLang="ko-KR" sz="1400" b="1" dirty="0">
                <a:latin typeface="Monaco"/>
              </a:rPr>
              <a:t> counter = new </a:t>
            </a:r>
            <a:r>
              <a:rPr lang="en-US" altLang="ko-KR" sz="1400" b="1" dirty="0" err="1">
                <a:latin typeface="Monaco"/>
              </a:rPr>
              <a:t>AtomicLong</a:t>
            </a:r>
            <a:r>
              <a:rPr lang="en-US" altLang="ko-KR" sz="1400" b="1" dirty="0">
                <a:latin typeface="Monaco"/>
              </a:rPr>
              <a:t>();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@</a:t>
            </a:r>
            <a:r>
              <a:rPr lang="en-US" altLang="ko-KR" sz="1400" b="1" dirty="0" err="1">
                <a:latin typeface="Monaco"/>
              </a:rPr>
              <a:t>RequestMapping</a:t>
            </a:r>
            <a:r>
              <a:rPr lang="en-US" altLang="ko-KR" sz="1400" b="1" dirty="0">
                <a:latin typeface="Monaco"/>
              </a:rPr>
              <a:t>("/greeting")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public Greeting greeting(@</a:t>
            </a:r>
            <a:r>
              <a:rPr lang="en-US" altLang="ko-KR" sz="1400" b="1" dirty="0" err="1">
                <a:latin typeface="Monaco"/>
              </a:rPr>
              <a:t>RequestParam</a:t>
            </a:r>
            <a:r>
              <a:rPr lang="en-US" altLang="ko-KR" sz="1400" b="1" dirty="0">
                <a:latin typeface="Monaco"/>
              </a:rPr>
              <a:t>(value="name", required=false, </a:t>
            </a:r>
            <a:r>
              <a:rPr lang="en-US" altLang="ko-KR" sz="1400" b="1" dirty="0" err="1">
                <a:latin typeface="Monaco"/>
              </a:rPr>
              <a:t>defaultValue</a:t>
            </a:r>
            <a:r>
              <a:rPr lang="en-US" altLang="ko-KR" sz="1400" b="1" dirty="0">
                <a:latin typeface="Monaco"/>
              </a:rPr>
              <a:t>="World") String name) {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    return new Greeting(</a:t>
            </a:r>
            <a:r>
              <a:rPr lang="en-US" altLang="ko-KR" sz="1400" b="1" dirty="0" err="1">
                <a:latin typeface="Monaco"/>
              </a:rPr>
              <a:t>counter.incrementAndGet</a:t>
            </a:r>
            <a:r>
              <a:rPr lang="en-US" altLang="ko-KR" sz="1400" b="1" dirty="0">
                <a:latin typeface="Monaco"/>
              </a:rPr>
              <a:t>(),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                        </a:t>
            </a:r>
            <a:r>
              <a:rPr lang="en-US" altLang="ko-KR" sz="1400" b="1" dirty="0" err="1">
                <a:latin typeface="Monaco"/>
              </a:rPr>
              <a:t>String.format</a:t>
            </a:r>
            <a:r>
              <a:rPr lang="en-US" altLang="ko-KR" sz="1400" b="1" dirty="0">
                <a:latin typeface="Monaco"/>
              </a:rPr>
              <a:t>(template, name));</a:t>
            </a:r>
          </a:p>
          <a:p>
            <a:pPr fontAlgn="base"/>
            <a:r>
              <a:rPr lang="en-US" altLang="ko-KR" sz="1400" b="1" dirty="0">
                <a:latin typeface="Monaco"/>
              </a:rPr>
              <a:t>    }</a:t>
            </a:r>
          </a:p>
          <a:p>
            <a:pPr fontAlgn="base"/>
            <a:r>
              <a:rPr lang="en-US" altLang="ko-KR" sz="1400" b="1" dirty="0">
                <a:latin typeface="Monaco"/>
              </a:rPr>
              <a:t>}</a:t>
            </a:r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186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@RequestMapping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annotation은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/greeting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HTTP요청에 대해서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greeting()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메서드가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실행되도록 해줍니다.</a:t>
            </a:r>
            <a:r>
              <a:rPr lang="ko-KR" altLang="ko-KR" sz="4000" dirty="0">
                <a:latin typeface="Arial" panose="020B0604020202020204" pitchFamily="34" charset="0"/>
              </a:rPr>
              <a:t> </a:t>
            </a:r>
            <a:endParaRPr lang="ko-KR" altLang="ko-KR" sz="5400" dirty="0">
              <a:latin typeface="Arial" panose="020B0604020202020204" pitchFamily="34" charset="0"/>
            </a:endParaRPr>
          </a:p>
          <a:p>
            <a:pPr lvl="0"/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@RequestParam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은 query string의 parameter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name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을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greeting()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메서드의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name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prarameter로 사용하도록 해줍니다.  이 query string 은 필수 인자가 아니기 때문에 (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required=false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), 값이 없으면 기본값(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defaultValue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)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로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“World”가 사용되어집니다.</a:t>
            </a:r>
            <a:r>
              <a:rPr lang="ko-KR" altLang="ko-KR" sz="4000" dirty="0">
                <a:latin typeface="Arial" panose="020B0604020202020204" pitchFamily="34" charset="0"/>
              </a:rPr>
              <a:t> </a:t>
            </a:r>
            <a:endParaRPr lang="en-US" altLang="ko-KR" sz="4000" dirty="0" smtClean="0">
              <a:latin typeface="Arial" panose="020B0604020202020204" pitchFamily="34" charset="0"/>
            </a:endParaRPr>
          </a:p>
          <a:p>
            <a:pPr lvl="0"/>
            <a:r>
              <a:rPr lang="ko-KR" altLang="ko-KR" dirty="0" smtClean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이 </a:t>
            </a:r>
            <a:r>
              <a:rPr lang="ko-KR" altLang="ko-KR" dirty="0" err="1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메서드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 에서는 새로운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객체를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와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content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함께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리턴합니다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.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id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는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counter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로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부터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다음 값을 가져오고,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content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는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template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를 사용하여 인사말의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포멧으로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변환되어 제공됩니다</a:t>
            </a:r>
            <a:r>
              <a:rPr lang="ko-KR" altLang="ko-KR" dirty="0" smtClean="0">
                <a:solidFill>
                  <a:srgbClr val="4C4C4C"/>
                </a:solidFill>
                <a:ea typeface="Droid Sans"/>
              </a:rPr>
              <a:t>.</a:t>
            </a:r>
            <a:endParaRPr lang="en-US" altLang="ko-KR" sz="4000" dirty="0" smtClean="0">
              <a:latin typeface="Arial" panose="020B0604020202020204" pitchFamily="34" charset="0"/>
            </a:endParaRPr>
          </a:p>
          <a:p>
            <a:pPr lvl="0"/>
            <a:r>
              <a:rPr lang="ko-KR" altLang="ko-KR" dirty="0" smtClean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기존의 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MVC 컨트롤러와 위에서 사용하는 RESTful </a:t>
            </a:r>
            <a:r>
              <a:rPr lang="ko-KR" altLang="ko-KR" dirty="0" err="1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웹서비스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 컨트롤러와의 차이점은 HTTP response가 만들어지는 방법입니다. view 가 서버에서 만들어지는 html로 만들어지는 데이터를 처리하는 반면에, 이 RESTful </a:t>
            </a:r>
            <a:r>
              <a:rPr lang="ko-KR" altLang="ko-KR" dirty="0" err="1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웹서비스는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 컨트롤러가 그냥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객체를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리턴합니다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. 이 객체 데이터는 HTTP response 에 JSON으로 입력됩니다</a:t>
            </a:r>
            <a:r>
              <a:rPr lang="ko-KR" altLang="ko-KR" dirty="0" smtClean="0">
                <a:solidFill>
                  <a:srgbClr val="4C4C4C"/>
                </a:solidFill>
                <a:ea typeface="Droid Sans"/>
              </a:rPr>
              <a:t>.</a:t>
            </a:r>
            <a:endParaRPr lang="en-US" altLang="ko-KR" dirty="0" smtClean="0">
              <a:solidFill>
                <a:srgbClr val="4C4C4C"/>
              </a:solidFill>
              <a:ea typeface="Droid Sans"/>
            </a:endParaRPr>
          </a:p>
          <a:p>
            <a:pPr lvl="0"/>
            <a:r>
              <a:rPr lang="ko-KR" altLang="ko-KR" dirty="0" smtClean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이 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소스는 Spring 4의 새로운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@RestController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annotation을 사용합니다. 이것이 사용된 모든 controller 클래스는  view대신에 특정 객체를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리턴하게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 됩니다.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@Controller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와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@ResponseBody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의 </a:t>
            </a:r>
            <a:r>
              <a:rPr lang="ko-KR" altLang="ko-KR" dirty="0" err="1">
                <a:solidFill>
                  <a:srgbClr val="4C4C4C"/>
                </a:solidFill>
                <a:ea typeface="Droid Sans"/>
              </a:rPr>
              <a:t>축약형입니다</a:t>
            </a:r>
            <a:r>
              <a:rPr lang="ko-KR" altLang="ko-KR" dirty="0" smtClean="0">
                <a:solidFill>
                  <a:srgbClr val="4C4C4C"/>
                </a:solidFill>
                <a:ea typeface="Droid Sans"/>
              </a:rPr>
              <a:t>.</a:t>
            </a:r>
            <a:endParaRPr lang="en-US" altLang="ko-KR" sz="4000" dirty="0" smtClean="0">
              <a:latin typeface="Arial" panose="020B0604020202020204" pitchFamily="34" charset="0"/>
            </a:endParaRPr>
          </a:p>
          <a:p>
            <a:pPr lvl="0"/>
            <a:r>
              <a:rPr lang="ko-KR" altLang="ko-KR" sz="3600" dirty="0" smtClean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객체는 JSON으로 변환되어져야 합니다. 고맙게도, Spring의 지원으로 이것을 수동으로 변환할 필요가 없게 됐습니다.  </a:t>
            </a:r>
            <a:r>
              <a:rPr lang="ko-KR" altLang="ko-KR" dirty="0">
                <a:solidFill>
                  <a:srgbClr val="88C34B"/>
                </a:solidFill>
                <a:latin typeface="Arial" panose="020B0604020202020204" pitchFamily="34" charset="0"/>
                <a:ea typeface="inherit"/>
              </a:rPr>
              <a:t>Jackson 2</a:t>
            </a:r>
            <a:r>
              <a:rPr lang="ko-KR" altLang="ko-KR" dirty="0">
                <a:solidFill>
                  <a:srgbClr val="4C4C4C"/>
                </a:solidFill>
                <a:latin typeface="Arial" panose="020B0604020202020204" pitchFamily="34" charset="0"/>
                <a:ea typeface="Droid Sans"/>
              </a:rPr>
              <a:t> 가 이미 classpath에 있기 때문에, Spring의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MappingJackson2HttpMessageConverter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 가 자동적으로 </a:t>
            </a:r>
            <a:r>
              <a:rPr lang="ko-KR" altLang="ko-KR" sz="3600" dirty="0">
                <a:solidFill>
                  <a:srgbClr val="4C4C4C"/>
                </a:solidFill>
                <a:latin typeface="Arial Unicode MS" panose="020B0604020202020204" pitchFamily="50" charset="-127"/>
                <a:ea typeface="Monaco"/>
              </a:rPr>
              <a:t>Greeting</a:t>
            </a:r>
            <a:r>
              <a:rPr lang="ko-KR" altLang="ko-KR" dirty="0">
                <a:solidFill>
                  <a:srgbClr val="4C4C4C"/>
                </a:solidFill>
                <a:ea typeface="Droid Sans"/>
              </a:rPr>
              <a:t>객체를 JSON으로 변환해줍니다.</a:t>
            </a:r>
            <a:endParaRPr lang="ko-KR" altLang="ko-KR" sz="5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0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r>
              <a:rPr lang="ko-KR" altLang="en-US" b="1" dirty="0"/>
              <a:t>을 실행</a:t>
            </a:r>
          </a:p>
          <a:p>
            <a:r>
              <a:rPr lang="en-US" altLang="ko-KR" b="1" dirty="0" err="1"/>
              <a:t>src</a:t>
            </a:r>
            <a:r>
              <a:rPr lang="en-US" altLang="ko-KR" b="1" dirty="0"/>
              <a:t>/main/java/hello/Application.java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43" y="4250606"/>
            <a:ext cx="4152381" cy="148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980503"/>
            <a:ext cx="81355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inherit"/>
              </a:rPr>
              <a:t>package hello;</a:t>
            </a:r>
          </a:p>
          <a:p>
            <a:pPr fontAlgn="base"/>
            <a:r>
              <a:rPr lang="en-US" altLang="ko-KR" dirty="0">
                <a:latin typeface="inherit"/>
              </a:rPr>
              <a:t>import </a:t>
            </a:r>
            <a:r>
              <a:rPr lang="en-US" altLang="ko-KR" dirty="0" err="1">
                <a:latin typeface="inherit"/>
              </a:rPr>
              <a:t>org.springframework.boot.autoconfigure.EnableAutoConfiguration</a:t>
            </a:r>
            <a:r>
              <a:rPr lang="en-US" altLang="ko-KR" dirty="0">
                <a:latin typeface="inherit"/>
              </a:rPr>
              <a:t>;</a:t>
            </a:r>
          </a:p>
          <a:p>
            <a:pPr fontAlgn="base"/>
            <a:r>
              <a:rPr lang="en-US" altLang="ko-KR" dirty="0">
                <a:latin typeface="inherit"/>
              </a:rPr>
              <a:t>import </a:t>
            </a:r>
            <a:r>
              <a:rPr lang="en-US" altLang="ko-KR" dirty="0" err="1">
                <a:latin typeface="inherit"/>
              </a:rPr>
              <a:t>org.springframework.boot.SpringApplication</a:t>
            </a:r>
            <a:r>
              <a:rPr lang="en-US" altLang="ko-KR" dirty="0">
                <a:latin typeface="inherit"/>
              </a:rPr>
              <a:t>;</a:t>
            </a:r>
          </a:p>
          <a:p>
            <a:pPr fontAlgn="base"/>
            <a:r>
              <a:rPr lang="en-US" altLang="ko-KR" dirty="0">
                <a:latin typeface="inherit"/>
              </a:rPr>
              <a:t>import </a:t>
            </a:r>
            <a:r>
              <a:rPr lang="en-US" altLang="ko-KR" dirty="0" err="1">
                <a:latin typeface="inherit"/>
              </a:rPr>
              <a:t>org.springframework.context.annotation.ComponentScan</a:t>
            </a:r>
            <a:r>
              <a:rPr lang="en-US" altLang="ko-KR" dirty="0">
                <a:latin typeface="inherit"/>
              </a:rPr>
              <a:t>;</a:t>
            </a:r>
          </a:p>
          <a:p>
            <a:pPr fontAlgn="base"/>
            <a:r>
              <a:rPr lang="en-US" altLang="ko-KR" dirty="0">
                <a:latin typeface="inherit"/>
              </a:rPr>
              <a:t>@</a:t>
            </a:r>
            <a:r>
              <a:rPr lang="en-US" altLang="ko-KR" dirty="0" err="1">
                <a:latin typeface="inherit"/>
              </a:rPr>
              <a:t>ComponentScan</a:t>
            </a:r>
            <a:endParaRPr lang="en-US" altLang="ko-KR" dirty="0">
              <a:latin typeface="inherit"/>
            </a:endParaRPr>
          </a:p>
          <a:p>
            <a:pPr fontAlgn="base"/>
            <a:r>
              <a:rPr lang="en-US" altLang="ko-KR" dirty="0">
                <a:latin typeface="inherit"/>
              </a:rPr>
              <a:t>@</a:t>
            </a:r>
            <a:r>
              <a:rPr lang="en-US" altLang="ko-KR" dirty="0" err="1">
                <a:latin typeface="inherit"/>
              </a:rPr>
              <a:t>EnableAutoConfiguration</a:t>
            </a:r>
            <a:endParaRPr lang="en-US" altLang="ko-KR" dirty="0">
              <a:latin typeface="inherit"/>
            </a:endParaRPr>
          </a:p>
          <a:p>
            <a:pPr fontAlgn="base"/>
            <a:r>
              <a:rPr lang="en-US" altLang="ko-KR" dirty="0">
                <a:latin typeface="inherit"/>
              </a:rPr>
              <a:t>public class Application {</a:t>
            </a:r>
          </a:p>
          <a:p>
            <a:pPr fontAlgn="base"/>
            <a:r>
              <a:rPr lang="en-US" altLang="ko-KR" dirty="0">
                <a:latin typeface="inherit"/>
              </a:rPr>
              <a:t>    public static void main(String[] </a:t>
            </a:r>
            <a:r>
              <a:rPr lang="en-US" altLang="ko-KR" dirty="0" err="1">
                <a:latin typeface="inherit"/>
              </a:rPr>
              <a:t>args</a:t>
            </a:r>
            <a:r>
              <a:rPr lang="en-US" altLang="ko-KR" dirty="0">
                <a:latin typeface="inherit"/>
              </a:rPr>
              <a:t>) {</a:t>
            </a:r>
          </a:p>
          <a:p>
            <a:pPr fontAlgn="base"/>
            <a:r>
              <a:rPr lang="en-US" altLang="ko-KR" dirty="0">
                <a:latin typeface="inherit"/>
              </a:rPr>
              <a:t>        </a:t>
            </a:r>
            <a:r>
              <a:rPr lang="en-US" altLang="ko-KR" dirty="0" err="1">
                <a:latin typeface="inherit"/>
              </a:rPr>
              <a:t>SpringApplication.run</a:t>
            </a:r>
            <a:r>
              <a:rPr lang="en-US" altLang="ko-KR" dirty="0">
                <a:latin typeface="inherit"/>
              </a:rPr>
              <a:t>(</a:t>
            </a:r>
            <a:r>
              <a:rPr lang="en-US" altLang="ko-KR" dirty="0" err="1">
                <a:latin typeface="inherit"/>
              </a:rPr>
              <a:t>Application.class</a:t>
            </a:r>
            <a:r>
              <a:rPr lang="en-US" altLang="ko-KR" dirty="0">
                <a:latin typeface="inherit"/>
              </a:rPr>
              <a:t>, </a:t>
            </a:r>
            <a:r>
              <a:rPr lang="en-US" altLang="ko-KR" dirty="0" err="1">
                <a:latin typeface="inherit"/>
              </a:rPr>
              <a:t>args</a:t>
            </a:r>
            <a:r>
              <a:rPr lang="en-US" altLang="ko-KR" dirty="0">
                <a:latin typeface="inherit"/>
              </a:rPr>
              <a:t>);</a:t>
            </a:r>
          </a:p>
          <a:p>
            <a:pPr fontAlgn="base"/>
            <a:r>
              <a:rPr lang="en-US" altLang="ko-KR" dirty="0">
                <a:latin typeface="inherit"/>
              </a:rPr>
              <a:t>    }</a:t>
            </a:r>
          </a:p>
          <a:p>
            <a:pPr fontAlgn="base"/>
            <a:r>
              <a:rPr lang="en-US" altLang="ko-KR" dirty="0">
                <a:latin typeface="inheri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1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96</Words>
  <Application>Microsoft Office PowerPoint</Application>
  <PresentationFormat>와이드스크린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Droid Sans</vt:lpstr>
      <vt:lpstr>inherit</vt:lpstr>
      <vt:lpstr>Monaco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kwon</dc:creator>
  <cp:lastModifiedBy>김민규</cp:lastModifiedBy>
  <cp:revision>23</cp:revision>
  <dcterms:created xsi:type="dcterms:W3CDTF">2016-04-26T05:52:39Z</dcterms:created>
  <dcterms:modified xsi:type="dcterms:W3CDTF">2016-04-29T01:24:25Z</dcterms:modified>
</cp:coreProperties>
</file>