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72" r:id="rId7"/>
    <p:sldId id="274" r:id="rId8"/>
    <p:sldId id="273" r:id="rId9"/>
    <p:sldId id="280" r:id="rId10"/>
    <p:sldId id="281" r:id="rId11"/>
    <p:sldId id="282" r:id="rId12"/>
    <p:sldId id="283" r:id="rId13"/>
    <p:sldId id="264" r:id="rId14"/>
    <p:sldId id="275" r:id="rId15"/>
    <p:sldId id="279" r:id="rId16"/>
    <p:sldId id="276" r:id="rId17"/>
    <p:sldId id="277" r:id="rId18"/>
    <p:sldId id="27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60" y="-9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72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75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809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9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918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211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96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786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39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81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22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C84F-A5EA-4EAA-9AFA-A7941BBF5EA1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D968-385B-4DDA-A8A1-9F9B40E7C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28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3439" y="1096238"/>
            <a:ext cx="10493829" cy="2387600"/>
          </a:xfrm>
        </p:spPr>
        <p:txBody>
          <a:bodyPr/>
          <a:lstStyle/>
          <a:p>
            <a:r>
              <a:rPr lang="en-US" altLang="ko-KR" dirty="0" smtClean="0"/>
              <a:t>Web Server &amp; Spring Overview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6812" y="385948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16.04.29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34684" y="1348346"/>
            <a:ext cx="1070249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일반적인 코드 구현 방식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TextEditor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SpellChecker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MainApp</a:t>
            </a:r>
            <a:r>
              <a:rPr lang="ko-KR" altLang="en-US" sz="2000" dirty="0" smtClean="0"/>
              <a:t>에서 사용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err="1" smtClean="0"/>
              <a:t>TextEditor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SpellChecker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객체를 생성한다</a:t>
            </a:r>
            <a:r>
              <a:rPr lang="en-US" altLang="ko-KR" sz="2000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만약 </a:t>
            </a:r>
            <a:r>
              <a:rPr lang="en-US" altLang="ko-KR" sz="1600" dirty="0" err="1" smtClean="0"/>
              <a:t>SpellChecker</a:t>
            </a:r>
            <a:r>
              <a:rPr lang="ko-KR" altLang="en-US" sz="1600" dirty="0" smtClean="0"/>
              <a:t>의 생성자가 수정된다면</a:t>
            </a:r>
            <a:r>
              <a:rPr lang="en-US" altLang="ko-KR" sz="1600" dirty="0" smtClean="0"/>
              <a:t>? -&gt; </a:t>
            </a:r>
            <a:r>
              <a:rPr lang="en-US" altLang="ko-KR" sz="1600" dirty="0" err="1" smtClean="0"/>
              <a:t>TextEditor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클래스의 내용 또한 수정하여야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ko-KR" altLang="en-US" sz="1600" dirty="0" err="1" smtClean="0"/>
              <a:t>재사용성이</a:t>
            </a:r>
            <a:r>
              <a:rPr lang="ko-KR" altLang="en-US" sz="1600" dirty="0" smtClean="0"/>
              <a:t> 떨어진다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47" y="3868291"/>
            <a:ext cx="3390055" cy="14620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71" y="3409840"/>
            <a:ext cx="4205102" cy="1920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080" y="5407122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TextEditor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70589" y="5330352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SpellChecker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52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400" b="1" dirty="0" err="1"/>
              <a:t>생성자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</a:t>
            </a:r>
            <a:r>
              <a:rPr lang="en-US" altLang="ko-KR" sz="1400" dirty="0"/>
              <a:t>DI</a:t>
            </a:r>
            <a:r>
              <a:rPr lang="ko-KR" altLang="en-US" sz="1400" dirty="0"/>
              <a:t>방법 예제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TextEditor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SpellChcker</a:t>
            </a:r>
            <a:r>
              <a:rPr lang="ko-KR" altLang="en-US" sz="1400" dirty="0"/>
              <a:t>의 구현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dirty="0" err="1" smtClean="0"/>
              <a:t>TextEditor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SpellCheckek</a:t>
            </a:r>
            <a:r>
              <a:rPr lang="ko-KR" altLang="en-US" sz="1400" dirty="0"/>
              <a:t>가 어떻게 구현되는지에 대해서 신경 쓸 필요가 없다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SpellChecker</a:t>
            </a:r>
            <a:r>
              <a:rPr lang="ko-KR" altLang="en-US" sz="1400" dirty="0"/>
              <a:t>는 독립적으로 구현되고 </a:t>
            </a:r>
            <a:r>
              <a:rPr lang="en-US" altLang="ko-KR" sz="1400" dirty="0" err="1"/>
              <a:t>TextEditor</a:t>
            </a:r>
            <a:r>
              <a:rPr lang="ko-KR" altLang="en-US" sz="1400" dirty="0"/>
              <a:t>가 초기화 될 때에 전달된다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모든 과정은 </a:t>
            </a:r>
            <a:r>
              <a:rPr lang="en-US" altLang="ko-KR" sz="1400" dirty="0"/>
              <a:t>Spring Framework</a:t>
            </a:r>
            <a:r>
              <a:rPr lang="ko-KR" altLang="en-US" sz="1400" dirty="0"/>
              <a:t>에 의해서 관리된다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5" y="2651126"/>
            <a:ext cx="3682658" cy="1324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0615" y="5913134"/>
            <a:ext cx="35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별도의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의해 객체 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1" y="4384358"/>
            <a:ext cx="4156046" cy="1898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2527" y="3992622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TextEditor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1973" y="6282466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SpellChecker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48" y="3313260"/>
            <a:ext cx="5314286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66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Setter </a:t>
            </a:r>
            <a:r>
              <a:rPr lang="ko-KR" altLang="en-US" sz="2000" b="1" dirty="0" err="1" smtClean="0"/>
              <a:t>메서드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이용한 </a:t>
            </a:r>
            <a:r>
              <a:rPr lang="en-US" altLang="ko-KR" sz="2000" dirty="0"/>
              <a:t>DI</a:t>
            </a:r>
            <a:r>
              <a:rPr lang="ko-KR" altLang="en-US" sz="2000" dirty="0"/>
              <a:t>방법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Setter </a:t>
            </a:r>
            <a:r>
              <a:rPr lang="ko-KR" altLang="en-US" sz="2000" dirty="0" smtClean="0"/>
              <a:t>기반의</a:t>
            </a:r>
            <a:r>
              <a:rPr lang="en-US" altLang="ko-KR" sz="2000" dirty="0" smtClean="0"/>
              <a:t> DI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Container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Setter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호출함으로 성취할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4" y="2249819"/>
            <a:ext cx="3906621" cy="2929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2893" y="5179785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TextEditor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505" y="4600063"/>
            <a:ext cx="4156046" cy="1898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7127" y="6498171"/>
            <a:ext cx="16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SpellChecker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3557" y="5028062"/>
            <a:ext cx="35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별도의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의해 객체 생성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33" y="2344679"/>
            <a:ext cx="5314286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36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4492000"/>
            <a:ext cx="10515600" cy="2366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/>
              <a:t>MVC - Model-View-Controller</a:t>
            </a:r>
            <a:r>
              <a:rPr lang="en-US" altLang="ko-KR" b="1" dirty="0"/>
              <a:t> </a:t>
            </a:r>
            <a:endParaRPr lang="en-US" altLang="ko-KR" b="1" dirty="0" smtClean="0"/>
          </a:p>
          <a:p>
            <a:pPr lvl="1">
              <a:lnSpc>
                <a:spcPct val="120000"/>
              </a:lnSpc>
            </a:pPr>
            <a:r>
              <a:rPr lang="en-US" altLang="ko-KR" b="1" dirty="0" smtClean="0"/>
              <a:t>Model</a:t>
            </a:r>
            <a:r>
              <a:rPr lang="en-US" altLang="ko-KR" b="1" dirty="0"/>
              <a:t>:</a:t>
            </a:r>
            <a:r>
              <a:rPr lang="en-US" altLang="ko-KR" dirty="0"/>
              <a:t> </a:t>
            </a:r>
            <a:r>
              <a:rPr lang="ko-KR" altLang="en-US" dirty="0" smtClean="0"/>
              <a:t>어플리케이션의 데이터를 구성하는 </a:t>
            </a:r>
            <a:r>
              <a:rPr lang="en-US" altLang="ko-KR" dirty="0" smtClean="0"/>
              <a:t>logic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/>
              <a:t>View:</a:t>
            </a:r>
            <a:r>
              <a:rPr lang="en-US" altLang="ko-KR" dirty="0"/>
              <a:t> 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있는 데이터를 표현하는 </a:t>
            </a:r>
            <a:r>
              <a:rPr lang="en-US" altLang="ko-KR" dirty="0" smtClean="0"/>
              <a:t>logic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WEB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데이터를 가진 부분이라면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데이터를 이용해서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표현하는 부분이라고 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/>
              <a:t>Controller:</a:t>
            </a:r>
            <a:r>
              <a:rPr lang="en-US" altLang="ko-KR" dirty="0"/>
              <a:t> </a:t>
            </a:r>
            <a:r>
              <a:rPr lang="ko-KR" altLang="en-US" dirty="0" smtClean="0"/>
              <a:t>사용자의 요구사항을 처리하기 위해 적절한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생성하고 생성된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만들어 사용자에게 전달하는 </a:t>
            </a:r>
            <a:r>
              <a:rPr lang="en-US" altLang="ko-KR" dirty="0" smtClean="0"/>
              <a:t>Logic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Spring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디자인 패턴은 </a:t>
            </a:r>
            <a:r>
              <a:rPr lang="ko-KR" altLang="en-US" dirty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서비스를 만들기 위해 사용된다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53" y="1019197"/>
            <a:ext cx="5253501" cy="34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193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Source Application Framework for JAVA platform</a:t>
            </a:r>
          </a:p>
          <a:p>
            <a:r>
              <a:rPr lang="en-US" altLang="ko-KR" dirty="0" smtClean="0"/>
              <a:t>Java enterprise </a:t>
            </a:r>
            <a:r>
              <a:rPr lang="ko-KR" altLang="en-US" dirty="0" smtClean="0"/>
              <a:t>개발을 위한 경량화된 프레임워크</a:t>
            </a:r>
            <a:endParaRPr lang="en-US" altLang="ko-KR" dirty="0" smtClean="0"/>
          </a:p>
          <a:p>
            <a:r>
              <a:rPr lang="en-US" altLang="ko-KR" dirty="0" smtClean="0"/>
              <a:t>Web Application, Applet </a:t>
            </a:r>
            <a:r>
              <a:rPr lang="ko-KR" altLang="en-US" dirty="0" smtClean="0"/>
              <a:t>개발 등에 사용</a:t>
            </a:r>
            <a:endParaRPr lang="en-US" altLang="ko-KR" dirty="0" smtClean="0"/>
          </a:p>
          <a:p>
            <a:r>
              <a:rPr lang="en-US" altLang="ko-KR" dirty="0" smtClean="0"/>
              <a:t>Java SE</a:t>
            </a:r>
            <a:r>
              <a:rPr lang="ko-KR" altLang="en-US" dirty="0" smtClean="0"/>
              <a:t>로 만들어진 자바 객체</a:t>
            </a:r>
            <a:r>
              <a:rPr lang="en-US" altLang="ko-KR" dirty="0" smtClean="0"/>
              <a:t>(POJO, Plain Old Java Object)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Java EE</a:t>
            </a:r>
            <a:r>
              <a:rPr lang="ko-KR" altLang="en-US" dirty="0" smtClean="0"/>
              <a:t>에 의존적이지 않도록 해줌</a:t>
            </a:r>
            <a:endParaRPr lang="en-US" altLang="ko-KR" dirty="0" smtClean="0"/>
          </a:p>
          <a:p>
            <a:r>
              <a:rPr lang="ko-KR" altLang="en-US" dirty="0" smtClean="0"/>
              <a:t>개발자의 부담 감소와 생산성을 향상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122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9641262"/>
              </p:ext>
            </p:extLst>
          </p:nvPr>
        </p:nvGraphicFramePr>
        <p:xfrm>
          <a:off x="838200" y="2328545"/>
          <a:ext cx="5384470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379">
                  <a:extLst>
                    <a:ext uri="{9D8B030D-6E8A-4147-A177-3AD203B41FA5}">
                      <a16:colId xmlns="" xmlns:a16="http://schemas.microsoft.com/office/drawing/2014/main" val="326329080"/>
                    </a:ext>
                  </a:extLst>
                </a:gridCol>
                <a:gridCol w="3325091">
                  <a:extLst>
                    <a:ext uri="{9D8B030D-6E8A-4147-A177-3AD203B41FA5}">
                      <a16:colId xmlns="" xmlns:a16="http://schemas.microsoft.com/office/drawing/2014/main" val="293532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Core</a:t>
                      </a:r>
                      <a:r>
                        <a:rPr lang="en-US" altLang="ko-KR" b="1" baseline="0" dirty="0" smtClean="0"/>
                        <a:t> Container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Basic Module, Spring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Dependency</a:t>
                      </a:r>
                      <a:r>
                        <a:rPr lang="en-US" altLang="ko-KR" sz="1600" baseline="0" dirty="0" smtClean="0"/>
                        <a:t> Injection</a:t>
                      </a:r>
                      <a:r>
                        <a:rPr lang="ko-KR" altLang="en-US" sz="1600" baseline="0" dirty="0" smtClean="0"/>
                        <a:t>과 </a:t>
                      </a:r>
                      <a:r>
                        <a:rPr lang="en-US" altLang="ko-KR" sz="1600" baseline="0" dirty="0" smtClean="0"/>
                        <a:t>Inversion of Control container </a:t>
                      </a:r>
                      <a:r>
                        <a:rPr lang="ko-KR" altLang="en-US" sz="1600" baseline="0" dirty="0" smtClean="0"/>
                        <a:t>구현 제공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7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AOP </a:t>
                      </a:r>
                      <a:r>
                        <a:rPr lang="ko-KR" altLang="en-US" b="1" dirty="0" smtClean="0"/>
                        <a:t>및 </a:t>
                      </a:r>
                      <a:r>
                        <a:rPr lang="en-US" altLang="ko-KR" b="1" dirty="0" smtClean="0"/>
                        <a:t>Instrumentation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Aspect-</a:t>
                      </a:r>
                      <a:r>
                        <a:rPr lang="en-US" altLang="ko-KR" sz="1600" baseline="0" dirty="0" smtClean="0"/>
                        <a:t>Oriented Programming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en-US" altLang="ko-KR" sz="1600" baseline="0" dirty="0" smtClean="0"/>
                        <a:t>Class Instrumentation </a:t>
                      </a:r>
                      <a:r>
                        <a:rPr lang="ko-KR" altLang="en-US" sz="1600" baseline="0" dirty="0" smtClean="0"/>
                        <a:t>지원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3617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Data Access</a:t>
                      </a:r>
                      <a:r>
                        <a:rPr lang="en-US" altLang="ko-KR" b="1" baseline="0" dirty="0" smtClean="0"/>
                        <a:t> / Integration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en-US" altLang="ko-KR" sz="1600" dirty="0" smtClean="0"/>
                        <a:t>Message provider</a:t>
                      </a:r>
                      <a:r>
                        <a:rPr lang="ko-KR" altLang="en-US" sz="1600" dirty="0" smtClean="0"/>
                        <a:t>와의 상호작용을 간소화하는 모듈 포함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001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Web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Web,</a:t>
                      </a:r>
                      <a:r>
                        <a:rPr lang="en-US" altLang="ko-KR" sz="1600" baseline="0" dirty="0" smtClean="0"/>
                        <a:t> Portlet application </a:t>
                      </a:r>
                      <a:r>
                        <a:rPr lang="ko-KR" altLang="en-US" sz="1600" baseline="0" dirty="0" smtClean="0"/>
                        <a:t>개발 간소화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822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Test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단위 및 통합 테스트 생성을 간소화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37273696"/>
                  </a:ext>
                </a:extLst>
              </a:tr>
            </a:tbl>
          </a:graphicData>
        </a:graphic>
      </p:graphicFrame>
      <p:pic>
        <p:nvPicPr>
          <p:cNvPr id="1026" name="Picture 2" descr="스프링 프로그램의 개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3507" y="1825625"/>
            <a:ext cx="55340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436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Container</a:t>
            </a:r>
            <a:r>
              <a:rPr lang="ko-KR" altLang="en-US" dirty="0" smtClean="0"/>
              <a:t>를 이용하여 자바 객체를 직접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 등 자바 객체의 라이프 사이클을 관리</a:t>
            </a:r>
            <a:endParaRPr lang="en-US" altLang="ko-KR" dirty="0" smtClean="0"/>
          </a:p>
          <a:p>
            <a:r>
              <a:rPr lang="en-US" altLang="ko-KR" dirty="0" smtClean="0"/>
              <a:t>POJO </a:t>
            </a:r>
            <a:r>
              <a:rPr lang="ko-KR" altLang="en-US" dirty="0" smtClean="0"/>
              <a:t>방식의 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</a:t>
            </a:r>
            <a:r>
              <a:rPr lang="en-US" altLang="ko-KR" dirty="0" smtClean="0"/>
              <a:t>J2EE </a:t>
            </a:r>
            <a:r>
              <a:rPr lang="ko-KR" altLang="en-US" dirty="0" smtClean="0"/>
              <a:t>프레임워크에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비해 구현을 위한 특정 인터페이스를 구현하거나 상속 받을 필요가 없어 기존의 라이브러리를 지원하기 좋고 가벼움</a:t>
            </a:r>
            <a:endParaRPr lang="en-US" altLang="ko-KR" dirty="0" smtClean="0"/>
          </a:p>
          <a:p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컨트롤의 </a:t>
            </a:r>
            <a:r>
              <a:rPr lang="ko-KR" altLang="en-US" dirty="0" err="1" smtClean="0"/>
              <a:t>제어권이</a:t>
            </a:r>
            <a:r>
              <a:rPr lang="ko-KR" altLang="en-US" dirty="0" smtClean="0"/>
              <a:t> 사용자가 아니라 프레임워크에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스프링에서 사용자의 코드를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6901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DI(Dependency Injection)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계층이나 서비스의 의존성이 존재할 경우 프레임워크가 지원</a:t>
            </a:r>
            <a:endParaRPr lang="en-US" altLang="ko-KR" dirty="0" smtClean="0"/>
          </a:p>
          <a:p>
            <a:r>
              <a:rPr lang="en-US" altLang="ko-KR" dirty="0" smtClean="0"/>
              <a:t>AOP(Aspect-Oriented Programming)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보안과 같이 여러 모듈에서 공통적으로 사용되는 기능의 경우 각 기능들을 분리하여 관리</a:t>
            </a:r>
            <a:endParaRPr lang="en-US" altLang="ko-KR" dirty="0" smtClean="0"/>
          </a:p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와 관련된 다양한 서비스 지원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MyBatis</a:t>
            </a:r>
            <a:r>
              <a:rPr lang="en-US" altLang="ko-KR" dirty="0" smtClean="0"/>
              <a:t>, Hibernate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처리를 위한 라이브러리와 연결할 수 있는 인터페이스 제공</a:t>
            </a:r>
            <a:endParaRPr lang="en-US" altLang="ko-KR" dirty="0" smtClean="0"/>
          </a:p>
          <a:p>
            <a:r>
              <a:rPr lang="ko-KR" altLang="en-US" dirty="0" smtClean="0"/>
              <a:t>확장성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라이브러리를 감싸는 정도로 스프링에서 사용 가능하고 대부분 이미 스프링에서 지원되고 있어 확장 및 관리에 용이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713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Rod Johnson</a:t>
            </a:r>
            <a:r>
              <a:rPr lang="ko-KR" altLang="en-US" dirty="0" smtClean="0"/>
              <a:t>의 저서 </a:t>
            </a:r>
            <a:r>
              <a:rPr lang="en-US" altLang="ko-KR" dirty="0" smtClean="0"/>
              <a:t>Expert One-on-One J2EE Design and Development(2002)</a:t>
            </a:r>
            <a:r>
              <a:rPr lang="ko-KR" altLang="en-US" dirty="0" smtClean="0"/>
              <a:t>에서 코드가 공개되었고 </a:t>
            </a:r>
            <a:r>
              <a:rPr lang="en-US" altLang="ko-KR" dirty="0" smtClean="0"/>
              <a:t>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Apache 2.0 License</a:t>
            </a:r>
            <a:r>
              <a:rPr lang="ko-KR" altLang="en-US" dirty="0" smtClean="0"/>
              <a:t>로 공개</a:t>
            </a:r>
            <a:endParaRPr lang="en-US" altLang="ko-KR" dirty="0" smtClean="0"/>
          </a:p>
          <a:p>
            <a:r>
              <a:rPr lang="en-US" altLang="ko-KR" dirty="0" smtClean="0"/>
              <a:t>2004.3</a:t>
            </a:r>
            <a:r>
              <a:rPr lang="ko-KR" altLang="en-US" dirty="0"/>
              <a:t>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release</a:t>
            </a:r>
          </a:p>
          <a:p>
            <a:r>
              <a:rPr lang="en-US" altLang="ko-KR" dirty="0" smtClean="0"/>
              <a:t>2016.4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4.3</a:t>
            </a:r>
            <a:r>
              <a:rPr lang="ko-KR" altLang="en-US" dirty="0"/>
              <a:t>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 descr="http://ecx.images-amazon.com/images/I/51D67wYiL8L._SX401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5236" y="3195752"/>
            <a:ext cx="2402856" cy="29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128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2513" y="1690688"/>
            <a:ext cx="8366974" cy="4862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705101" y="3645725"/>
            <a:ext cx="2529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54431" y="3823855"/>
            <a:ext cx="28738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99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055" y="2293619"/>
            <a:ext cx="7532916" cy="1815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/>
              <a:t>소프트웨어의 관점에서 </a:t>
            </a:r>
            <a:r>
              <a:rPr lang="en-US" altLang="ko-KR" b="1" dirty="0" smtClean="0"/>
              <a:t>web serve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서버는 서버 컴퓨터에서 작동되는 소프트웨어이다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서버의 주된 목적은 웹 페이지를 사용자에게 서비스해주는 것 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://postfiles9.naver.net/20140624_104/fjrzlgnlwns_1403612881192jWVyP_JPEG/%BD%BD%B6%F3%C0%CC%B5%E51.JP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3971" y="60960"/>
            <a:ext cx="3989686" cy="66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505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Apache </a:t>
            </a:r>
            <a:r>
              <a:rPr lang="en-US" altLang="ko-KR" b="1" dirty="0" smtClean="0"/>
              <a:t>Tomcat			Pivotal 			JBOSS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 descr="http://career.guru99.com/wp-content/uploads/2014/12/home-oss-logos-tom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766" y="3235862"/>
            <a:ext cx="3432357" cy="153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onitis.com/blog/wp-content/uploads/2012/03/jboss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5838" y="2822911"/>
            <a:ext cx="3293019" cy="20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pivota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newrelic.cdn.prismic.io/newrelic/4080a2492514766cbfaddd717b4b0ab5e761b277_pivotal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094015"/>
            <a:ext cx="5715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424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POJO(Plain </a:t>
            </a:r>
            <a:r>
              <a:rPr lang="en-US" altLang="ko-KR" dirty="0"/>
              <a:t>Old Java </a:t>
            </a:r>
            <a:r>
              <a:rPr lang="en-US" altLang="ko-KR" dirty="0" smtClean="0"/>
              <a:t>Object) 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일반적인 자바 객체 클래스를 의미한다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EJB(Enterprise Java Bean)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javax.ejb</a:t>
            </a:r>
            <a:r>
              <a:rPr lang="ko-KR" altLang="en-US" dirty="0" smtClean="0"/>
              <a:t>를 상속받지 않은 일반적인 자바 객체를 강조하여 말하는 것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별도의 종속을 받고 있지 않는 평범한 자바 객체를 통칭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프레임워크에 종속된 복잡한 객체에 대한 반대 개념을 위해 등장한 것으로 특별한 의미는 없지만 자주 쓰이는 용어</a:t>
            </a:r>
            <a:endParaRPr lang="en-US" altLang="ko-KR" dirty="0" smtClean="0"/>
          </a:p>
        </p:txBody>
      </p:sp>
      <p:pic>
        <p:nvPicPr>
          <p:cNvPr id="1026" name="Picture 2" descr="http://www.noesispoint.com/img/scjp/image2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7662" y="4888159"/>
            <a:ext cx="38766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78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endParaRPr lang="en-US" altLang="ko-KR" b="0" i="0" dirty="0" smtClean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endParaRPr lang="en-US" altLang="ko-KR" b="0" i="0" dirty="0" smtClean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endParaRPr lang="en-US" altLang="ko-KR" b="0" i="0" dirty="0" smtClean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 smtClean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 smtClean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Spring bean</a:t>
            </a:r>
            <a:r>
              <a:rPr lang="ko-KR" altLang="en-US" b="0" i="0" dirty="0" smtClean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</a:t>
            </a:r>
            <a:r>
              <a:rPr lang="en-US" altLang="ko-KR" b="0" i="0" dirty="0" smtClean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242729"/>
                </a:solidFill>
                <a:latin typeface="Arial" panose="020B0604020202020204" pitchFamily="34" charset="0"/>
              </a:rPr>
              <a:t>Spring Container</a:t>
            </a:r>
            <a:r>
              <a:rPr lang="ko-KR" alt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에 의해서 관리되는 객체를 의미한다</a:t>
            </a:r>
            <a:r>
              <a:rPr lang="en-US" altLang="ko-KR" dirty="0" smtClean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data:image/jpeg;base64,/9j/4AAQSkZJRgABAQAAAQABAAD/2wCEAAkGBxISEhUTExMWFhUVFxgYFhcXFxUVFxcaFRUYGBgVFRcYHSggGh8lHRcXITEhJSkrLi4uFx8zODMtNygtLisBCgoKDg0OGxAQGy8lICYrLy8tMi8tLS0tLS0rLS0tLS8tLS0tLS0tLS0tLS0tLS0tLS0tLS0tLS0tLS0tLS0tLf/AABEIAMkA+wMBIgACEQEDEQH/xAAcAAEAAgMBAQEAAAAAAAAAAAAABQYDBAcBAgj/xAA6EAABAwIEAwYEBQMEAwEAAAABAAIRAwQFEiExBkFREyJhcYGRMqGxwQcjQtHhFFLwYnKC8RUzUxb/xAAaAQEAAwEBAQAAAAAAAAAAAAAAAgMEAQUG/8QAJxEAAgICAgEEAQUBAAAAAAAAAAECEQMSBCExEyJBUYEFFCMyYXH/2gAMAwEAAhEDEQA/AO4oiIAiIgCIiAIiIAiIgCIiAIiIAiSvh1UDcoD7RVLFuP7Wi7K2ahHSA33O/svvB+PLau4MdNNx0GaC0+GYbeoXdWcstSIi4dCIiAIiIAiIgCIiAIiIAiIgCIiAIiIAiIgCIiAIvC5R+IYzSo/E7X+0au9v3QJWSKSqNe8bVf0USG9TBPtK+8N4za+A8gBw0MRBG4PJV+pG6st9GdXRbru9p0m5qjg0eP2G5WlR4itnGBUg+IcPqFzi4xmpdP7QHunbeGiRAhYqhMRs7U6GfoOiqfI7pI0Lide5nV6lyIkEEHYjmuZfibxO9sWtJ0OcJfHjsD9fULzD8afSAEyx3KZjxC5vf4kDe3D3HTtH5fLMY/f1V+PIpeDNlxOD7Pm4DxEkyVu1KZYwPJ1EKMdiIdUk7Sst7iXa5WMGk+5U2VpH6C4RxLtLWi5x1yCSfDQfRTf9Sz+4KocOWZp0abD+lrR7BS0Kl5fosWMnmuB2XqhqTyNQVKUK2YeKlGdkZRoyoiKZEIiIAiIgCIiAIiIAiIgCIiAIiIAsNSrC9qvhVvijEeyoOd1hvuh1K3RGcUcWlh7Ojvrmd4DcN/dVWoSXZy4nnA5+Z3ctSix1ap2ebKwDvxqXA7N1G+5Pms2JV6dP8thkt1JJLsoO2/M8l5+TJKZ6mLFGHR99qWgkuaGwA0Rtpzg6+i0cQrMqMyAjUtkkGDDQDPnCi6j3VT4Be9nyCouu0bViT8kvwu3s3FhMtLRBmdQBIUxWoAHMOe+shVd1MsGYGDIW9hGNiqHMmS2R1gjRTi7KsuPVpokKlGaZcNAQTHjvIK1uC+B6F1Ufd3DczQ4tayYY9zdDUeBv0jbQyt65MUXOJ20EfIK08E0cllQHNzc583977q2F30ZM39fyamPcEWNekWCgykY7r6TWsc08joNfIqiU+B3UXBoMkfE7qfBdfqbKq4k8m4yk93IDHKSXCT12CZcyxRtlWLG8kqRko4uaQAqAj/UBI81mp8UW8xnBPITJ9lp4pa5qL2jeDEdQJj7Kt2pYABA15QPos+PleorSJZsXpujoltfuf8LCB1dp/K37avCquB4k1o7Nx6ZZ+Ynp0VgomSt+NrW0ZZduiVN6eS+DVceZWGnTWZhUtmxSRmp1yN9lthyjKtTT6LYtqinBkJI3EXgXqmRCIiAIiIAiIgCIiALwr1eFAalyVW+JbE16DmN+LceMclZbhc74641Fo7saQDqsak6hk7acylX0FLV2Um4xqrbsNLsanaDQkseTsRO2u512WvbtdkGec7+8+YkTs3ToICwWXFt3WrilWy1GOzScoaWwCZBaAOWxHqtykc1RY8sFDpM9bizc7k0bDKEBfDB3h5rauTAhYbJsuzHYarPJfBtg+m2Y8Zucvd/t1PsoHhOpWqVHZKVR0mTlYSBO4LhopllA16hJBIcT7CIb9fZdT4ZwxtKm0BoAjlorIwTTMnIzatJHOuI7qtSpdm+m5hdoMzSAfBp2OnRXfge/Bs6InVjAw+BYI+0+qsWMYeyvRdSeAQ4ex5OHiDqqfw7hjg0hpywYJ3EgxtzU4x1Ms8nqLwWepdaQqR/5QVbqo4HuiGA9cu59yVbqmFFzS1z9xyEfdVWpw0+k8lnt1VPIxPLCkT484wlbJ2kczHQYdBjzjdUXA35GEv8AiPd8shLT8wfYKfp/1LTDabieQURiuC3VFpq1KRDNXOLSHZZM6gGQNd9lj4+OcE4yRPkuL7TNh9dsCN1dOE74VaTXEydQfMOI+yonDmHvu5PwUmmC7m4/2sB89Tt58rdRwM2jHf0xc7mWPMhxjkd2k+o+q9DF0Y9S2GsFH4ljVOkO8eRMc9OaqmE8R1bh+QsFNusuJJOm4AgKucSXbhWdTLiZg+nIeAVksiRPHj2kolsZxk3P/wCskdS7UDwER81dMGvKdZgfTMg+4PQrilWmWkeKsHA+NGhWyOPcfofsVHDne2sjVyOHHTaB18L1YadRZgtp5QREQBERAEREARF8vKA+KlSFqVqxdpySq7VYKJ1UJslFGK+eWiR6hcBv6pubio90y5zj5d5foS7bIXAsXoi3va7J7pe4jwmHR5d7/ITHL4El8mnhlvkqPPRsD/kf4KnML1eT0UNb1w5746D7qTwmvBMrLnf8lHrcRfwWjYvXy8hfNzU7OlHN26+bV+eosuL0dJ8ICpfVs1Lyolj4TsmllMxrBcfV37AK/W5ACpPCwimyd8on2VoN2AFoh0jyctub/wCm3e3Ya0knQAk+gla2FUYpjTX4j5nU/VUziDiQPr0rdh7vaM7V3I94QweEwSfCOqu9u/QCVy7ZxxcY9m03QKNunk1cgEnKCegnaVvXFyGARq5xho6n9ufovm1oRJOpOrj1P+fRdun0Vvwe0beNSvm7uGtY7NsAZnpGs+i2awOWduiq/FFCvXYadBsgnvukCY/SJ38fZR2sKI4Vy9izKIEk+5KsLhp/hVV4ftqlBopVBB1j+Dz/AJVhoVeqWWNFNbVFG8qUzsSXDlIeJB18QR6KncS1T/Vmeg+ytXG9hVfc0DREvLXCBpoC2CTy3Oqp2P21YXE1AJgyQZHzAWeVbF+GL3TJ+7Eta7yWC4pFsPC9oPzW48B9FshmeifL6Lsl3Z6EXSr/AE6hwpiXbW7HE6gZT5j+IVgY5c5/DW4OV7fI+2n3XQqRXo45bRTPDzw0yOJnReBeqZSEREAREQBYaxWZYayA0XHdYrc6rIVgou1VWQsibNb4Vwv8RMOc+9qGmJeA2AN3SIjz2Xc6rwGEnkq9gWEtNR904TUqnuz+lgENA8TvPiFBSpktbOKWWA3tKalW3exhbu7KCNRHdnN15L7FWNV+gb+xbVYWuEghcZ4l4Xq0HuyiWbg+HiqMycnsehw80YLSRFWt5kdO6ncFtn3tQNOlJmrz9GjqT9JULZcP3L3AZMo6kj7LqvC+ENo02tA0G/Uk7kquEJN0/BfyM8Ir2+SHxis+zaDkzBxhpBjXodNF7Z9rXbLzlB/S2fmdyr3Vs2vaWuaHNI1B1CrN5bi1dlnuO1aT4bg+Wiq5imlafXyZuNKLdNdmkcEpERkHnz91p1Lq4pPyNOYcid/Xqt92LU27u9BqtKjeUzVDnvyjxBj1MQFl4e3qL6NWdex2iW4aoVXOdVrGXnutHJrdzA8Tv/tCtVJuXdQdVxpQ5ozNImWkf4Vrv4jDiKbQXPds0fVx5AL13GjyX7uzHxxxJ/T0oafzHyGDp1d6fUhS2E1AabI2yNj2C+KWB0Xy6qxr3uEEuaDA6Cdgo2nctoVf6cmIEs8WzsPL6EKC6JLtUicuaDXiCP48R4qsYnjQtnFlQHNEtdGjx18+oVloXIPkoXiu3Y9rSQO64R/y3H09l2SvwSh5pmtgFU1R2rt3ajwB2A9PqVAceWQBDgFYMIim7KdGxI6ack4xtg+kSOWq82EGpScvs3OatUc/w2p+S4dDCl8L1pFVenV7Nzm9Sp2xv2tYQStSkr/BpcW42iyfh6+Kr29QfkQumUSuX8A0yaxdygz6/wDa6fbrdx/6I8fm16rNsL1eNXqvMgREQBERAFiqhZV44ICNeNVoVHw5SlemofEmOHeGvgoTXROJhxS7lraQ3eY9P1H2lSlu0AKqYYX1LklwhrWmPMkD6SrYw6LOvJc+kZSdFAcR0A+hVHPI+PPKYU1WfAUdWZII6qREq+AXALQ14hw+ccwrLbVQBotZmEtPJH2VRvwmU1aO7JkxSuYVO49vGuNOmHQWEvd5EEAHz39FmxDFKtMQKZJ89FQr+rUL3Gp8TjJ8jGnoIVeX+tMvwL32Zm1N4d3vT0j3W82qS0mAY0PryWrTs9RsOW3UaaqStqLMsAEydTsJ+6zqPZtcuiS4axAsBovnJvTnlzjyU7YWjQ8vA1Ok+CptVrmEjcADKR4ayVdeHzmpU3Hm0O9xK0Qk9dTDnik9l8k2wwD4KgcV25ubqnldHZNMkby4iB7D5q3YpeBlNx/zRc3sscP5j/1VHHKT0mAfYBUZ3KkokuLC22ycbeVqGhLXeEwfOFs2d1/WVQ18BlOHFodq52wmOQ191TjeNL5eXPJ5DQE+J5rNYYiKdQOboSYA89I9voo43JdN2aZ441aVM6t/41jmaNHhG6g76i9oNN4J8RzB8FPYPcksBWzeUmkglaJYYzfZhWWUTk17wbVrklkNj4Zn5wtvBfw8qgzXeI6Nk/VdPpmmxpc4hoGpJIAHmSoC7/ELDGOy9sXEb5GPePcCPZaI4IL4OPl5aqySwnCmUWhtNsDn1PmVO0WQo7AsZtrtuahVD43GocPNpgjzUuArqozN2eheoiHAiIgCIiALwlerBXegPmtUESVH1Xhw20WO9qnL6r5takhVTk0y2EbRhbTaDI5rO54G2qw34y98ctSOo5+qir3GmNZmkFVt2yaXRKXd41o7xAVYxLjS0pEzVk/6QT89lz7i7iipWcWMJjoOfnCrD7aqBJEk8ueqtjj+WVuZ3LAOL7S4OVtUB3JrgWk+U6FWto0X5mqsNOJeM3MCTHhm2lds/D/Fn1LWmKhJcBud45T6QozjRKLsmcStp1AVG4ta3Kwjc1CB5GmJ+jV0a4eIn19lybG3dpcuyPaWh2kZie8QDAA8tfBZ8jai0zTx43NM2H7iOQH2Us2k0MGmvitOjgpc4E1C0zrA9QNdFK1LYAaOMga7ajwVUJJmnIqILE6+XN/tG+gVr4TvA61pEf8Azb8gFz7iS9b8BMAgkSeWug68li4b4oFtTFI5nNGxG48N1dji3bRmzySqLLbxriWmQesfRVjiCxFClT1/Ne4hwnSAJOUdAYEqJxXiQ1ahc0ga6ZvVaLrlz3Z6r3PI5uM6DaCdgoST7VFuCkk7JKhS01+f+bL6tC11emJ2d6bf57rf4ZwqpeuBALaQ3dzd4N/ddOw7hG0a2DRYT1IBdPXNukMdDLnR9YPcQ0BfXE+KdhaVqw1NNhcAeZA0HqYCxYrZmgAWat8dx68wuZ/iHjVavS7FoLWBwL+r8uoHkDB9FdEyP7IO6xC7vAHVqrnN3AJhg8mjT1WnRpmcvSdliZin5YaNIG48l9Wd+1pmJ8Pda0ZmWTBripZVqVwxx0cA4dWHRw9R84X6Bt6wcARz1XD+EcArXj21KrSyg0gx/eR+kfddpshojOG+i8C9XDoREQBERAFrXAWyvh7ZQENXpyCFEUrgtcQVYq1FQ+IYeScw9VXON+CyEq8nl3dDsz5Lj+KXLpqQTlDjp5n+V0XECWtMg7Kl2NkX1XZm6Hfpqq4p32WNqnRS7S9pszF2rz1WucVJqB3xRqANphb2K2TKjnGlTOTMQ066gc1iw/CnE6tgKcs8EdjxMj+DPifEHbUKdBtIU6bSDUMyarxzOmgnX/pdC4GuYpyVQMesgxrQRvoeR5EQpbhjFXdg1g0cZbPluQqJZOtmaf29e2JebnFadd1QVKmWhRgPaHQ6q8icmmpaPDc+SrfbNoBz6VBxdUcXNY0fA0/C0nl5LynhzWnMAMx/VufODotinp+/MrPLLsvBohi0fk38MvaoojM2KhDjJI0M90EBYqmIu7pcO8SJDTtMSR1haletA1OgGv7yojEL/M2GHvuBymNQDu5cXYk0rZWbi/ZVu6xqHuhxDPIOIEfVe9m1zoB0K9q8J1IzNIJHI6eij61r2TC7tC2q096k5vInQsdrm9V6OOUapHk5E27JO4wV7IqM3GoI5en2U7glJt65tN7GtfPeyiARzcBy8lVrTiCoBEgjorX+HDy68LiIDaTvcvZ9pU59IjHyddwayZSYGMAAaIHgApiktK02Hl9Vu01nLWaGOzknkdI8TsoHC8Ao1D2j25p2HLzKs+I0yabgPiHeb5tMwtLCGZabfAkemYquMmpuP5Jte2zWr8GYe9habSiJ5tYGO15hzYI91EYb+HFpReXZXP1kZzI9YAn1V0Yd/JGO1V8W7KpI8tbIAAAAAbAaAeQUjTpwvmksyuKgiIgCIiAIiIAiIgPlzVifRWdeEICFv7Frhsq3iNq2lTqvAjK1x9Y0V1rtVbx+hmo1mgaljo840XGSj57OY2GXJGXbosgpjMBHNa1gYJkkeUawswuBm32PP5ryk+qPoGu7I/jln5bSNxP0WnwrS7rSdssD11PzUpjUV6jGN1Mx5kxA91PYdwY9rYa6ByV+jmqRlnlWOr+TUa4ABo2C+XOVhpcKuHxH2UjZ4M1h7rZd1Op/hdWBryUy5K+DnXENOq1glpAdyOk9JG8eC18Ct4Jc/Unrr/0uw/8A52k+DVaH+BEj2WC+4Styw9mwU3ci0QJ8RspOH0Z5ZHLyU+zLIMqm8U3FNj8waC4AxPU7T9VZn2lXUFhGWQYHMdFVOK8HqNoiu4EA1A2DuAWu1PsmLZy8HJJJEG2hU/8AaZJ/uGhHlGysfCGMChUBfqHaF3OD16jZaNpdsFAA8wsdhQFRhA3bJWxq0Z06Z3rD7gEeykKT5KpPCuJA02gOktDR1kFoI+RjzCttvWCzPovJUN5qMpPkNI56+5lRnFnEHYUHBp/MeCGDpO7j4D6ws1nchzGFuxaI8oXPk78Euw6FKZ1Wuyros9Dqpx8kJEjRWwFr0QtgK8pCIiAIiIAiIgCIiAIiIDFVaoi9paypsha9ahKA4fxRYOtqztPy3GWnlry9FACqS8knTou64vgDLhhY8SD7jxB5FU1n4XNDpdWeWf2hoB8s38LJk41y2ieng5sVCpkNwFhRqVu1cO7S9i87D039l1G1aAFqWWGNosDGNDWN2A+p6nxWQu5K6EdImTNl9WdmdxzGG+62KFENSlAAXrnElRbsifT3dF60rGTHmvitWDGlxMACSuCiv3uINFR1MU8xB1MwNRP3UJxHbsuLepQeMhcJY46tDhq2Ty6eq27CsKhfUO7nEjy5fKFtVLYOaZXjP9QzKftpr6/w9P8AaY9afk/Pl7b1KLnU3AgtJBHRbWEX5Z0krtlLhChdN/MZJaYDtnAdJC3cN/D20ouDxSzOGoLjMHrGy97DkU4KX2eTlhpNxILhLh11Omx2oc4S4f7tYI9Vb6Fi8KXtrOFvtpBSaTI7MomJcOmq6Tv1WzY4Q+m0NGoG08lcuwC+m0guao7syAtrV/6lI0aS3zSCNYupUcbsU2r7RF04EREAREQBERAEREAREQBERAeQvHNX0iA1LilooqpTj3U85qwPtwVxqzqdEazUbrJJX2/D+mi+f6J3MqvQnsjC54HiovHrV9WmWAxPzjkVPU7OFmZahd0+xv8ARzuhaVKQhwj6KQtC9/dAV4Nq07gFestGDZoCwS/TMbnsnRsXPlrTRo4RZ5Gx7qTyr0NXq9GEFCKijDKTk7Z8hq9XqKREIiIAiIgCIiAIiIAiIgCIiAIiIAiIgCIiAIiIAiIgC8heogPIXqIgCIiAIiIAiIgCIiAIiIAiIgCIiA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jpeg;base64,/9j/4AAQSkZJRgABAQAAAQABAAD/2wCEAAkGBxISEhUTExMWFhUVFxgYFhcXFxUVFxcaFRUYGBgVFRcYHSggGh8lHRcXITEhJSkrLi4uFx8zODMtNygtLisBCgoKDg0OGxAQGy8lICYrLy8tMi8tLS0tLS0rLS0tLS8tLS0tLS0tLS0tLS0tLS0tLS0tLS0tLS0tLS0tLS0tLf/AABEIAMkA+wMBIgACEQEDEQH/xAAcAAEAAgMBAQEAAAAAAAAAAAAABQYDBAcBAgj/xAA6EAABAwIEAwYEBQMEAwEAAAABAAIRAwQFEiExBkFREyJhcYGRMqGxwQcjQtHhFFLwYnKC8RUzUxb/xAAaAQEAAwEBAQAAAAAAAAAAAAAAAgMEAQUG/8QAJxEAAgICAgEEAQUBAAAAAAAAAAECEQMSBCExEyJBUYEFFCMyYXH/2gAMAwEAAhEDEQA/AO4oiIAiIgCIiAIiIAiIgCIiAIiIAiSvh1UDcoD7RVLFuP7Wi7K2ahHSA33O/svvB+PLau4MdNNx0GaC0+GYbeoXdWcstSIi4dCIiAIiIAiIgCIiAIiIAiIgCIiAIiIAiIgCIiAIvC5R+IYzSo/E7X+0au9v3QJWSKSqNe8bVf0USG9TBPtK+8N4za+A8gBw0MRBG4PJV+pG6st9GdXRbru9p0m5qjg0eP2G5WlR4itnGBUg+IcPqFzi4xmpdP7QHunbeGiRAhYqhMRs7U6GfoOiqfI7pI0Lide5nV6lyIkEEHYjmuZfibxO9sWtJ0OcJfHjsD9fULzD8afSAEyx3KZjxC5vf4kDe3D3HTtH5fLMY/f1V+PIpeDNlxOD7Pm4DxEkyVu1KZYwPJ1EKMdiIdUk7Sst7iXa5WMGk+5U2VpH6C4RxLtLWi5x1yCSfDQfRTf9Sz+4KocOWZp0abD+lrR7BS0Kl5fosWMnmuB2XqhqTyNQVKUK2YeKlGdkZRoyoiKZEIiIAiIgCIiAIiIAiIgCIiAIiIAsNSrC9qvhVvijEeyoOd1hvuh1K3RGcUcWlh7Ojvrmd4DcN/dVWoSXZy4nnA5+Z3ctSix1ap2ebKwDvxqXA7N1G+5Pms2JV6dP8thkt1JJLsoO2/M8l5+TJKZ6mLFGHR99qWgkuaGwA0Rtpzg6+i0cQrMqMyAjUtkkGDDQDPnCi6j3VT4Be9nyCouu0bViT8kvwu3s3FhMtLRBmdQBIUxWoAHMOe+shVd1MsGYGDIW9hGNiqHMmS2R1gjRTi7KsuPVpokKlGaZcNAQTHjvIK1uC+B6F1Ufd3DczQ4tayYY9zdDUeBv0jbQyt65MUXOJ20EfIK08E0cllQHNzc583977q2F30ZM39fyamPcEWNekWCgykY7r6TWsc08joNfIqiU+B3UXBoMkfE7qfBdfqbKq4k8m4yk93IDHKSXCT12CZcyxRtlWLG8kqRko4uaQAqAj/UBI81mp8UW8xnBPITJ9lp4pa5qL2jeDEdQJj7Kt2pYABA15QPos+PleorSJZsXpujoltfuf8LCB1dp/K37avCquB4k1o7Nx6ZZ+Ynp0VgomSt+NrW0ZZduiVN6eS+DVceZWGnTWZhUtmxSRmp1yN9lthyjKtTT6LYtqinBkJI3EXgXqmRCIiAIiIAiIgCIiALwr1eFAalyVW+JbE16DmN+LceMclZbhc74641Fo7saQDqsak6hk7acylX0FLV2Um4xqrbsNLsanaDQkseTsRO2u512WvbtdkGec7+8+YkTs3ToICwWXFt3WrilWy1GOzScoaWwCZBaAOWxHqtykc1RY8sFDpM9bizc7k0bDKEBfDB3h5rauTAhYbJsuzHYarPJfBtg+m2Y8Zucvd/t1PsoHhOpWqVHZKVR0mTlYSBO4LhopllA16hJBIcT7CIb9fZdT4ZwxtKm0BoAjlorIwTTMnIzatJHOuI7qtSpdm+m5hdoMzSAfBp2OnRXfge/Bs6InVjAw+BYI+0+qsWMYeyvRdSeAQ4ex5OHiDqqfw7hjg0hpywYJ3EgxtzU4x1Ms8nqLwWepdaQqR/5QVbqo4HuiGA9cu59yVbqmFFzS1z9xyEfdVWpw0+k8lnt1VPIxPLCkT484wlbJ2kczHQYdBjzjdUXA35GEv8AiPd8shLT8wfYKfp/1LTDabieQURiuC3VFpq1KRDNXOLSHZZM6gGQNd9lj4+OcE4yRPkuL7TNh9dsCN1dOE74VaTXEydQfMOI+yonDmHvu5PwUmmC7m4/2sB89Tt58rdRwM2jHf0xc7mWPMhxjkd2k+o+q9DF0Y9S2GsFH4ljVOkO8eRMc9OaqmE8R1bh+QsFNusuJJOm4AgKucSXbhWdTLiZg+nIeAVksiRPHj2kolsZxk3P/wCskdS7UDwER81dMGvKdZgfTMg+4PQrilWmWkeKsHA+NGhWyOPcfofsVHDne2sjVyOHHTaB18L1YadRZgtp5QREQBERAEREARF8vKA+KlSFqVqxdpySq7VYKJ1UJslFGK+eWiR6hcBv6pubio90y5zj5d5foS7bIXAsXoi3va7J7pe4jwmHR5d7/ITHL4El8mnhlvkqPPRsD/kf4KnML1eT0UNb1w5746D7qTwmvBMrLnf8lHrcRfwWjYvXy8hfNzU7OlHN26+bV+eosuL0dJ8ICpfVs1Lyolj4TsmllMxrBcfV37AK/W5ACpPCwimyd8on2VoN2AFoh0jyctub/wCm3e3Ya0knQAk+gla2FUYpjTX4j5nU/VUziDiQPr0rdh7vaM7V3I94QweEwSfCOqu9u/QCVy7ZxxcY9m03QKNunk1cgEnKCegnaVvXFyGARq5xho6n9ufovm1oRJOpOrj1P+fRdun0Vvwe0beNSvm7uGtY7NsAZnpGs+i2awOWduiq/FFCvXYadBsgnvukCY/SJ38fZR2sKI4Vy9izKIEk+5KsLhp/hVV4ftqlBopVBB1j+Dz/AJVhoVeqWWNFNbVFG8qUzsSXDlIeJB18QR6KncS1T/Vmeg+ytXG9hVfc0DREvLXCBpoC2CTy3Oqp2P21YXE1AJgyQZHzAWeVbF+GL3TJ+7Eta7yWC4pFsPC9oPzW48B9FshmeifL6Lsl3Z6EXSr/AE6hwpiXbW7HE6gZT5j+IVgY5c5/DW4OV7fI+2n3XQqRXo45bRTPDzw0yOJnReBeqZSEREAREQBYaxWZYayA0XHdYrc6rIVgou1VWQsibNb4Vwv8RMOc+9qGmJeA2AN3SIjz2Xc6rwGEnkq9gWEtNR904TUqnuz+lgENA8TvPiFBSpktbOKWWA3tKalW3exhbu7KCNRHdnN15L7FWNV+gb+xbVYWuEghcZ4l4Xq0HuyiWbg+HiqMycnsehw80YLSRFWt5kdO6ncFtn3tQNOlJmrz9GjqT9JULZcP3L3AZMo6kj7LqvC+ENo02tA0G/Uk7kquEJN0/BfyM8Ir2+SHxis+zaDkzBxhpBjXodNF7Z9rXbLzlB/S2fmdyr3Vs2vaWuaHNI1B1CrN5bi1dlnuO1aT4bg+Wiq5imlafXyZuNKLdNdmkcEpERkHnz91p1Lq4pPyNOYcid/Xqt92LU27u9BqtKjeUzVDnvyjxBj1MQFl4e3qL6NWdex2iW4aoVXOdVrGXnutHJrdzA8Tv/tCtVJuXdQdVxpQ5ozNImWkf4Vrv4jDiKbQXPds0fVx5AL13GjyX7uzHxxxJ/T0oafzHyGDp1d6fUhS2E1AabI2yNj2C+KWB0Xy6qxr3uEEuaDA6Cdgo2nctoVf6cmIEs8WzsPL6EKC6JLtUicuaDXiCP48R4qsYnjQtnFlQHNEtdGjx18+oVloXIPkoXiu3Y9rSQO64R/y3H09l2SvwSh5pmtgFU1R2rt3ajwB2A9PqVAceWQBDgFYMIim7KdGxI6ack4xtg+kSOWq82EGpScvs3OatUc/w2p+S4dDCl8L1pFVenV7Nzm9Sp2xv2tYQStSkr/BpcW42iyfh6+Kr29QfkQumUSuX8A0yaxdygz6/wDa6fbrdx/6I8fm16rNsL1eNXqvMgREQBERAFiqhZV44ICNeNVoVHw5SlemofEmOHeGvgoTXROJhxS7lraQ3eY9P1H2lSlu0AKqYYX1LklwhrWmPMkD6SrYw6LOvJc+kZSdFAcR0A+hVHPI+PPKYU1WfAUdWZII6qREq+AXALQ14hw+ccwrLbVQBotZmEtPJH2VRvwmU1aO7JkxSuYVO49vGuNOmHQWEvd5EEAHz39FmxDFKtMQKZJ89FQr+rUL3Gp8TjJ8jGnoIVeX+tMvwL32Zm1N4d3vT0j3W82qS0mAY0PryWrTs9RsOW3UaaqStqLMsAEydTsJ+6zqPZtcuiS4axAsBovnJvTnlzjyU7YWjQ8vA1Ok+CptVrmEjcADKR4ayVdeHzmpU3Hm0O9xK0Qk9dTDnik9l8k2wwD4KgcV25ubqnldHZNMkby4iB7D5q3YpeBlNx/zRc3sscP5j/1VHHKT0mAfYBUZ3KkokuLC22ycbeVqGhLXeEwfOFs2d1/WVQ18BlOHFodq52wmOQ191TjeNL5eXPJ5DQE+J5rNYYiKdQOboSYA89I9voo43JdN2aZ441aVM6t/41jmaNHhG6g76i9oNN4J8RzB8FPYPcksBWzeUmkglaJYYzfZhWWUTk17wbVrklkNj4Zn5wtvBfw8qgzXeI6Nk/VdPpmmxpc4hoGpJIAHmSoC7/ELDGOy9sXEb5GPePcCPZaI4IL4OPl5aqySwnCmUWhtNsDn1PmVO0WQo7AsZtrtuahVD43GocPNpgjzUuArqozN2eheoiHAiIgCIiALwlerBXegPmtUESVH1Xhw20WO9qnL6r5takhVTk0y2EbRhbTaDI5rO54G2qw34y98ctSOo5+qir3GmNZmkFVt2yaXRKXd41o7xAVYxLjS0pEzVk/6QT89lz7i7iipWcWMJjoOfnCrD7aqBJEk8ueqtjj+WVuZ3LAOL7S4OVtUB3JrgWk+U6FWto0X5mqsNOJeM3MCTHhm2lds/D/Fn1LWmKhJcBud45T6QozjRKLsmcStp1AVG4ta3Kwjc1CB5GmJ+jV0a4eIn19lybG3dpcuyPaWh2kZie8QDAA8tfBZ8jai0zTx43NM2H7iOQH2Us2k0MGmvitOjgpc4E1C0zrA9QNdFK1LYAaOMga7ajwVUJJmnIqILE6+XN/tG+gVr4TvA61pEf8Azb8gFz7iS9b8BMAgkSeWug68li4b4oFtTFI5nNGxG48N1dji3bRmzySqLLbxriWmQesfRVjiCxFClT1/Ne4hwnSAJOUdAYEqJxXiQ1ahc0ga6ZvVaLrlz3Z6r3PI5uM6DaCdgoST7VFuCkk7JKhS01+f+bL6tC11emJ2d6bf57rf4ZwqpeuBALaQ3dzd4N/ddOw7hG0a2DRYT1IBdPXNukMdDLnR9YPcQ0BfXE+KdhaVqw1NNhcAeZA0HqYCxYrZmgAWat8dx68wuZ/iHjVavS7FoLWBwL+r8uoHkDB9FdEyP7IO6xC7vAHVqrnN3AJhg8mjT1WnRpmcvSdliZin5YaNIG48l9Wd+1pmJ8Pda0ZmWTBripZVqVwxx0cA4dWHRw9R84X6Bt6wcARz1XD+EcArXj21KrSyg0gx/eR+kfddpshojOG+i8C9XDoREQBERAFrXAWyvh7ZQENXpyCFEUrgtcQVYq1FQ+IYeScw9VXON+CyEq8nl3dDsz5Lj+KXLpqQTlDjp5n+V0XECWtMg7Kl2NkX1XZm6Hfpqq4p32WNqnRS7S9pszF2rz1WucVJqB3xRqANphb2K2TKjnGlTOTMQ066gc1iw/CnE6tgKcs8EdjxMj+DPifEHbUKdBtIU6bSDUMyarxzOmgnX/pdC4GuYpyVQMesgxrQRvoeR5EQpbhjFXdg1g0cZbPluQqJZOtmaf29e2JebnFadd1QVKmWhRgPaHQ6q8icmmpaPDc+SrfbNoBz6VBxdUcXNY0fA0/C0nl5LynhzWnMAMx/VufODotinp+/MrPLLsvBohi0fk38MvaoojM2KhDjJI0M90EBYqmIu7pcO8SJDTtMSR1haletA1OgGv7yojEL/M2GHvuBymNQDu5cXYk0rZWbi/ZVu6xqHuhxDPIOIEfVe9m1zoB0K9q8J1IzNIJHI6eij61r2TC7tC2q096k5vInQsdrm9V6OOUapHk5E27JO4wV7IqM3GoI5en2U7glJt65tN7GtfPeyiARzcBy8lVrTiCoBEgjorX+HDy68LiIDaTvcvZ9pU59IjHyddwayZSYGMAAaIHgApiktK02Hl9Vu01nLWaGOzknkdI8TsoHC8Ao1D2j25p2HLzKs+I0yabgPiHeb5tMwtLCGZabfAkemYquMmpuP5Jte2zWr8GYe9habSiJ5tYGO15hzYI91EYb+HFpReXZXP1kZzI9YAn1V0Yd/JGO1V8W7KpI8tbIAAAAAbAaAeQUjTpwvmksyuKgiIgCIiAIiIAiIgPlzVifRWdeEICFv7Frhsq3iNq2lTqvAjK1x9Y0V1rtVbx+hmo1mgaljo840XGSj57OY2GXJGXbosgpjMBHNa1gYJkkeUawswuBm32PP5ryk+qPoGu7I/jln5bSNxP0WnwrS7rSdssD11PzUpjUV6jGN1Mx5kxA91PYdwY9rYa6ByV+jmqRlnlWOr+TUa4ABo2C+XOVhpcKuHxH2UjZ4M1h7rZd1Op/hdWBryUy5K+DnXENOq1glpAdyOk9JG8eC18Ct4Jc/Unrr/0uw/8A52k+DVaH+BEj2WC+4Styw9mwU3ci0QJ8RspOH0Z5ZHLyU+zLIMqm8U3FNj8waC4AxPU7T9VZn2lXUFhGWQYHMdFVOK8HqNoiu4EA1A2DuAWu1PsmLZy8HJJJEG2hU/8AaZJ/uGhHlGysfCGMChUBfqHaF3OD16jZaNpdsFAA8wsdhQFRhA3bJWxq0Z06Z3rD7gEeykKT5KpPCuJA02gOktDR1kFoI+RjzCttvWCzPovJUN5qMpPkNI56+5lRnFnEHYUHBp/MeCGDpO7j4D6ws1nchzGFuxaI8oXPk78Euw6FKZ1Wuyros9Dqpx8kJEjRWwFr0QtgK8pCIiAIiIAiIgCIiAIiIDFVaoi9paypsha9ahKA4fxRYOtqztPy3GWnlry9FACqS8knTou64vgDLhhY8SD7jxB5FU1n4XNDpdWeWf2hoB8s38LJk41y2ieng5sVCpkNwFhRqVu1cO7S9i87D039l1G1aAFqWWGNosDGNDWN2A+p6nxWQu5K6EdImTNl9WdmdxzGG+62KFENSlAAXrnElRbsifT3dF60rGTHmvitWDGlxMACSuCiv3uINFR1MU8xB1MwNRP3UJxHbsuLepQeMhcJY46tDhq2Ty6eq27CsKhfUO7nEjy5fKFtVLYOaZXjP9QzKftpr6/w9P8AaY9afk/Pl7b1KLnU3AgtJBHRbWEX5Z0krtlLhChdN/MZJaYDtnAdJC3cN/D20ouDxSzOGoLjMHrGy97DkU4KX2eTlhpNxILhLh11Omx2oc4S4f7tYI9Vb6Fi8KXtrOFvtpBSaTI7MomJcOmq6Tv1WzY4Q+m0NGoG08lcuwC+m0guao7syAtrV/6lI0aS3zSCNYupUcbsU2r7RF04EREAREQBERAEREAREQBERAeQvHNX0iA1LilooqpTj3U85qwPtwVxqzqdEazUbrJJX2/D+mi+f6J3MqvQnsjC54HiovHrV9WmWAxPzjkVPU7OFmZahd0+xv8ARzuhaVKQhwj6KQtC9/dAV4Nq07gFestGDZoCwS/TMbnsnRsXPlrTRo4RZ5Gx7qTyr0NXq9GEFCKijDKTk7Z8hq9XqKREIiIAiIgCIiAIiIAiIgCIiAIiIAiIgCIiAIiIAiIgC8heogPIXqIgCIiAIiIAiIgCIiAIiIAiIgCIiAIi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57" y="1825624"/>
            <a:ext cx="2209486" cy="23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7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50081"/>
            <a:ext cx="10515600" cy="225810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Spring container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Bean</a:t>
            </a:r>
            <a:r>
              <a:rPr lang="ko-KR" altLang="en-US" sz="2400" dirty="0" smtClean="0"/>
              <a:t>을 관리하고 </a:t>
            </a:r>
            <a:r>
              <a:rPr lang="en-US" altLang="ko-KR" sz="2400" dirty="0" smtClean="0"/>
              <a:t>DI</a:t>
            </a:r>
            <a:r>
              <a:rPr lang="ko-KR" altLang="en-US" sz="2400" dirty="0" smtClean="0"/>
              <a:t>를 만족시키기 위한 장치로서 </a:t>
            </a:r>
            <a:r>
              <a:rPr lang="en-US" altLang="ko-KR" sz="2400" dirty="0" smtClean="0"/>
              <a:t>Spring Framework</a:t>
            </a:r>
            <a:r>
              <a:rPr lang="ko-KR" altLang="en-US" sz="2400" dirty="0" smtClean="0"/>
              <a:t>의 핵심 요소이다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smtClean="0"/>
              <a:t>Container</a:t>
            </a:r>
            <a:r>
              <a:rPr lang="ko-KR" altLang="en-US" sz="2400" dirty="0" smtClean="0"/>
              <a:t>의 기능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객체의 라이프 사이클 관리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객체들을 연결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객체의 옵션 설정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Container</a:t>
            </a:r>
            <a:r>
              <a:rPr lang="ko-KR" altLang="en-US" sz="2000" dirty="0" smtClean="0"/>
              <a:t>를 통해서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에서 말하는 </a:t>
            </a:r>
            <a:r>
              <a:rPr lang="en-US" altLang="ko-KR" sz="2000" dirty="0" smtClean="0"/>
              <a:t>DI(Dependency Injection)</a:t>
            </a:r>
            <a:r>
              <a:rPr lang="ko-KR" altLang="en-US" sz="2000" dirty="0" smtClean="0"/>
              <a:t>을 달성한다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 smtClean="0"/>
          </a:p>
        </p:txBody>
      </p:sp>
      <p:pic>
        <p:nvPicPr>
          <p:cNvPr id="2052" name="Picture 4" descr="https://gardeninacity.files.wordpress.com/2013/10/cotainer-tulips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1621" y="1532571"/>
            <a:ext cx="4790894" cy="26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22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3768"/>
            <a:ext cx="10515600" cy="209699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Container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XML</a:t>
            </a:r>
            <a:r>
              <a:rPr lang="en-US" altLang="ko-KR" sz="2400" dirty="0"/>
              <a:t>,</a:t>
            </a:r>
            <a:r>
              <a:rPr lang="ko-KR" altLang="en-US" sz="2400" dirty="0" smtClean="0"/>
              <a:t> 자바 </a:t>
            </a:r>
            <a:r>
              <a:rPr lang="en-US" altLang="ko-KR" sz="2400" dirty="0" smtClean="0"/>
              <a:t>annotation </a:t>
            </a:r>
            <a:r>
              <a:rPr lang="ko-KR" altLang="en-US" sz="2400" dirty="0" smtClean="0"/>
              <a:t>혹은 자바 코드와 같은 </a:t>
            </a:r>
            <a:r>
              <a:rPr lang="en-US" altLang="ko-KR" sz="2400" dirty="0" smtClean="0"/>
              <a:t>Configuration </a:t>
            </a:r>
            <a:r>
              <a:rPr lang="ko-KR" altLang="en-US" sz="2400" dirty="0" smtClean="0"/>
              <a:t>정보를 제공받아서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를 초기화하거나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, assemble</a:t>
            </a:r>
            <a:r>
              <a:rPr lang="ko-KR" altLang="en-US" sz="2400" dirty="0" smtClean="0"/>
              <a:t>에 대한 명령을 수행한다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위의 그림처럼 </a:t>
            </a:r>
            <a:r>
              <a:rPr lang="en-US" altLang="ko-KR" sz="2400" dirty="0" smtClean="0"/>
              <a:t>Spring container</a:t>
            </a:r>
            <a:r>
              <a:rPr lang="ko-KR" altLang="en-US" sz="2400" dirty="0" smtClean="0"/>
              <a:t>는 자바</a:t>
            </a:r>
            <a:r>
              <a:rPr lang="en-US" altLang="ko-KR" sz="2400" dirty="0" smtClean="0"/>
              <a:t> POJO </a:t>
            </a:r>
            <a:r>
              <a:rPr lang="ko-KR" altLang="en-US" sz="2400" dirty="0" smtClean="0"/>
              <a:t>클래스와 </a:t>
            </a:r>
            <a:r>
              <a:rPr lang="en-US" altLang="ko-KR" sz="2400" dirty="0" smtClean="0"/>
              <a:t>Configuration metadata</a:t>
            </a:r>
            <a:r>
              <a:rPr lang="ko-KR" altLang="en-US" sz="2400" dirty="0" smtClean="0"/>
              <a:t>를 이용해서 어플리케이션을 만든다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Picture 2" descr="Spring IoC Cont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6633" y="1370901"/>
            <a:ext cx="4018733" cy="29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7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에서는 두 개의 다른 형태의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제공한다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pPr lvl="1"/>
            <a:r>
              <a:rPr lang="en-US" altLang="ko-KR" b="1" dirty="0"/>
              <a:t>Spring </a:t>
            </a:r>
            <a:r>
              <a:rPr lang="en-US" altLang="ko-KR" b="1" dirty="0" err="1"/>
              <a:t>BeanFactory</a:t>
            </a:r>
            <a:r>
              <a:rPr lang="en-US" altLang="ko-KR" b="1" dirty="0"/>
              <a:t> </a:t>
            </a:r>
            <a:r>
              <a:rPr lang="en-US" altLang="ko-KR" b="1" dirty="0" smtClean="0"/>
              <a:t>Container</a:t>
            </a:r>
          </a:p>
          <a:p>
            <a:pPr lvl="2"/>
            <a:r>
              <a:rPr lang="en-US" altLang="ko-KR" dirty="0" smtClean="0"/>
              <a:t>Bean</a:t>
            </a:r>
            <a:r>
              <a:rPr lang="ko-KR" altLang="en-US" dirty="0" smtClean="0"/>
              <a:t>을 관리하는 간단한 형태의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이다</a:t>
            </a:r>
            <a:r>
              <a:rPr lang="en-US" altLang="ko-KR" dirty="0"/>
              <a:t>.</a:t>
            </a:r>
            <a:endParaRPr lang="en-US" altLang="ko-KR" b="1" dirty="0" smtClean="0"/>
          </a:p>
          <a:p>
            <a:pPr lvl="1"/>
            <a:r>
              <a:rPr lang="en-US" altLang="ko-KR" b="1" dirty="0"/>
              <a:t>Spring </a:t>
            </a:r>
            <a:r>
              <a:rPr lang="en-US" altLang="ko-KR" b="1" dirty="0" err="1"/>
              <a:t>ApplicationContext</a:t>
            </a:r>
            <a:r>
              <a:rPr lang="en-US" altLang="ko-KR" b="1" dirty="0"/>
              <a:t> </a:t>
            </a:r>
            <a:r>
              <a:rPr lang="en-US" altLang="ko-KR" b="1" dirty="0" smtClean="0"/>
              <a:t>Container</a:t>
            </a:r>
          </a:p>
          <a:p>
            <a:pPr lvl="2"/>
            <a:r>
              <a:rPr lang="en-US" altLang="ko-KR" dirty="0" err="1" smtClean="0"/>
              <a:t>BeanFactory</a:t>
            </a:r>
            <a:r>
              <a:rPr lang="ko-KR" altLang="en-US" dirty="0" smtClean="0"/>
              <a:t>에  여러 기능들이 추가된 형태의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34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DI</a:t>
            </a:r>
            <a:r>
              <a:rPr lang="ko-KR" altLang="en-US" sz="2000" dirty="0" smtClean="0"/>
              <a:t>는 의존성 주입</a:t>
            </a:r>
            <a:r>
              <a:rPr lang="en-US" altLang="ko-KR" sz="2000" dirty="0" smtClean="0"/>
              <a:t>(Dependency Injection)</a:t>
            </a:r>
            <a:r>
              <a:rPr lang="ko-KR" altLang="en-US" sz="2000" dirty="0" smtClean="0"/>
              <a:t>을 뜻하는 말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의존성</a:t>
            </a:r>
            <a:r>
              <a:rPr lang="en-US" altLang="ko-KR" sz="2000" dirty="0"/>
              <a:t>(Dependency)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객체가 </a:t>
            </a:r>
            <a:r>
              <a:rPr lang="ko-KR" altLang="en-US" sz="2000" dirty="0"/>
              <a:t>상호작용하는 대상객체 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(</a:t>
            </a:r>
            <a:r>
              <a:rPr lang="ko-KR" altLang="en-US" sz="1800" dirty="0"/>
              <a:t>객체 </a:t>
            </a:r>
            <a:r>
              <a:rPr lang="en-US" altLang="ko-KR" sz="1800" dirty="0"/>
              <a:t>x</a:t>
            </a:r>
            <a:r>
              <a:rPr lang="ko-KR" altLang="en-US" sz="1800" dirty="0"/>
              <a:t>가 객체 </a:t>
            </a:r>
            <a:r>
              <a:rPr lang="en-US" altLang="ko-KR" sz="1800" dirty="0"/>
              <a:t>y</a:t>
            </a:r>
            <a:r>
              <a:rPr lang="ko-KR" altLang="en-US" sz="1800" dirty="0"/>
              <a:t>와 </a:t>
            </a:r>
            <a:r>
              <a:rPr lang="en-US" altLang="ko-KR" sz="1800" dirty="0"/>
              <a:t>z</a:t>
            </a:r>
            <a:r>
              <a:rPr lang="ko-KR" altLang="en-US" sz="1800" dirty="0"/>
              <a:t>와 상호작용하는 경우 </a:t>
            </a:r>
            <a:r>
              <a:rPr lang="en-US" altLang="ko-KR" sz="1800" dirty="0"/>
              <a:t>y</a:t>
            </a:r>
            <a:r>
              <a:rPr lang="ko-KR" altLang="en-US" sz="1800" dirty="0"/>
              <a:t>와 </a:t>
            </a:r>
            <a:r>
              <a:rPr lang="en-US" altLang="ko-KR" sz="1800" dirty="0"/>
              <a:t>z</a:t>
            </a:r>
            <a:r>
              <a:rPr lang="ko-KR" altLang="en-US" sz="1800" dirty="0"/>
              <a:t>는 객체</a:t>
            </a:r>
            <a:r>
              <a:rPr lang="en-US" altLang="ko-KR" sz="1800" dirty="0"/>
              <a:t>x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의존성이라 </a:t>
            </a:r>
            <a:r>
              <a:rPr lang="ko-KR" altLang="en-US" sz="1800" dirty="0"/>
              <a:t>함</a:t>
            </a:r>
            <a:r>
              <a:rPr lang="en-US" altLang="ko-KR" sz="1800" dirty="0"/>
              <a:t>) 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/>
              <a:t>객체의 생성과 도킹에 대한 내용이 소스 코드 상에 있는 것이 아닌 별도의 텍스트 파일</a:t>
            </a:r>
            <a:r>
              <a:rPr lang="en-US" altLang="ko-KR" sz="2000" b="1" dirty="0"/>
              <a:t>(XML </a:t>
            </a:r>
            <a:r>
              <a:rPr lang="ko-KR" altLang="en-US" sz="2000" b="1" dirty="0"/>
              <a:t>설정 파일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 분리하여 </a:t>
            </a:r>
            <a:r>
              <a:rPr lang="ko-KR" altLang="en-US" sz="2000" b="1" dirty="0" smtClean="0"/>
              <a:t>존재</a:t>
            </a:r>
            <a:r>
              <a:rPr lang="en-US" altLang="ko-KR" sz="2000" b="1" dirty="0" smtClean="0"/>
              <a:t>.</a:t>
            </a: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자바 어플리케이션에서 클래스들은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재사용성과 클래스 단위의 개별적인 </a:t>
            </a:r>
            <a:r>
              <a:rPr lang="ko-KR" altLang="en-US" sz="2000" dirty="0" err="1" smtClean="0"/>
              <a:t>테스팅을</a:t>
            </a:r>
            <a:r>
              <a:rPr lang="ko-KR" altLang="en-US" sz="2000" dirty="0" smtClean="0"/>
              <a:t> 위해서 가능한 독립적이어야 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Dependency </a:t>
            </a:r>
            <a:r>
              <a:rPr lang="en-US" altLang="ko-KR" sz="2000" dirty="0"/>
              <a:t>Injection 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wiring</a:t>
            </a:r>
            <a:r>
              <a:rPr lang="ko-KR" altLang="en-US" sz="2000" b="1" dirty="0" smtClean="0"/>
              <a:t>이라고 불리기도 한다</a:t>
            </a:r>
            <a:r>
              <a:rPr lang="en-US" altLang="ko-KR" sz="2000" b="1" dirty="0" smtClean="0"/>
              <a:t>.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각각의 클래스들을 연결 시키지만 독립성을 유지하도록 하는 방식의 자바 디자인 패턴이다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DI</a:t>
            </a:r>
            <a:r>
              <a:rPr lang="ko-KR" altLang="en-US" sz="2000" dirty="0" smtClean="0"/>
              <a:t>를 실현하기 위한 방법으로 </a:t>
            </a:r>
            <a:r>
              <a:rPr lang="ko-KR" altLang="en-US" sz="2000" b="1" dirty="0" err="1" smtClean="0"/>
              <a:t>생성자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이용하는 방식과 </a:t>
            </a:r>
            <a:r>
              <a:rPr lang="en-US" altLang="ko-KR" sz="2000" b="1" dirty="0" smtClean="0"/>
              <a:t>Setter</a:t>
            </a:r>
            <a:r>
              <a:rPr lang="ko-KR" altLang="en-US" sz="2000" b="1" dirty="0" err="1" smtClean="0"/>
              <a:t>매서드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이용하는 방식이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9362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605</Words>
  <Application>Microsoft Office PowerPoint</Application>
  <PresentationFormat>사용자 지정</PresentationFormat>
  <Paragraphs>92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Web Server &amp; Spring Overview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&amp; Spring Overview</dc:title>
  <dc:creator>kwon</dc:creator>
  <cp:lastModifiedBy>SHINOZAKI AI</cp:lastModifiedBy>
  <cp:revision>62</cp:revision>
  <dcterms:created xsi:type="dcterms:W3CDTF">2016-04-26T05:46:06Z</dcterms:created>
  <dcterms:modified xsi:type="dcterms:W3CDTF">2016-04-28T16:54:54Z</dcterms:modified>
</cp:coreProperties>
</file>