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03" r:id="rId4"/>
    <p:sldId id="295" r:id="rId5"/>
    <p:sldId id="30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5" r:id="rId14"/>
    <p:sldId id="309" r:id="rId15"/>
    <p:sldId id="314" r:id="rId16"/>
    <p:sldId id="326" r:id="rId17"/>
    <p:sldId id="329" r:id="rId18"/>
    <p:sldId id="332" r:id="rId19"/>
    <p:sldId id="338" r:id="rId20"/>
    <p:sldId id="336" r:id="rId21"/>
    <p:sldId id="339" r:id="rId22"/>
    <p:sldId id="333" r:id="rId23"/>
    <p:sldId id="334" r:id="rId24"/>
    <p:sldId id="335" r:id="rId25"/>
    <p:sldId id="306" r:id="rId26"/>
    <p:sldId id="340" r:id="rId27"/>
    <p:sldId id="342" r:id="rId28"/>
    <p:sldId id="341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264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67" r:id="rId50"/>
    <p:sldId id="258" r:id="rId51"/>
    <p:sldId id="259" r:id="rId52"/>
    <p:sldId id="260" r:id="rId53"/>
    <p:sldId id="261" r:id="rId54"/>
    <p:sldId id="262" r:id="rId55"/>
    <p:sldId id="263" r:id="rId56"/>
    <p:sldId id="265" r:id="rId57"/>
    <p:sldId id="35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55" autoAdjust="0"/>
    <p:restoredTop sz="94660"/>
  </p:normalViewPr>
  <p:slideViewPr>
    <p:cSldViewPr snapToGrid="0">
      <p:cViewPr>
        <p:scale>
          <a:sx n="33" d="100"/>
          <a:sy n="33" d="100"/>
        </p:scale>
        <p:origin x="-876" y="-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80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88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42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0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194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69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0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680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97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77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00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F9E7-7206-483A-BA6F-BC6E11A0385D}" type="datetimeFigureOut">
              <a:rPr lang="ko-KR" altLang="en-US" smtClean="0"/>
              <a:pPr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E610-5F71-48BA-B5E1-B99385A5E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46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search?hl=en&amp;q=allinurl:system+java.sun.com&amp;btnI=I'm%20Feeling%20Luck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string+java.sun.com&amp;btnI=I'm%20Feeling%20Lucky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guides/gs/rest-service/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greeting?name=User" TargetMode="External"/><Relationship Id="rId4" Type="http://schemas.openxmlformats.org/officeDocument/2006/relationships/hyperlink" Target="http://localhost:8080/greeti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guides/gs/rest-service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beat.net/spring-singleton-java-singlet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beat.net/spring-singleton-java-singleton/" TargetMode="External"/><Relationship Id="rId2" Type="http://schemas.openxmlformats.org/officeDocument/2006/relationships/hyperlink" Target="http://spring.io/guides/gs/rest-ser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Patterns, DI, Restful web service</a:t>
            </a:r>
          </a:p>
          <a:p>
            <a:r>
              <a:rPr lang="en-US" altLang="ko-KR" dirty="0" smtClean="0"/>
              <a:t>2016.05.13 (Fri)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89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처리요청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해당하는 요청에 대한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결과를 출력한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이름을 리턴</a:t>
            </a:r>
            <a:endParaRPr lang="en-US" altLang="ko-KR" dirty="0" smtClean="0"/>
          </a:p>
          <a:p>
            <a:r>
              <a:rPr lang="en-US" altLang="ko-KR" dirty="0" smtClean="0"/>
              <a:t>5. View </a:t>
            </a:r>
            <a:r>
              <a:rPr lang="ko-KR" altLang="en-US" dirty="0" smtClean="0"/>
              <a:t>이름을 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28" y="2548268"/>
            <a:ext cx="8857143" cy="942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28" y="4977025"/>
            <a:ext cx="3619048" cy="1695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533" y="3479375"/>
            <a:ext cx="2180952" cy="33619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4119154" y="4819759"/>
            <a:ext cx="4206240" cy="10846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55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 </a:t>
            </a:r>
            <a:r>
              <a:rPr lang="ko-KR" altLang="en-US" sz="2400" dirty="0" smtClean="0"/>
              <a:t>처리 결과를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에 송신</a:t>
            </a:r>
            <a:r>
              <a:rPr lang="en-US" altLang="ko-KR" sz="2400" dirty="0" smtClean="0"/>
              <a:t>: greeting.html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name</a:t>
            </a:r>
            <a:r>
              <a:rPr lang="ko-KR" altLang="en-US" sz="2400" dirty="0" smtClean="0"/>
              <a:t>을 전달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이와 같이 특정한 값을 전달 할 수 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26" y="2922737"/>
            <a:ext cx="8857143" cy="942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11" y="4589498"/>
            <a:ext cx="5828571" cy="16095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988526" y="3474720"/>
            <a:ext cx="1410788" cy="220326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62990" y="3673548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&lt;Controller&gt;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2990" y="6244134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&lt;greeting.html&gt;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88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0459"/>
            <a:ext cx="10515600" cy="4351338"/>
          </a:xfrm>
        </p:spPr>
        <p:txBody>
          <a:bodyPr/>
          <a:lstStyle/>
          <a:p>
            <a:r>
              <a:rPr lang="en-US" altLang="ko-KR" sz="2400" dirty="0"/>
              <a:t>7. </a:t>
            </a:r>
            <a:r>
              <a:rPr lang="ko-KR" altLang="en-US" sz="2400" dirty="0" smtClean="0"/>
              <a:t>처리 결과를 포함하는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</a:t>
            </a:r>
            <a:r>
              <a:rPr lang="en-US" altLang="ko-KR" sz="2400" dirty="0" err="1" smtClean="0"/>
              <a:t>DispatcherServlet</a:t>
            </a:r>
            <a:r>
              <a:rPr lang="ko-KR" altLang="en-US" sz="2400" dirty="0" smtClean="0"/>
              <a:t>에 전달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내부적으로 전달된다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최종 결과 </a:t>
            </a:r>
            <a:r>
              <a:rPr lang="ko-KR" altLang="en-US" sz="2400" dirty="0" smtClean="0"/>
              <a:t>송신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DispatcherServlet</a:t>
            </a:r>
            <a:r>
              <a:rPr lang="ko-KR" altLang="en-US" sz="2400" dirty="0" smtClean="0"/>
              <a:t>은 전달받은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다시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사용자에게 전달한다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19" y="4044838"/>
            <a:ext cx="5276190" cy="138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363" y="5556201"/>
            <a:ext cx="43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웹</a:t>
            </a:r>
            <a:r>
              <a:rPr lang="en-US" altLang="ko-KR" dirty="0"/>
              <a:t> </a:t>
            </a:r>
            <a:r>
              <a:rPr lang="ko-KR" altLang="en-US" dirty="0" smtClean="0"/>
              <a:t>브라우저에 표시된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모습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770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571500" indent="-571500">
              <a:defRPr/>
            </a:pPr>
            <a:endParaRPr lang="en-US" altLang="ko-KR" dirty="0" smtClean="0">
              <a:ea typeface="-윤고딕340" pitchFamily="18" charset="-127"/>
            </a:endParaRPr>
          </a:p>
          <a:p>
            <a:pPr marL="571500" indent="-571500">
              <a:defRPr/>
            </a:pPr>
            <a:endParaRPr lang="en-US" altLang="ko-KR" dirty="0">
              <a:ea typeface="-윤고딕340" pitchFamily="18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-윤고딕340" pitchFamily="18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-윤고딕340" pitchFamily="18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-윤고딕340" pitchFamily="18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-윤고딕340" pitchFamily="18" charset="-127"/>
            </a:endParaRPr>
          </a:p>
          <a:p>
            <a:pPr marL="571500" indent="-571500">
              <a:defRPr/>
            </a:pPr>
            <a:r>
              <a:rPr lang="en-US" altLang="ko-KR" sz="2400" dirty="0" smtClean="0">
                <a:ea typeface="-윤고딕340" pitchFamily="18" charset="-127"/>
              </a:rPr>
              <a:t>Annotation </a:t>
            </a:r>
            <a:r>
              <a:rPr lang="ko-KR" altLang="en-US" sz="2400" dirty="0" smtClean="0">
                <a:ea typeface="-윤고딕340" pitchFamily="18" charset="-127"/>
              </a:rPr>
              <a:t>이란</a:t>
            </a:r>
            <a:r>
              <a:rPr lang="en-US" altLang="ko-KR" sz="2400" dirty="0" smtClean="0">
                <a:ea typeface="-윤고딕340" pitchFamily="18" charset="-127"/>
              </a:rPr>
              <a:t>? </a:t>
            </a:r>
            <a:r>
              <a:rPr lang="ko-KR" altLang="en-US" sz="2000" dirty="0" smtClean="0">
                <a:ea typeface="-윤고딕340" pitchFamily="18" charset="-127"/>
              </a:rPr>
              <a:t>자바코드에 </a:t>
            </a:r>
            <a:r>
              <a:rPr lang="ko-KR" altLang="en-US" sz="2000" dirty="0">
                <a:ea typeface="-윤고딕340" pitchFamily="18" charset="-127"/>
              </a:rPr>
              <a:t>주석처럼 달아 </a:t>
            </a:r>
            <a:r>
              <a:rPr lang="ko-KR" altLang="en-US" sz="2000" b="1" dirty="0">
                <a:solidFill>
                  <a:srgbClr val="FF0000"/>
                </a:solidFill>
                <a:ea typeface="-윤고딕340" pitchFamily="18" charset="-127"/>
              </a:rPr>
              <a:t>특수한 의미</a:t>
            </a:r>
            <a:r>
              <a:rPr lang="ko-KR" altLang="en-US" sz="2000" dirty="0">
                <a:ea typeface="-윤고딕340" pitchFamily="18" charset="-127"/>
              </a:rPr>
              <a:t>를 </a:t>
            </a:r>
            <a:r>
              <a:rPr lang="ko-KR" altLang="en-US" sz="2000" dirty="0" smtClean="0">
                <a:ea typeface="-윤고딕340" pitchFamily="18" charset="-127"/>
              </a:rPr>
              <a:t>부여하는 코드</a:t>
            </a:r>
            <a:r>
              <a:rPr lang="en-US" altLang="ko-KR" sz="2000" dirty="0" smtClean="0">
                <a:ea typeface="-윤고딕340" pitchFamily="18" charset="-127"/>
              </a:rPr>
              <a:t>.</a:t>
            </a:r>
          </a:p>
          <a:p>
            <a:pPr marL="571500" indent="-571500">
              <a:lnSpc>
                <a:spcPct val="100000"/>
              </a:lnSpc>
              <a:defRPr/>
            </a:pPr>
            <a:r>
              <a:rPr lang="ko-KR" altLang="en-US" sz="2000" dirty="0" smtClean="0"/>
              <a:t>스프링 </a:t>
            </a:r>
            <a:r>
              <a:rPr lang="ko-KR" altLang="en-US" sz="2000" dirty="0"/>
              <a:t>프레임워크는 </a:t>
            </a:r>
            <a:r>
              <a:rPr lang="en-US" altLang="ko-KR" sz="2000" dirty="0"/>
              <a:t>2.5 </a:t>
            </a:r>
            <a:r>
              <a:rPr lang="ko-KR" altLang="en-US" sz="2000" dirty="0" err="1"/>
              <a:t>버젼</a:t>
            </a:r>
            <a:r>
              <a:rPr lang="ko-KR" altLang="en-US" sz="2000" dirty="0"/>
              <a:t> 부터 </a:t>
            </a:r>
            <a:r>
              <a:rPr lang="en-US" altLang="ko-KR" sz="2000" dirty="0"/>
              <a:t>Java 5+ </a:t>
            </a:r>
            <a:r>
              <a:rPr lang="ko-KR" altLang="en-US" sz="2000" dirty="0"/>
              <a:t>이상이면 </a:t>
            </a:r>
            <a:endParaRPr lang="en-US" altLang="ko-KR" sz="2000" dirty="0" smtClean="0"/>
          </a:p>
          <a:p>
            <a:pPr marL="571500" indent="-571500">
              <a:lnSpc>
                <a:spcPct val="100000"/>
              </a:lnSpc>
              <a:defRPr/>
            </a:pPr>
            <a:r>
              <a:rPr lang="en-US" altLang="ko-KR" sz="2000" dirty="0" smtClean="0"/>
              <a:t>@</a:t>
            </a:r>
            <a:r>
              <a:rPr lang="en-US" altLang="ko-KR" sz="2000" dirty="0"/>
              <a:t>Controller(Annotation-based Controller)</a:t>
            </a:r>
            <a:r>
              <a:rPr lang="ko-KR" altLang="en-US" sz="2000" dirty="0"/>
              <a:t>를 개발할 수 있는 환경을 </a:t>
            </a:r>
            <a:r>
              <a:rPr lang="ko-KR" altLang="en-US" sz="2000" dirty="0" smtClean="0"/>
              <a:t>제공</a:t>
            </a:r>
            <a:r>
              <a:rPr lang="en-US" altLang="ko-KR" sz="2000" dirty="0" smtClean="0"/>
              <a:t>.</a:t>
            </a:r>
          </a:p>
          <a:p>
            <a:pPr marL="571500" indent="-571500">
              <a:lnSpc>
                <a:spcPct val="100000"/>
              </a:lnSpc>
              <a:defRPr/>
            </a:pPr>
            <a:endParaRPr lang="en-US" altLang="ko-KR" sz="2000" dirty="0" smtClean="0"/>
          </a:p>
          <a:p>
            <a:pPr marL="571500" indent="-571500">
              <a:lnSpc>
                <a:spcPct val="100000"/>
              </a:lnSpc>
              <a:defRPr/>
            </a:pP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1026" name="Picture 2" descr="https://pixabay.com/static/uploads/photo/2015/12/08/18/39/at-sign-108350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3476" y="1956764"/>
            <a:ext cx="2385047" cy="2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086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467" y="1825624"/>
            <a:ext cx="11096977" cy="503237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0000"/>
              </a:lnSpc>
              <a:defRPr/>
            </a:pPr>
            <a:r>
              <a:rPr lang="en-US" altLang="ko-KR" sz="2400" dirty="0">
                <a:ea typeface="-윤고딕340" pitchFamily="18" charset="-127"/>
              </a:rPr>
              <a:t>Annotation</a:t>
            </a:r>
            <a:r>
              <a:rPr lang="ko-KR" altLang="en-US" sz="2400" dirty="0">
                <a:ea typeface="-윤고딕340" pitchFamily="18" charset="-127"/>
              </a:rPr>
              <a:t>의 특징</a:t>
            </a:r>
            <a:r>
              <a:rPr lang="en-US" altLang="ko-KR" sz="2400" dirty="0">
                <a:ea typeface="-윤고딕340" pitchFamily="18" charset="-127"/>
              </a:rPr>
              <a:t>:</a:t>
            </a:r>
            <a:endParaRPr lang="ko-KR" altLang="en-US" sz="2400" dirty="0">
              <a:ea typeface="-윤고딕340" pitchFamily="18" charset="-127"/>
            </a:endParaRPr>
          </a:p>
          <a:p>
            <a:pPr marL="1028700" lvl="1" indent="-571500">
              <a:lnSpc>
                <a:spcPct val="110000"/>
              </a:lnSpc>
              <a:defRPr/>
            </a:pPr>
            <a:r>
              <a:rPr lang="ko-KR" altLang="en-US" sz="1800" dirty="0">
                <a:ea typeface="-윤고딕340" pitchFamily="18" charset="-127"/>
              </a:rPr>
              <a:t>코드 수행 방법에 영향을 주지 않음</a:t>
            </a:r>
            <a:endParaRPr lang="en-US" altLang="ko-KR" sz="1800" dirty="0">
              <a:ea typeface="-윤고딕340" pitchFamily="18" charset="-127"/>
            </a:endParaRPr>
          </a:p>
          <a:p>
            <a:pPr marL="1028700" lvl="1" indent="-571500">
              <a:lnSpc>
                <a:spcPct val="110000"/>
              </a:lnSpc>
              <a:defRPr/>
            </a:pPr>
            <a:r>
              <a:rPr lang="en-US" altLang="ko-KR" sz="1800" dirty="0">
                <a:ea typeface="-윤고딕340" pitchFamily="18" charset="-127"/>
              </a:rPr>
              <a:t>Annotation</a:t>
            </a:r>
            <a:r>
              <a:rPr lang="ko-KR" altLang="en-US" sz="1800" dirty="0">
                <a:ea typeface="-윤고딕340" pitchFamily="18" charset="-127"/>
              </a:rPr>
              <a:t>은 </a:t>
            </a:r>
            <a:r>
              <a:rPr lang="en-US" altLang="ko-KR" sz="1800" dirty="0">
                <a:ea typeface="-윤고딕340" pitchFamily="18" charset="-127"/>
              </a:rPr>
              <a:t>@</a:t>
            </a:r>
            <a:r>
              <a:rPr lang="ko-KR" altLang="en-US" sz="1800" dirty="0">
                <a:ea typeface="-윤고딕340" pitchFamily="18" charset="-127"/>
              </a:rPr>
              <a:t>표시 뒤에 사용함 예</a:t>
            </a:r>
            <a:r>
              <a:rPr lang="en-US" altLang="ko-KR" sz="1800" dirty="0">
                <a:ea typeface="-윤고딕340" pitchFamily="18" charset="-127"/>
              </a:rPr>
              <a:t>) @Controller</a:t>
            </a:r>
          </a:p>
          <a:p>
            <a:pPr marL="1028700" lvl="1" indent="-571500">
              <a:lnSpc>
                <a:spcPct val="110000"/>
              </a:lnSpc>
              <a:defRPr/>
            </a:pPr>
            <a:r>
              <a:rPr lang="ko-KR" altLang="en-US" sz="1800" dirty="0">
                <a:ea typeface="-윤고딕340" pitchFamily="18" charset="-127"/>
              </a:rPr>
              <a:t>클래스 필드나 </a:t>
            </a:r>
            <a:r>
              <a:rPr lang="ko-KR" altLang="en-US" sz="1800" dirty="0" err="1">
                <a:ea typeface="-윤고딕340" pitchFamily="18" charset="-127"/>
              </a:rPr>
              <a:t>메소드</a:t>
            </a:r>
            <a:r>
              <a:rPr lang="ko-KR" altLang="en-US" sz="1800" dirty="0">
                <a:ea typeface="-윤고딕340" pitchFamily="18" charset="-127"/>
              </a:rPr>
              <a:t> 등과 같은 프로그램의 </a:t>
            </a:r>
            <a:r>
              <a:rPr lang="ko-KR" altLang="en-US" sz="1800" dirty="0" err="1">
                <a:ea typeface="-윤고딕340" pitchFamily="18" charset="-127"/>
              </a:rPr>
              <a:t>선언부에</a:t>
            </a:r>
            <a:r>
              <a:rPr lang="ko-KR" altLang="en-US" sz="1800" dirty="0">
                <a:ea typeface="-윤고딕340" pitchFamily="18" charset="-127"/>
              </a:rPr>
              <a:t> </a:t>
            </a:r>
            <a:r>
              <a:rPr lang="ko-KR" altLang="en-US" sz="1800" dirty="0" smtClean="0">
                <a:ea typeface="-윤고딕340" pitchFamily="18" charset="-127"/>
              </a:rPr>
              <a:t>적용</a:t>
            </a:r>
            <a:endParaRPr lang="en-US" altLang="ko-KR" sz="2400" dirty="0"/>
          </a:p>
          <a:p>
            <a:pPr marL="571500" lvl="0" indent="-571500">
              <a:lnSpc>
                <a:spcPct val="110000"/>
              </a:lnSpc>
              <a:defRPr/>
            </a:pPr>
            <a:r>
              <a:rPr lang="en-US" altLang="ko-KR" sz="2400" dirty="0"/>
              <a:t>Annotation</a:t>
            </a:r>
            <a:r>
              <a:rPr lang="ko-KR" altLang="en-US" sz="2400" dirty="0"/>
              <a:t>의 장점</a:t>
            </a:r>
            <a:r>
              <a:rPr lang="en-US" altLang="ko-KR" sz="2400" dirty="0" smtClean="0"/>
              <a:t>: </a:t>
            </a:r>
          </a:p>
          <a:p>
            <a:pPr marL="1028700" lvl="1" indent="-571500">
              <a:lnSpc>
                <a:spcPct val="110000"/>
              </a:lnSpc>
              <a:defRPr/>
            </a:pPr>
            <a:r>
              <a:rPr lang="ko-KR" altLang="en-US" sz="1800" dirty="0" smtClean="0">
                <a:latin typeface="맑은 고딕" panose="020B0503020000020004" pitchFamily="50" charset="-127"/>
              </a:rPr>
              <a:t>기존의 </a:t>
            </a:r>
            <a:r>
              <a:rPr lang="ko-KR" altLang="ko-KR" sz="1800" dirty="0" err="1" smtClean="0">
                <a:latin typeface="맑은 고딕" panose="020B0503020000020004" pitchFamily="50" charset="-127"/>
              </a:rPr>
              <a:t>계층형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 </a:t>
            </a:r>
            <a:r>
              <a:rPr lang="ko-KR" altLang="ko-KR" sz="1800" dirty="0">
                <a:latin typeface="맑은 고딕" panose="020B0503020000020004" pitchFamily="50" charset="-127"/>
              </a:rPr>
              <a:t>Controller들을 사용하면 여러 정보들(요청과 Controller의 </a:t>
            </a:r>
            <a:r>
              <a:rPr lang="ko-KR" altLang="ko-KR" sz="1800" dirty="0" err="1">
                <a:latin typeface="맑은 고딕" panose="020B0503020000020004" pitchFamily="50" charset="-127"/>
              </a:rPr>
              <a:t>매핑</a:t>
            </a:r>
            <a:r>
              <a:rPr lang="ko-KR" altLang="ko-KR" sz="1800" dirty="0">
                <a:latin typeface="맑은 고딕" panose="020B0503020000020004" pitchFamily="50" charset="-127"/>
              </a:rPr>
              <a:t> 설정 등)을 </a:t>
            </a:r>
            <a:r>
              <a:rPr lang="ko-KR" altLang="ko-KR" sz="1800" dirty="0"/>
              <a:t>XML</a:t>
            </a:r>
            <a:r>
              <a:rPr lang="ko-KR" altLang="ko-KR" sz="1800" dirty="0">
                <a:latin typeface="맑은 고딕" panose="020B0503020000020004" pitchFamily="50" charset="-127"/>
              </a:rPr>
              <a:t> 설정 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파일</a:t>
            </a:r>
            <a:r>
              <a:rPr lang="en-US" altLang="ko-KR" sz="18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직접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에 </a:t>
            </a:r>
            <a:r>
              <a:rPr lang="ko-KR" altLang="ko-KR" sz="1800" dirty="0">
                <a:latin typeface="맑은 고딕" panose="020B0503020000020004" pitchFamily="50" charset="-127"/>
              </a:rPr>
              <a:t>명시 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해줘야</a:t>
            </a:r>
            <a:r>
              <a:rPr lang="en-US" altLang="ko-KR" sz="18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한다</a:t>
            </a:r>
            <a:r>
              <a:rPr lang="en-US" altLang="ko-KR" sz="18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이러한 과정은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 </a:t>
            </a:r>
            <a:r>
              <a:rPr lang="ko-KR" altLang="ko-KR" sz="1800" dirty="0">
                <a:latin typeface="맑은 고딕" panose="020B0503020000020004" pitchFamily="50" charset="-127"/>
              </a:rPr>
              <a:t>복잡할 뿐 아니라 설정 파일과 코드 사이를 빈번히 이동 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해야</a:t>
            </a:r>
            <a:r>
              <a:rPr lang="en-US" altLang="ko-KR" sz="1800" dirty="0" smtClean="0">
                <a:latin typeface="맑은 고딕" panose="020B0503020000020004" pitchFamily="50" charset="-127"/>
              </a:rPr>
              <a:t> </a:t>
            </a:r>
            <a:r>
              <a:rPr lang="ko-KR" altLang="ko-KR" sz="1800" dirty="0" smtClean="0">
                <a:latin typeface="맑은 고딕" panose="020B0503020000020004" pitchFamily="50" charset="-127"/>
              </a:rPr>
              <a:t>하는 </a:t>
            </a:r>
            <a:r>
              <a:rPr lang="ko-KR" altLang="ko-KR" sz="1800" dirty="0">
                <a:latin typeface="맑은 고딕" panose="020B0503020000020004" pitchFamily="50" charset="-127"/>
              </a:rPr>
              <a:t>부담과 번거로움이 될 수 있다.</a:t>
            </a:r>
            <a:r>
              <a:rPr lang="ko-KR" altLang="ko-KR" sz="1800" dirty="0"/>
              <a:t> </a:t>
            </a:r>
            <a:r>
              <a:rPr lang="ko-KR" altLang="en-US" sz="1800" dirty="0" smtClean="0"/>
              <a:t>이러한 불편함을 아래의 방식으로 개선하였다</a:t>
            </a:r>
            <a:r>
              <a:rPr lang="en-US" altLang="ko-KR" sz="1800" dirty="0"/>
              <a:t>:</a:t>
            </a:r>
            <a:endParaRPr lang="en-US" altLang="ko-KR" sz="1800" dirty="0" smtClean="0"/>
          </a:p>
          <a:p>
            <a:pPr marL="1485900" lvl="2" indent="-571500">
              <a:lnSpc>
                <a:spcPct val="110000"/>
              </a:lnSpc>
              <a:defRPr/>
            </a:pPr>
            <a:r>
              <a:rPr lang="en-US" altLang="ko-KR" sz="1400" b="1" dirty="0" smtClean="0"/>
              <a:t>Annotation</a:t>
            </a:r>
            <a:r>
              <a:rPr lang="ko-KR" altLang="ko-KR" sz="1400" b="1" dirty="0" smtClean="0"/>
              <a:t>을 </a:t>
            </a:r>
            <a:r>
              <a:rPr lang="ko-KR" altLang="ko-KR" sz="1400" b="1" dirty="0"/>
              <a:t>이용한 설정</a:t>
            </a:r>
            <a:r>
              <a:rPr lang="ko-KR" altLang="ko-KR" sz="1400" dirty="0"/>
              <a:t> : XML 기반으로 설정하던 정보들을 </a:t>
            </a:r>
            <a:r>
              <a:rPr lang="en-US" altLang="ko-KR" sz="1400" dirty="0" smtClean="0"/>
              <a:t>Annotation</a:t>
            </a:r>
            <a:r>
              <a:rPr lang="ko-KR" altLang="ko-KR" sz="1400" dirty="0" smtClean="0"/>
              <a:t>을 </a:t>
            </a:r>
            <a:r>
              <a:rPr lang="ko-KR" altLang="ko-KR" sz="1400" dirty="0"/>
              <a:t>사용해서 정의한다</a:t>
            </a:r>
            <a:r>
              <a:rPr lang="ko-KR" altLang="ko-KR" sz="1400" dirty="0" smtClean="0"/>
              <a:t>.</a:t>
            </a:r>
            <a:endParaRPr lang="en-US" altLang="ko-KR" sz="1400" b="1" dirty="0" smtClean="0"/>
          </a:p>
          <a:p>
            <a:pPr marL="1485900" lvl="2" indent="-571500">
              <a:lnSpc>
                <a:spcPct val="110000"/>
              </a:lnSpc>
              <a:defRPr/>
            </a:pPr>
            <a:r>
              <a:rPr lang="ko-KR" altLang="ko-KR" sz="1400" b="1" dirty="0" smtClean="0"/>
              <a:t>유연해진 </a:t>
            </a:r>
            <a:r>
              <a:rPr lang="ko-KR" altLang="ko-KR" sz="1400" b="1" dirty="0" err="1"/>
              <a:t>메소드</a:t>
            </a:r>
            <a:r>
              <a:rPr lang="ko-KR" altLang="ko-KR" sz="1400" b="1" dirty="0"/>
              <a:t> </a:t>
            </a:r>
            <a:r>
              <a:rPr lang="ko-KR" altLang="ko-KR" sz="1400" b="1" dirty="0" err="1"/>
              <a:t>시그니쳐</a:t>
            </a:r>
            <a:r>
              <a:rPr lang="ko-KR" altLang="ko-KR" sz="1400" dirty="0"/>
              <a:t> : Controller </a:t>
            </a:r>
            <a:r>
              <a:rPr lang="ko-KR" altLang="ko-KR" sz="1400" dirty="0" err="1"/>
              <a:t>메소드의</a:t>
            </a:r>
            <a:r>
              <a:rPr lang="ko-KR" altLang="ko-KR" sz="1400" dirty="0"/>
              <a:t> </a:t>
            </a:r>
            <a:r>
              <a:rPr lang="ko-KR" altLang="ko-KR" sz="1400" dirty="0" err="1"/>
              <a:t>파라미터와</a:t>
            </a:r>
            <a:r>
              <a:rPr lang="ko-KR" altLang="ko-KR" sz="1400" dirty="0"/>
              <a:t> 리턴 타입을 좀 더 다양하게 필요에 따라 선택할 수 있다</a:t>
            </a:r>
            <a:r>
              <a:rPr lang="ko-KR" altLang="ko-KR" sz="1400" dirty="0" smtClean="0"/>
              <a:t>.</a:t>
            </a:r>
            <a:r>
              <a:rPr lang="en-US" altLang="ko-KR" sz="1400" dirty="0" smtClean="0"/>
              <a:t> </a:t>
            </a:r>
          </a:p>
          <a:p>
            <a:pPr marL="1485900" lvl="2" indent="-571500">
              <a:lnSpc>
                <a:spcPct val="110000"/>
              </a:lnSpc>
              <a:defRPr/>
            </a:pPr>
            <a:r>
              <a:rPr lang="ko-KR" altLang="ko-KR" sz="1400" b="1" dirty="0" smtClean="0"/>
              <a:t>POJO-Style</a:t>
            </a:r>
            <a:r>
              <a:rPr lang="ko-KR" altLang="ko-KR" sz="1400" b="1" dirty="0"/>
              <a:t>의 Controller</a:t>
            </a:r>
            <a:r>
              <a:rPr lang="ko-KR" altLang="ko-KR" sz="1400" dirty="0"/>
              <a:t> : Controller </a:t>
            </a:r>
            <a:r>
              <a:rPr lang="ko-KR" altLang="ko-KR" sz="1400" dirty="0" err="1"/>
              <a:t>개발시에</a:t>
            </a:r>
            <a:r>
              <a:rPr lang="ko-KR" altLang="ko-KR" sz="1400" dirty="0"/>
              <a:t> 특정 인터페이스를 구현 하거나 특정 클래스를 </a:t>
            </a:r>
            <a:r>
              <a:rPr lang="ko-KR" altLang="ko-KR" sz="1400" dirty="0" smtClean="0"/>
              <a:t>상속</a:t>
            </a:r>
            <a:r>
              <a:rPr lang="en-US" altLang="ko-KR" sz="1400" dirty="0" smtClean="0"/>
              <a:t> </a:t>
            </a:r>
            <a:r>
              <a:rPr lang="ko-KR" altLang="ko-KR" sz="1400" dirty="0" err="1" smtClean="0"/>
              <a:t>해야할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필요가 없다. 하지만, 폼 처리, 다중 </a:t>
            </a:r>
            <a:r>
              <a:rPr lang="ko-KR" altLang="ko-KR" sz="1400" dirty="0" err="1"/>
              <a:t>액션등</a:t>
            </a:r>
            <a:r>
              <a:rPr lang="ko-KR" altLang="ko-KR" sz="1400" dirty="0"/>
              <a:t> 기존의 </a:t>
            </a:r>
            <a:r>
              <a:rPr lang="ko-KR" altLang="ko-KR" sz="1400" dirty="0" err="1"/>
              <a:t>계층형</a:t>
            </a:r>
            <a:r>
              <a:rPr lang="ko-KR" altLang="ko-KR" sz="1400" dirty="0"/>
              <a:t> Controller가 제공하던 기능들을 여전히 쉽게 구현할 수 있다.</a:t>
            </a:r>
            <a:endParaRPr lang="ko-KR" altLang="ko-KR" sz="1400" b="1" dirty="0"/>
          </a:p>
          <a:p>
            <a:pPr>
              <a:lnSpc>
                <a:spcPct val="110000"/>
              </a:lnSpc>
            </a:pPr>
            <a:endParaRPr lang="ko-KR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07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31725"/>
            <a:ext cx="10515600" cy="4351338"/>
          </a:xfrm>
        </p:spPr>
        <p:txBody>
          <a:bodyPr>
            <a:normAutofit/>
          </a:bodyPr>
          <a:lstStyle/>
          <a:p>
            <a:pPr font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  <a:endParaRPr lang="ko-KR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@Repository</a:t>
            </a:r>
            <a:endParaRPr lang="ko-KR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@Component</a:t>
            </a: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@Scope</a:t>
            </a:r>
            <a:endParaRPr lang="ko-KR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의존관계를 자동으로 연결해주는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  <a:endParaRPr lang="ko-KR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Autowired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@Inject</a:t>
            </a:r>
          </a:p>
          <a:p>
            <a:pPr lvl="1" font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@Resource</a:t>
            </a:r>
            <a:endParaRPr lang="ko-KR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ctr"/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8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75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10515600" cy="5544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/>
              <a:t>@Component: </a:t>
            </a:r>
            <a:r>
              <a:rPr lang="ko-KR" altLang="en-US" sz="1600" dirty="0"/>
              <a:t>다른 </a:t>
            </a:r>
            <a:r>
              <a:rPr lang="en-US" altLang="ko-KR" sz="1600" dirty="0"/>
              <a:t>Component</a:t>
            </a:r>
            <a:r>
              <a:rPr lang="ko-KR" altLang="en-US" sz="1600" dirty="0"/>
              <a:t>를 표시한다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예</a:t>
            </a:r>
            <a:r>
              <a:rPr lang="en-US" altLang="ko-KR" sz="1600" dirty="0"/>
              <a:t>.REST resource class)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@Component</a:t>
            </a:r>
            <a:r>
              <a:rPr lang="ko-KR" altLang="en-US" sz="1600" dirty="0"/>
              <a:t>는</a:t>
            </a:r>
            <a:r>
              <a:rPr lang="en-US" altLang="ko-KR" sz="1600" dirty="0"/>
              <a:t> Spring</a:t>
            </a:r>
            <a:r>
              <a:rPr lang="ko-KR" altLang="en-US" sz="1600" dirty="0"/>
              <a:t>에서 관리하는 모든 </a:t>
            </a:r>
            <a:r>
              <a:rPr lang="en-US" altLang="ko-KR" sz="1600" dirty="0"/>
              <a:t>Component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</a:t>
            </a:r>
            <a:r>
              <a:rPr lang="en-US" altLang="ko-KR" sz="1600" dirty="0"/>
              <a:t>generic stereotype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@Repository, @Service, @Controller</a:t>
            </a:r>
            <a:r>
              <a:rPr lang="ko-KR" altLang="en-US" sz="1600" dirty="0"/>
              <a:t>는 </a:t>
            </a:r>
            <a:r>
              <a:rPr lang="en-US" altLang="ko-KR" sz="1600" dirty="0"/>
              <a:t>Component</a:t>
            </a:r>
            <a:r>
              <a:rPr lang="ko-KR" altLang="en-US" sz="1600" dirty="0"/>
              <a:t>의 특별한 버전일 뿐이다</a:t>
            </a:r>
            <a:r>
              <a:rPr lang="en-US" altLang="ko-KR" sz="1600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/>
          </a:p>
          <a:p>
            <a:pPr>
              <a:lnSpc>
                <a:spcPct val="100000"/>
              </a:lnSpc>
            </a:pPr>
            <a:endParaRPr lang="en-US" altLang="ko-KR" sz="2400" b="1" dirty="0" smtClean="0"/>
          </a:p>
          <a:p>
            <a:pPr>
              <a:lnSpc>
                <a:spcPct val="100000"/>
              </a:lnSpc>
            </a:pPr>
            <a:endParaRPr lang="en-US" altLang="ko-KR" sz="2400" b="1" dirty="0" smtClean="0"/>
          </a:p>
          <a:p>
            <a:pPr>
              <a:lnSpc>
                <a:spcPct val="100000"/>
              </a:lnSpc>
            </a:pPr>
            <a:endParaRPr lang="en-US" altLang="ko-KR" sz="2400" b="1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smtClean="0"/>
              <a:t>@</a:t>
            </a:r>
            <a:r>
              <a:rPr lang="en-US" altLang="ko-KR" sz="2400" b="1" dirty="0" err="1" smtClean="0"/>
              <a:t>Comtroller</a:t>
            </a:r>
            <a:r>
              <a:rPr lang="en-US" altLang="ko-KR" sz="2400" b="1" dirty="0" smtClean="0"/>
              <a:t>: </a:t>
            </a:r>
            <a:r>
              <a:rPr lang="ko-KR" altLang="en-US" sz="1600" dirty="0" smtClean="0"/>
              <a:t>해당 클래스가 </a:t>
            </a:r>
            <a:r>
              <a:rPr lang="en-US" altLang="ko-KR" sz="1600" dirty="0"/>
              <a:t>C</a:t>
            </a:r>
            <a:r>
              <a:rPr lang="en-US" altLang="ko-KR" sz="1600" dirty="0" smtClean="0"/>
              <a:t>ontroller</a:t>
            </a:r>
            <a:r>
              <a:rPr lang="ko-KR" altLang="en-US" sz="1600" dirty="0" smtClean="0"/>
              <a:t>임을 표시한다</a:t>
            </a:r>
            <a:r>
              <a:rPr lang="en-US" altLang="ko-KR" sz="1600" dirty="0" smtClean="0"/>
              <a:t>.</a:t>
            </a:r>
            <a:endParaRPr lang="en-US" altLang="ko-KR" sz="2400" b="1" dirty="0"/>
          </a:p>
          <a:p>
            <a:pPr>
              <a:lnSpc>
                <a:spcPct val="100000"/>
              </a:lnSpc>
            </a:pPr>
            <a:r>
              <a:rPr lang="en-US" altLang="ko-KR" sz="2400" b="1" dirty="0" smtClean="0"/>
              <a:t>@Service: </a:t>
            </a:r>
            <a:r>
              <a:rPr lang="ko-KR" altLang="en-US" sz="1600" dirty="0" smtClean="0"/>
              <a:t>해당 클래스가 </a:t>
            </a:r>
            <a:r>
              <a:rPr lang="en-US" altLang="ko-KR" sz="1600" dirty="0" smtClean="0"/>
              <a:t>Service class</a:t>
            </a:r>
            <a:r>
              <a:rPr lang="ko-KR" altLang="en-US" sz="1600" dirty="0" smtClean="0"/>
              <a:t>임을 표시한다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Business logic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Service class</a:t>
            </a:r>
            <a:r>
              <a:rPr lang="ko-KR" altLang="en-US" sz="1600" dirty="0" smtClean="0"/>
              <a:t>에 속한다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smtClean="0"/>
              <a:t>@Repository: </a:t>
            </a:r>
            <a:r>
              <a:rPr lang="ko-KR" altLang="en-US" sz="1600" dirty="0"/>
              <a:t>해당 클래스가 </a:t>
            </a:r>
            <a:r>
              <a:rPr lang="ko-KR" altLang="en-US" sz="1600" dirty="0" smtClean="0"/>
              <a:t>데이터 접근 객체</a:t>
            </a:r>
            <a:r>
              <a:rPr lang="en-US" altLang="ko-KR" sz="1600" dirty="0" smtClean="0"/>
              <a:t>(DAO)</a:t>
            </a:r>
            <a:r>
              <a:rPr lang="ko-KR" altLang="en-US" sz="1600" dirty="0" smtClean="0"/>
              <a:t>를 표시한다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데이터베이스와 같은 데이터에 접근하는 </a:t>
            </a:r>
            <a:r>
              <a:rPr lang="en-US" altLang="ko-KR" sz="1600" dirty="0" smtClean="0"/>
              <a:t>logic</a:t>
            </a:r>
            <a:r>
              <a:rPr lang="ko-KR" altLang="en-US" sz="1600" dirty="0" smtClean="0"/>
              <a:t>은 모두 </a:t>
            </a:r>
            <a:r>
              <a:rPr lang="en-US" altLang="ko-KR" sz="1600" dirty="0" smtClean="0"/>
              <a:t>DAO class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600" dirty="0" smtClean="0"/>
              <a:t>Tip: value </a:t>
            </a:r>
            <a:r>
              <a:rPr lang="ko-KR" altLang="en-US" sz="1600" dirty="0" smtClean="0"/>
              <a:t>값을 이용해서 각각의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들에 대해서 이름을 지정해 줄 수도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44" y="2582062"/>
            <a:ext cx="3614112" cy="16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21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As with Spring-managed components in general, the default and most common scope for </a:t>
            </a:r>
            <a:r>
              <a:rPr lang="en-US" altLang="ko-KR" sz="2000" dirty="0" err="1"/>
              <a:t>autodetected</a:t>
            </a:r>
            <a:r>
              <a:rPr lang="en-US" altLang="ko-KR" sz="2000" dirty="0"/>
              <a:t> components is singleton. To change this default behavior, use @Scope spring annotation.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71" y="3205611"/>
            <a:ext cx="4205458" cy="13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81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삽입을 위해 사용하는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Annotation.(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스프링에서만 지원한다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ko-KR" altLang="en-US" sz="2000" dirty="0"/>
              <a:t>필드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여러 개인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적용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ko-KR" sz="2000" dirty="0"/>
              <a:t>@</a:t>
            </a:r>
            <a:r>
              <a:rPr lang="en-US" altLang="ko-KR" sz="2000" dirty="0" err="1"/>
              <a:t>Autowired</a:t>
            </a:r>
            <a:r>
              <a:rPr lang="ko-KR" altLang="en-US" sz="2000" dirty="0"/>
              <a:t>를 적용할 때 같은 타입의 빈이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 존재하게 되면 예외가 발생하는데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Autowired</a:t>
            </a:r>
            <a:r>
              <a:rPr lang="ko-KR" altLang="en-US" sz="2000" dirty="0"/>
              <a:t>도 이러한 문제가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이럴 때 </a:t>
            </a:r>
            <a:r>
              <a:rPr lang="en-US" altLang="ko-KR" sz="2000" dirty="0"/>
              <a:t>@Qualifier</a:t>
            </a:r>
            <a:r>
              <a:rPr lang="ko-KR" altLang="en-US" sz="2000" dirty="0"/>
              <a:t>를 사용하면 동일한 타입의 빈 중 특정 빈을 사용하도록 하여 문제를 해결할 수 있다</a:t>
            </a:r>
            <a:r>
              <a:rPr lang="en-US" altLang="ko-KR" sz="2000" dirty="0" smtClean="0"/>
              <a:t>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altLang="ko-KR" sz="2000" dirty="0" smtClean="0">
              <a:ea typeface="-윤고딕34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0832" y="4217774"/>
            <a:ext cx="299033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@</a:t>
            </a:r>
            <a:r>
              <a:rPr lang="en-US" altLang="ko-KR" b="1" dirty="0" err="1">
                <a:solidFill>
                  <a:srgbClr val="FF0000"/>
                </a:solidFill>
              </a:rPr>
              <a:t>Autowired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@Qualifier("test")</a:t>
            </a:r>
            <a:r>
              <a:rPr lang="en-US" altLang="ko-KR" dirty="0"/>
              <a:t>        </a:t>
            </a:r>
          </a:p>
          <a:p>
            <a:r>
              <a:rPr lang="en-US" altLang="ko-KR" dirty="0"/>
              <a:t>private Test </a:t>
            </a:r>
            <a:r>
              <a:rPr lang="en-US" altLang="ko-KR" dirty="0" err="1"/>
              <a:t>test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9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>
                <a:ea typeface="-윤고딕340"/>
              </a:rPr>
              <a:t>@</a:t>
            </a:r>
            <a:r>
              <a:rPr lang="en-US" altLang="ko-KR" b="1" dirty="0" err="1">
                <a:ea typeface="-윤고딕340"/>
              </a:rPr>
              <a:t>Autowired</a:t>
            </a:r>
            <a:endParaRPr lang="en-US" altLang="ko-KR" b="1" dirty="0">
              <a:ea typeface="-윤고딕34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스프링 전용</a:t>
            </a:r>
            <a:r>
              <a:rPr lang="en-US" altLang="ko-KR" b="1" dirty="0">
                <a:ea typeface="-윤고딕340"/>
              </a:rPr>
              <a:t>(</a:t>
            </a:r>
            <a:r>
              <a:rPr lang="ko-KR" altLang="en-US" b="1" dirty="0">
                <a:ea typeface="-윤고딕340"/>
              </a:rPr>
              <a:t>스프링 이외에서는 사용 불가능</a:t>
            </a:r>
            <a:r>
              <a:rPr lang="en-US" altLang="ko-KR" b="1" dirty="0">
                <a:ea typeface="-윤고딕340"/>
              </a:rPr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타입에 맞춰서 </a:t>
            </a:r>
            <a:r>
              <a:rPr lang="ko-KR" altLang="en-US" b="1" dirty="0" smtClean="0">
                <a:ea typeface="-윤고딕340"/>
              </a:rPr>
              <a:t>연결</a:t>
            </a:r>
            <a:endParaRPr lang="en-US" altLang="ko-KR" b="1" dirty="0" smtClean="0">
              <a:ea typeface="-윤고딕340"/>
            </a:endParaRPr>
          </a:p>
          <a:p>
            <a:pPr lvl="2" fontAlgn="auto">
              <a:spcAft>
                <a:spcPts val="0"/>
              </a:spcAft>
              <a:defRPr/>
            </a:pPr>
            <a:endParaRPr lang="ko-KR" altLang="en-US" b="1" dirty="0">
              <a:ea typeface="-윤고딕34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>
                <a:ea typeface="-윤고딕340"/>
              </a:rPr>
              <a:t>@Inject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자바에서 지원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타입에 맞춰서 </a:t>
            </a:r>
            <a:r>
              <a:rPr lang="ko-KR" altLang="en-US" b="1" dirty="0" smtClean="0">
                <a:ea typeface="-윤고딕340"/>
              </a:rPr>
              <a:t>연결</a:t>
            </a:r>
            <a:endParaRPr lang="en-US" altLang="ko-KR" b="1" dirty="0" smtClean="0">
              <a:ea typeface="-윤고딕340"/>
            </a:endParaRPr>
          </a:p>
          <a:p>
            <a:pPr lvl="2" fontAlgn="auto">
              <a:spcAft>
                <a:spcPts val="0"/>
              </a:spcAft>
              <a:defRPr/>
            </a:pPr>
            <a:endParaRPr lang="ko-KR" altLang="en-US" b="1" dirty="0">
              <a:ea typeface="-윤고딕34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>
                <a:ea typeface="-윤고딕340"/>
              </a:rPr>
              <a:t>@Resource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자바에서 지원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ea typeface="-윤고딕340"/>
              </a:rPr>
              <a:t>이름으로 연결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66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Patterns</a:t>
            </a:r>
          </a:p>
          <a:p>
            <a:pPr lvl="1"/>
            <a:r>
              <a:rPr lang="en-US" altLang="ko-KR" sz="4000" b="1" dirty="0" smtClean="0"/>
              <a:t>MVC</a:t>
            </a:r>
          </a:p>
          <a:p>
            <a:r>
              <a:rPr lang="en-US" altLang="ko-KR" sz="4400" b="1" dirty="0" smtClean="0"/>
              <a:t>Spring MVC</a:t>
            </a:r>
          </a:p>
          <a:p>
            <a:r>
              <a:rPr lang="en-US" altLang="ko-KR" sz="4400" b="1" dirty="0" smtClean="0"/>
              <a:t>Dependency Injection</a:t>
            </a:r>
          </a:p>
          <a:p>
            <a:r>
              <a:rPr lang="en-US" altLang="ko-KR" sz="4400" b="1" dirty="0" smtClean="0"/>
              <a:t>Building a Restful Web Service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512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JSR330(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의존성 주입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자바 플랫폼을 위한 의존성 주입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표준화하여 정의</a:t>
            </a:r>
          </a:p>
          <a:p>
            <a:pPr fontAlgn="auto">
              <a:spcAft>
                <a:spcPts val="0"/>
              </a:spcAft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Autowired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@Qualifier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유사</a:t>
            </a:r>
          </a:p>
          <a:p>
            <a:pPr fontAlgn="auto">
              <a:spcAft>
                <a:spcPts val="0"/>
              </a:spcAft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스프링에서도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@Inject, @Named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지원 기능 제공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5111" y="3163716"/>
            <a:ext cx="5301778" cy="328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519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2000" dirty="0">
                <a:ea typeface="-윤고딕340"/>
              </a:rPr>
              <a:t>@Resource </a:t>
            </a:r>
            <a:r>
              <a:rPr lang="en-US" altLang="ko-KR" sz="2000" dirty="0" smtClean="0">
                <a:ea typeface="-윤고딕340"/>
              </a:rPr>
              <a:t>Annotation</a:t>
            </a:r>
            <a:r>
              <a:rPr lang="ko-KR" altLang="en-US" sz="2000" dirty="0" smtClean="0">
                <a:ea typeface="-윤고딕340"/>
              </a:rPr>
              <a:t> </a:t>
            </a:r>
            <a:r>
              <a:rPr lang="ko-KR" altLang="en-US" sz="2000" dirty="0" err="1">
                <a:ea typeface="-윤고딕340"/>
              </a:rPr>
              <a:t>이용시</a:t>
            </a:r>
            <a:r>
              <a:rPr lang="ko-KR" altLang="en-US" sz="2000" dirty="0">
                <a:ea typeface="-윤고딕340"/>
              </a:rPr>
              <a:t> 의존성을 이름을 기준으로 자동 연결 할 수 있음</a:t>
            </a:r>
          </a:p>
          <a:p>
            <a:pPr fontAlgn="auto">
              <a:spcAft>
                <a:spcPts val="0"/>
              </a:spcAft>
              <a:defRPr/>
            </a:pPr>
            <a:r>
              <a:rPr lang="ko-KR" altLang="en-US" sz="2000" dirty="0" err="1">
                <a:ea typeface="-윤고딕340"/>
              </a:rPr>
              <a:t>생성자</a:t>
            </a:r>
            <a:r>
              <a:rPr lang="ko-KR" altLang="en-US" sz="2000" dirty="0">
                <a:ea typeface="-윤고딕340"/>
              </a:rPr>
              <a:t> 인자를 자동 </a:t>
            </a:r>
            <a:r>
              <a:rPr lang="ko-KR" altLang="en-US" sz="2000" dirty="0" smtClean="0">
                <a:ea typeface="-윤고딕340"/>
              </a:rPr>
              <a:t>연결하는 데는 </a:t>
            </a:r>
            <a:r>
              <a:rPr lang="ko-KR" altLang="en-US" sz="2000" dirty="0">
                <a:ea typeface="-윤고딕340"/>
              </a:rPr>
              <a:t>사용 할 수 없음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699780"/>
            <a:ext cx="744855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39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58219"/>
            <a:ext cx="5715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75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8966"/>
          <a:stretch>
            <a:fillRect/>
          </a:stretch>
        </p:blipFill>
        <p:spPr bwMode="auto">
          <a:xfrm>
            <a:off x="2671762" y="1903837"/>
            <a:ext cx="6848475" cy="419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4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262" y="2134394"/>
            <a:ext cx="5705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15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577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에서 사용하는 주요 </a:t>
            </a:r>
            <a:r>
              <a:rPr lang="en-US" altLang="ko-KR" dirty="0" smtClean="0"/>
              <a:t>Annotation:</a:t>
            </a:r>
          </a:p>
          <a:p>
            <a:endParaRPr lang="en-US" altLang="ko-KR" dirty="0" smtClean="0"/>
          </a:p>
          <a:p>
            <a:pPr lvl="3">
              <a:defRPr/>
            </a:pPr>
            <a:endParaRPr lang="ko-KR" altLang="en-US" sz="1400" dirty="0">
              <a:ea typeface="-윤고딕340"/>
            </a:endParaRPr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248581"/>
              </p:ext>
            </p:extLst>
          </p:nvPr>
        </p:nvGraphicFramePr>
        <p:xfrm>
          <a:off x="838199" y="1948919"/>
          <a:ext cx="10354734" cy="3586907"/>
        </p:xfrm>
        <a:graphic>
          <a:graphicData uri="http://schemas.openxmlformats.org/drawingml/2006/table">
            <a:tbl>
              <a:tblPr/>
              <a:tblGrid>
                <a:gridCol w="5177367"/>
                <a:gridCol w="5177367"/>
              </a:tblGrid>
              <a:tr h="2997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@Controller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해당 클래스가 </a:t>
                      </a:r>
                      <a:r>
                        <a:rPr lang="en-US" altLang="ko-KR" sz="1400" dirty="0">
                          <a:effectLst/>
                        </a:rPr>
                        <a:t>Controller</a:t>
                      </a:r>
                      <a:r>
                        <a:rPr lang="ko-KR" altLang="en-US" sz="1400" dirty="0">
                          <a:effectLst/>
                        </a:rPr>
                        <a:t>임을 나타내기 위한 </a:t>
                      </a:r>
                      <a:r>
                        <a:rPr lang="en-US" altLang="ko-KR" sz="1600" dirty="0" smtClean="0"/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@RequestMapping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요청에 대해 어떤 </a:t>
                      </a:r>
                      <a:r>
                        <a:rPr lang="en-US" altLang="ko-KR" sz="1400" dirty="0">
                          <a:effectLst/>
                        </a:rPr>
                        <a:t>Controller, </a:t>
                      </a:r>
                      <a:r>
                        <a:rPr lang="ko-KR" altLang="en-US" sz="1400" dirty="0">
                          <a:effectLst/>
                        </a:rPr>
                        <a:t>어떤 </a:t>
                      </a:r>
                      <a:r>
                        <a:rPr lang="ko-KR" altLang="en-US" sz="1400" dirty="0" err="1">
                          <a:effectLst/>
                        </a:rPr>
                        <a:t>메소드가</a:t>
                      </a:r>
                      <a:r>
                        <a:rPr lang="ko-KR" altLang="en-US" sz="1400" dirty="0">
                          <a:effectLst/>
                        </a:rPr>
                        <a:t> 처리할지를 </a:t>
                      </a:r>
                      <a:r>
                        <a:rPr lang="ko-KR" altLang="en-US" sz="1400" dirty="0" err="1">
                          <a:effectLst/>
                        </a:rPr>
                        <a:t>맵핑하기</a:t>
                      </a:r>
                      <a:r>
                        <a:rPr lang="ko-KR" altLang="en-US" sz="1400" dirty="0">
                          <a:effectLst/>
                        </a:rPr>
                        <a:t> 위한 </a:t>
                      </a:r>
                      <a:r>
                        <a:rPr lang="en-US" altLang="ko-KR" sz="1600" dirty="0" smtClean="0"/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RequestParam</a:t>
                      </a:r>
                      <a:endParaRPr 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</a:rPr>
                        <a:t>Controller </a:t>
                      </a:r>
                      <a:r>
                        <a:rPr lang="ko-KR" altLang="en-US" sz="1400" dirty="0" err="1">
                          <a:effectLst/>
                        </a:rPr>
                        <a:t>메소드의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파라미터와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웹요청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파라미터와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맵핑하기</a:t>
                      </a:r>
                      <a:r>
                        <a:rPr lang="ko-KR" altLang="en-US" sz="1400" dirty="0">
                          <a:effectLst/>
                        </a:rPr>
                        <a:t> 위한 </a:t>
                      </a:r>
                      <a:r>
                        <a:rPr lang="en-US" altLang="ko-KR" sz="1400" dirty="0" smtClean="0">
                          <a:effectLst/>
                        </a:rPr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@ModelAttribute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</a:rPr>
                        <a:t>Controller </a:t>
                      </a:r>
                      <a:r>
                        <a:rPr lang="ko-KR" altLang="en-US" sz="1400" dirty="0" err="1">
                          <a:effectLst/>
                        </a:rPr>
                        <a:t>메소드의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파라미터나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리턴값을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Model </a:t>
                      </a:r>
                      <a:r>
                        <a:rPr lang="ko-KR" altLang="en-US" sz="1400" dirty="0">
                          <a:effectLst/>
                        </a:rPr>
                        <a:t>객체와 </a:t>
                      </a:r>
                      <a:r>
                        <a:rPr lang="ko-KR" altLang="en-US" sz="1400" dirty="0" err="1">
                          <a:effectLst/>
                        </a:rPr>
                        <a:t>바인딩하기</a:t>
                      </a:r>
                      <a:r>
                        <a:rPr lang="ko-KR" altLang="en-US" sz="1400" dirty="0">
                          <a:effectLst/>
                        </a:rPr>
                        <a:t> 위한 </a:t>
                      </a:r>
                      <a:r>
                        <a:rPr lang="en-US" altLang="ko-KR" sz="1400" dirty="0" smtClean="0">
                          <a:effectLst/>
                        </a:rPr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@SessionAttributes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</a:rPr>
                        <a:t>Model </a:t>
                      </a:r>
                      <a:r>
                        <a:rPr lang="ko-KR" altLang="en-US" sz="1400" dirty="0">
                          <a:effectLst/>
                        </a:rPr>
                        <a:t>객체를 세션에 저장하고 사용하기 위한 </a:t>
                      </a:r>
                      <a:r>
                        <a:rPr lang="en-US" altLang="ko-KR" sz="1400" dirty="0" smtClean="0">
                          <a:effectLst/>
                        </a:rPr>
                        <a:t>Annotation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RequestPart</a:t>
                      </a:r>
                      <a:endParaRPr lang="en-US" sz="1400" dirty="0">
                        <a:effectLst/>
                      </a:endParaRP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</a:rPr>
                        <a:t>Multipart </a:t>
                      </a:r>
                      <a:r>
                        <a:rPr lang="ko-KR" altLang="en-US" sz="1400" dirty="0">
                          <a:effectLst/>
                        </a:rPr>
                        <a:t>요청의 경우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웹요청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파라미터와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맵핑가능한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Annotation(</a:t>
                      </a:r>
                      <a:r>
                        <a:rPr lang="en-US" altLang="ko-KR" sz="1400" dirty="0" err="1" smtClean="0">
                          <a:effectLst/>
                        </a:rPr>
                        <a:t>egov</a:t>
                      </a:r>
                      <a:r>
                        <a:rPr lang="en-US" altLang="ko-KR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3.0, Spring 3.1.x</a:t>
                      </a:r>
                      <a:r>
                        <a:rPr lang="ko-KR" altLang="en-US" sz="1400" dirty="0">
                          <a:effectLst/>
                        </a:rPr>
                        <a:t>부터 추가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20721" marR="20721" marT="20721" marB="20721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62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RequestMapping</a:t>
            </a:r>
            <a:r>
              <a:rPr lang="ko-KR" altLang="en-US" sz="2000" dirty="0"/>
              <a:t>은 요청에 대해 어떤 </a:t>
            </a:r>
            <a:r>
              <a:rPr lang="en-US" altLang="ko-KR" sz="2000" dirty="0"/>
              <a:t>Controller, </a:t>
            </a:r>
            <a:r>
              <a:rPr lang="ko-KR" altLang="en-US" sz="2000" dirty="0"/>
              <a:t>어떤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처리할지를 </a:t>
            </a:r>
            <a:r>
              <a:rPr lang="ko-KR" altLang="en-US" sz="2000" dirty="0" err="1"/>
              <a:t>맵핑하기</a:t>
            </a:r>
            <a:r>
              <a:rPr lang="ko-KR" altLang="en-US" sz="2000" dirty="0"/>
              <a:t> 위한 </a:t>
            </a:r>
            <a:r>
              <a:rPr lang="en-US" altLang="ko-KR" sz="2000" dirty="0" smtClean="0"/>
              <a:t>Annotation</a:t>
            </a:r>
            <a:r>
              <a:rPr lang="ko-KR" altLang="en-US" sz="2000" dirty="0" smtClean="0"/>
              <a:t>이다</a:t>
            </a:r>
            <a:r>
              <a:rPr lang="en-US" altLang="ko-KR" sz="2000" dirty="0"/>
              <a:t>. @</a:t>
            </a:r>
            <a:r>
              <a:rPr lang="en-US" altLang="ko-KR" sz="2000" dirty="0" err="1" smtClean="0"/>
              <a:t>RequestMapping</a:t>
            </a:r>
            <a:r>
              <a:rPr lang="ko-KR" altLang="en-US" sz="2000" dirty="0"/>
              <a:t>이 사용하는 속성은 아래와 같다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RequestMapping</a:t>
            </a:r>
            <a:r>
              <a:rPr lang="ko-KR" altLang="en-US" sz="2000" dirty="0"/>
              <a:t>은 클래스 단위</a:t>
            </a:r>
            <a:r>
              <a:rPr lang="en-US" altLang="ko-KR" sz="2000" dirty="0"/>
              <a:t>(type level)</a:t>
            </a:r>
            <a:r>
              <a:rPr lang="ko-KR" altLang="en-US" sz="2000" dirty="0"/>
              <a:t>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단위</a:t>
            </a:r>
            <a:r>
              <a:rPr lang="en-US" altLang="ko-KR" sz="2000" dirty="0"/>
              <a:t>(method level)</a:t>
            </a:r>
            <a:r>
              <a:rPr lang="ko-KR" altLang="en-US" sz="2000" dirty="0"/>
              <a:t>로 설정할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8326599"/>
              </p:ext>
            </p:extLst>
          </p:nvPr>
        </p:nvGraphicFramePr>
        <p:xfrm>
          <a:off x="1544595" y="2042983"/>
          <a:ext cx="9098691" cy="3852403"/>
        </p:xfrm>
        <a:graphic>
          <a:graphicData uri="http://schemas.openxmlformats.org/drawingml/2006/table">
            <a:tbl>
              <a:tblPr/>
              <a:tblGrid>
                <a:gridCol w="815549"/>
                <a:gridCol w="1212686"/>
                <a:gridCol w="7070456"/>
              </a:tblGrid>
              <a:tr h="17614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이름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타입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설명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1132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value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String[]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URL </a:t>
                      </a:r>
                      <a:r>
                        <a:rPr lang="ko-KR" altLang="en-US" sz="1100" dirty="0">
                          <a:effectLst/>
                        </a:rPr>
                        <a:t>값으로 </a:t>
                      </a:r>
                      <a:r>
                        <a:rPr lang="ko-KR" altLang="en-US" sz="1100" dirty="0" err="1">
                          <a:effectLst/>
                        </a:rPr>
                        <a:t>맵핑</a:t>
                      </a:r>
                      <a:r>
                        <a:rPr lang="ko-KR" altLang="en-US" sz="1100" dirty="0">
                          <a:effectLst/>
                        </a:rPr>
                        <a:t> 조건을 부여한다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@</a:t>
                      </a:r>
                      <a:r>
                        <a:rPr lang="en-US" altLang="ko-KR" sz="1100" dirty="0" err="1">
                          <a:effectLst/>
                        </a:rPr>
                        <a:t>RequestMapping</a:t>
                      </a:r>
                      <a:r>
                        <a:rPr lang="en-US" altLang="ko-KR" sz="1100" dirty="0">
                          <a:effectLst/>
                        </a:rPr>
                        <a:t>(value=”/hello.do”) </a:t>
                      </a:r>
                      <a:r>
                        <a:rPr lang="ko-KR" altLang="en-US" sz="1100" dirty="0">
                          <a:effectLst/>
                        </a:rPr>
                        <a:t>또는 </a:t>
                      </a:r>
                      <a:r>
                        <a:rPr lang="en-US" altLang="ko-KR" sz="1100" dirty="0">
                          <a:effectLst/>
                        </a:rPr>
                        <a:t>@</a:t>
                      </a:r>
                      <a:r>
                        <a:rPr lang="en-US" altLang="ko-KR" sz="1100" dirty="0" err="1">
                          <a:effectLst/>
                        </a:rPr>
                        <a:t>RequestMapping</a:t>
                      </a:r>
                      <a:r>
                        <a:rPr lang="en-US" altLang="ko-KR" sz="1100" dirty="0">
                          <a:effectLst/>
                        </a:rPr>
                        <a:t>(value={”/hello.do”, ”/world.do” })</a:t>
                      </a:r>
                      <a:r>
                        <a:rPr lang="ko-KR" altLang="en-US" sz="1100" dirty="0">
                          <a:effectLst/>
                        </a:rPr>
                        <a:t>와 같이 표기하며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기본값이기 때문에 </a:t>
                      </a:r>
                      <a:r>
                        <a:rPr lang="en-US" altLang="ko-KR" sz="1100" dirty="0">
                          <a:effectLst/>
                        </a:rPr>
                        <a:t>@</a:t>
                      </a:r>
                      <a:r>
                        <a:rPr lang="en-US" altLang="ko-KR" sz="1100" dirty="0" err="1">
                          <a:effectLst/>
                        </a:rPr>
                        <a:t>RequestMapping</a:t>
                      </a:r>
                      <a:r>
                        <a:rPr lang="en-US" altLang="ko-KR" sz="1100" dirty="0">
                          <a:effectLst/>
                        </a:rPr>
                        <a:t>(”/hello.do”)</a:t>
                      </a:r>
                      <a:r>
                        <a:rPr lang="ko-KR" altLang="en-US" sz="1100" dirty="0">
                          <a:effectLst/>
                        </a:rPr>
                        <a:t>으로 표기할 수도 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”/</a:t>
                      </a:r>
                      <a:r>
                        <a:rPr lang="en-US" altLang="ko-KR" sz="1100" dirty="0" err="1">
                          <a:effectLst/>
                        </a:rPr>
                        <a:t>myPath</a:t>
                      </a:r>
                      <a:r>
                        <a:rPr lang="en-US" altLang="ko-KR" sz="1100" dirty="0">
                          <a:effectLst/>
                        </a:rPr>
                        <a:t>/*.do”</a:t>
                      </a:r>
                      <a:r>
                        <a:rPr lang="ko-KR" altLang="en-US" sz="1100" dirty="0">
                          <a:effectLst/>
                        </a:rPr>
                        <a:t>와 같이 </a:t>
                      </a:r>
                      <a:r>
                        <a:rPr lang="en-US" altLang="ko-KR" sz="1100" dirty="0">
                          <a:effectLst/>
                        </a:rPr>
                        <a:t>Ant-Style</a:t>
                      </a:r>
                      <a:r>
                        <a:rPr lang="ko-KR" altLang="en-US" sz="1100" dirty="0">
                          <a:effectLst/>
                        </a:rPr>
                        <a:t>의 </a:t>
                      </a:r>
                      <a:r>
                        <a:rPr lang="ko-KR" altLang="en-US" sz="1100" dirty="0" err="1">
                          <a:effectLst/>
                        </a:rPr>
                        <a:t>패턴매칭을</a:t>
                      </a:r>
                      <a:r>
                        <a:rPr lang="ko-KR" altLang="en-US" sz="1100" dirty="0">
                          <a:effectLst/>
                        </a:rPr>
                        <a:t> 이용할 수도 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Spring 3.1</a:t>
                      </a:r>
                      <a:r>
                        <a:rPr lang="ko-KR" altLang="en-US" sz="1100" dirty="0">
                          <a:effectLst/>
                        </a:rPr>
                        <a:t>부터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뒤에 중괄호를 이용하여 </a:t>
                      </a:r>
                      <a:r>
                        <a:rPr lang="ko-KR" altLang="en-US" sz="1100" dirty="0" err="1">
                          <a:effectLst/>
                        </a:rPr>
                        <a:t>변수값을</a:t>
                      </a:r>
                      <a:r>
                        <a:rPr lang="ko-KR" altLang="en-US" sz="1100" dirty="0">
                          <a:effectLst/>
                        </a:rPr>
                        <a:t> 직접 받을 수 있도록 하였다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아래 설명</a:t>
                      </a:r>
                      <a:r>
                        <a:rPr lang="en-US" altLang="ko-KR" sz="1100" dirty="0">
                          <a:effectLst/>
                        </a:rPr>
                        <a:t>(URI Template Variable Enhancements)</a:t>
                      </a:r>
                      <a:r>
                        <a:rPr lang="ko-KR" altLang="en-US" sz="1100" dirty="0">
                          <a:effectLst/>
                        </a:rPr>
                        <a:t>을 참고하라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0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method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RequestMethod</a:t>
                      </a:r>
                      <a:r>
                        <a:rPr lang="en-US" sz="1100" dirty="0">
                          <a:effectLst/>
                        </a:rPr>
                        <a:t>[]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HTTP Request </a:t>
                      </a:r>
                      <a:r>
                        <a:rPr lang="ko-KR" altLang="en-US" sz="1100">
                          <a:effectLst/>
                        </a:rPr>
                        <a:t>메소드값을 맵핑 조건으로 부여한다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HTTP </a:t>
                      </a:r>
                      <a:r>
                        <a:rPr lang="ko-KR" altLang="en-US" sz="1100">
                          <a:effectLst/>
                        </a:rPr>
                        <a:t>요청 메소드값이 일치해야 맵핑이 이루어 지게 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@RequestMapping(method = RequestMethod.POST)</a:t>
                      </a:r>
                      <a:r>
                        <a:rPr lang="ko-KR" altLang="en-US" sz="1100">
                          <a:effectLst/>
                        </a:rPr>
                        <a:t>같은 형식으로 표기한다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사용 가능한 메소드는 </a:t>
                      </a:r>
                      <a:r>
                        <a:rPr lang="en-US" altLang="ko-KR" sz="1100">
                          <a:effectLst/>
                        </a:rPr>
                        <a:t>GET, POST, HEAD, OPTIONS, PUT, DELETE, TRACE</a:t>
                      </a:r>
                      <a:r>
                        <a:rPr lang="ko-KR" altLang="en-US" sz="1100">
                          <a:effectLst/>
                        </a:rPr>
                        <a:t>이다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623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params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String[]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effectLst/>
                        </a:rPr>
                        <a:t>HTTP Request </a:t>
                      </a:r>
                      <a:r>
                        <a:rPr lang="ko-KR" altLang="en-US" sz="1100">
                          <a:effectLst/>
                        </a:rPr>
                        <a:t>파라미터를 맵핑 조건으로 부여한다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params=“myParam=myValue”</a:t>
                      </a:r>
                      <a:r>
                        <a:rPr lang="ko-KR" altLang="en-US" sz="1100">
                          <a:effectLst/>
                        </a:rPr>
                        <a:t>이면 </a:t>
                      </a:r>
                      <a:r>
                        <a:rPr lang="en-US" altLang="ko-KR" sz="1100">
                          <a:effectLst/>
                        </a:rPr>
                        <a:t>HTTP Request URL</a:t>
                      </a:r>
                      <a:r>
                        <a:rPr lang="ko-KR" altLang="en-US" sz="1100">
                          <a:effectLst/>
                        </a:rPr>
                        <a:t>중에 </a:t>
                      </a:r>
                      <a:r>
                        <a:rPr lang="en-US" altLang="ko-KR" sz="1100">
                          <a:effectLst/>
                        </a:rPr>
                        <a:t>myParam</a:t>
                      </a:r>
                      <a:r>
                        <a:rPr lang="ko-KR" altLang="en-US" sz="1100">
                          <a:effectLst/>
                        </a:rPr>
                        <a:t>이라는 파라미터가 있어야 하고 값은 </a:t>
                      </a:r>
                      <a:r>
                        <a:rPr lang="en-US" altLang="ko-KR" sz="1100">
                          <a:effectLst/>
                        </a:rPr>
                        <a:t>myValue</a:t>
                      </a:r>
                      <a:r>
                        <a:rPr lang="ko-KR" altLang="en-US" sz="1100">
                          <a:effectLst/>
                        </a:rPr>
                        <a:t>이어야 맵핑한다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params=“myParam”</a:t>
                      </a:r>
                      <a:r>
                        <a:rPr lang="ko-KR" altLang="en-US" sz="1100">
                          <a:effectLst/>
                        </a:rPr>
                        <a:t>와 같이 파라미터 이름만으로 조건을 부여할 수도 있고</a:t>
                      </a:r>
                      <a:r>
                        <a:rPr lang="en-US" altLang="ko-KR" sz="1100">
                          <a:effectLst/>
                        </a:rPr>
                        <a:t>, ”!myParam”</a:t>
                      </a:r>
                      <a:r>
                        <a:rPr lang="ko-KR" altLang="en-US" sz="1100">
                          <a:effectLst/>
                        </a:rPr>
                        <a:t>하면 </a:t>
                      </a:r>
                      <a:r>
                        <a:rPr lang="en-US" altLang="ko-KR" sz="1100">
                          <a:effectLst/>
                        </a:rPr>
                        <a:t>myParam</a:t>
                      </a:r>
                      <a:r>
                        <a:rPr lang="ko-KR" altLang="en-US" sz="1100">
                          <a:effectLst/>
                        </a:rPr>
                        <a:t>이라는 파라미터가 없는 요청 만을 맵핑한다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@RequestMapping(params={“myParam1=myValue”, “myParam2”, ”!myParam3”})</a:t>
                      </a:r>
                      <a:r>
                        <a:rPr lang="ko-KR" altLang="en-US" sz="1100">
                          <a:effectLst/>
                        </a:rPr>
                        <a:t>와 같이 조건을 주었다면</a:t>
                      </a:r>
                      <a:r>
                        <a:rPr lang="en-US" altLang="ko-KR" sz="1100">
                          <a:effectLst/>
                        </a:rPr>
                        <a:t>,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HTTP Request</a:t>
                      </a:r>
                      <a:r>
                        <a:rPr lang="ko-KR" altLang="en-US" sz="1100">
                          <a:effectLst/>
                        </a:rPr>
                        <a:t>에는 파라미터 </a:t>
                      </a:r>
                      <a:r>
                        <a:rPr lang="en-US" altLang="ko-KR" sz="1100">
                          <a:effectLst/>
                        </a:rPr>
                        <a:t>myParam1</a:t>
                      </a:r>
                      <a:r>
                        <a:rPr lang="ko-KR" altLang="en-US" sz="1100">
                          <a:effectLst/>
                        </a:rPr>
                        <a:t>이 </a:t>
                      </a:r>
                      <a:r>
                        <a:rPr lang="en-US" altLang="ko-KR" sz="1100">
                          <a:effectLst/>
                        </a:rPr>
                        <a:t>myValue</a:t>
                      </a:r>
                      <a:r>
                        <a:rPr lang="ko-KR" altLang="en-US" sz="1100">
                          <a:effectLst/>
                        </a:rPr>
                        <a:t>값을 가지고 있고</a:t>
                      </a:r>
                      <a:r>
                        <a:rPr lang="en-US" altLang="ko-KR" sz="1100">
                          <a:effectLst/>
                        </a:rPr>
                        <a:t>, myParam2 </a:t>
                      </a:r>
                      <a:r>
                        <a:rPr lang="ko-KR" altLang="en-US" sz="1100">
                          <a:effectLst/>
                        </a:rPr>
                        <a:t>파라미터가 있어야 하고</a:t>
                      </a:r>
                      <a:r>
                        <a:rPr lang="en-US" altLang="ko-KR" sz="1100">
                          <a:effectLst/>
                        </a:rPr>
                        <a:t>, myParam3</a:t>
                      </a:r>
                      <a:r>
                        <a:rPr lang="ko-KR" altLang="en-US" sz="1100">
                          <a:effectLst/>
                        </a:rPr>
                        <a:t>라는 파라미터는 없어야 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21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consumes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String[]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설정과 </a:t>
                      </a:r>
                      <a:r>
                        <a:rPr lang="en-US" altLang="ko-KR" sz="1100">
                          <a:effectLst/>
                        </a:rPr>
                        <a:t>Content-Type request</a:t>
                      </a:r>
                      <a:r>
                        <a:rPr lang="ko-KR" altLang="en-US" sz="1100">
                          <a:effectLst/>
                        </a:rPr>
                        <a:t>헤더가 일치 할 경우에만 </a:t>
                      </a:r>
                      <a:r>
                        <a:rPr lang="en-US" altLang="ko-KR" sz="1100">
                          <a:effectLst/>
                        </a:rPr>
                        <a:t>URL</a:t>
                      </a:r>
                      <a:r>
                        <a:rPr lang="ko-KR" altLang="en-US" sz="1100">
                          <a:effectLst/>
                        </a:rPr>
                        <a:t>이 호출된다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14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produces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String[]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설정과 </a:t>
                      </a:r>
                      <a:r>
                        <a:rPr lang="en-US" altLang="ko-KR" sz="1100" dirty="0">
                          <a:effectLst/>
                        </a:rPr>
                        <a:t>Accept request</a:t>
                      </a:r>
                      <a:r>
                        <a:rPr lang="ko-KR" altLang="en-US" sz="1100" dirty="0">
                          <a:effectLst/>
                        </a:rPr>
                        <a:t>헤더가 일치 할 경우에만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이 호출된다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8204" marR="8204" marT="8204" marB="8204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74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type level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/</a:t>
            </a:r>
            <a:r>
              <a:rPr lang="en-US" altLang="ko-KR" sz="2000" dirty="0"/>
              <a:t>hello.do </a:t>
            </a:r>
            <a:r>
              <a:rPr lang="ko-KR" altLang="en-US" sz="2000" dirty="0"/>
              <a:t>요청이 오면 </a:t>
            </a:r>
            <a:r>
              <a:rPr lang="en-US" altLang="ko-KR" sz="2000" dirty="0" err="1"/>
              <a:t>HelloController</a:t>
            </a:r>
            <a:r>
              <a:rPr lang="ko-KR" altLang="en-US" sz="2000" dirty="0"/>
              <a:t>의 </a:t>
            </a:r>
            <a:r>
              <a:rPr lang="en-US" altLang="ko-KR" sz="2000" dirty="0"/>
              <a:t>hello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수행된다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lvl="1"/>
            <a:endParaRPr lang="ko-KR" alt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2164" y="3298100"/>
            <a:ext cx="10927671" cy="846386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@Controller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"/hello.do"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class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HelloController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//type level에서 URL을 정의하고 Controller에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메소드가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 하나만 있어도 요청 처리를 담당할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메소드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 위에 @RequestMapping 표기를 해야 제대로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맵핑이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 된다.</a:t>
            </a:r>
            <a:endParaRPr kumimoji="0" lang="en-US" altLang="ko-KR" sz="11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5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type + method </a:t>
            </a:r>
            <a:r>
              <a:rPr lang="en-US" altLang="ko-KR" b="1" dirty="0" smtClean="0"/>
              <a:t>level</a:t>
            </a:r>
          </a:p>
          <a:p>
            <a:pPr lvl="1"/>
            <a:r>
              <a:rPr lang="en-US" altLang="ko-KR" sz="1800" dirty="0"/>
              <a:t>/hello.do </a:t>
            </a:r>
            <a:r>
              <a:rPr lang="ko-KR" altLang="en-US" sz="1800" dirty="0"/>
              <a:t>요청이 오면 </a:t>
            </a:r>
            <a:r>
              <a:rPr lang="en-US" altLang="ko-KR" sz="1800" dirty="0"/>
              <a:t>hello </a:t>
            </a:r>
            <a:r>
              <a:rPr lang="ko-KR" altLang="en-US" sz="1800" dirty="0" err="1"/>
              <a:t>메소드</a:t>
            </a:r>
            <a:r>
              <a:rPr lang="en-US" altLang="ko-KR" sz="1800" dirty="0" smtClean="0"/>
              <a:t>, /</a:t>
            </a:r>
            <a:r>
              <a:rPr lang="en-US" altLang="ko-KR" sz="1800" dirty="0"/>
              <a:t>helloForm.do </a:t>
            </a:r>
            <a:r>
              <a:rPr lang="ko-KR" altLang="en-US" sz="1800" dirty="0"/>
              <a:t>요청은 </a:t>
            </a:r>
            <a:r>
              <a:rPr lang="en-US" altLang="ko-KR" sz="1800" dirty="0"/>
              <a:t>GET </a:t>
            </a:r>
            <a:r>
              <a:rPr lang="ko-KR" altLang="en-US" sz="1800" dirty="0"/>
              <a:t>방식이면 </a:t>
            </a:r>
            <a:r>
              <a:rPr lang="en-US" altLang="ko-KR" sz="1800" dirty="0" err="1"/>
              <a:t>helloGet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, POST </a:t>
            </a:r>
            <a:r>
              <a:rPr lang="ko-KR" altLang="en-US" sz="1800" dirty="0"/>
              <a:t>방식이면 </a:t>
            </a:r>
            <a:r>
              <a:rPr lang="en-US" altLang="ko-KR" sz="1800" dirty="0" err="1"/>
              <a:t>helloPost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수행된다</a:t>
            </a:r>
            <a:r>
              <a:rPr lang="en-US" altLang="ko-KR" sz="1800" dirty="0"/>
              <a:t>.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66989" y="3315258"/>
            <a:ext cx="7058022" cy="2462213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@Controller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class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HelloController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"/hello.do"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66CC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"/helloForm.do"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helloGet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"/helloForm.do"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helloPost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6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type + </a:t>
            </a:r>
            <a:r>
              <a:rPr lang="en-US" altLang="ko-KR" b="1" dirty="0" smtClean="0"/>
              <a:t>method level</a:t>
            </a:r>
          </a:p>
          <a:p>
            <a:pPr lvl="1"/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둘 다 설정할 수도 있는데, 이 경우엔 type level에 설정한 @RequestMapping의 value(</a:t>
            </a:r>
            <a:r>
              <a:rPr lang="ko-KR" altLang="ko-KR" sz="1400" dirty="0"/>
              <a:t>URL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method level에서 재정의 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 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없다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hello.do 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요청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시에 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GET 방식이면 helloGet </a:t>
            </a:r>
            <a:r>
              <a:rPr lang="ko-KR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, POST 방식이면 helloPost </a:t>
            </a:r>
            <a:r>
              <a:rPr lang="ko-KR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메소드가</a:t>
            </a:r>
            <a:r>
              <a:rPr lang="ko-KR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수행된다.</a:t>
            </a:r>
            <a:r>
              <a:rPr lang="ko-KR" altLang="ko-KR" sz="1400" dirty="0"/>
              <a:t> </a:t>
            </a:r>
            <a:endParaRPr lang="ko-KR" altLang="ko-KR" sz="5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21202" y="3375728"/>
            <a:ext cx="5549596" cy="3046988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@Controller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"/hello.do"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HelloController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method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helloGet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method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helloPost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644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MVC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53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type + </a:t>
            </a:r>
            <a:r>
              <a:rPr lang="en-US" altLang="ko-KR" b="1" dirty="0" smtClean="0"/>
              <a:t>method </a:t>
            </a:r>
            <a:r>
              <a:rPr lang="en-US" altLang="ko-KR" b="1" dirty="0"/>
              <a:t>level + </a:t>
            </a:r>
            <a:r>
              <a:rPr lang="en-US" altLang="ko-KR" b="1" dirty="0" smtClean="0"/>
              <a:t>request</a:t>
            </a:r>
          </a:p>
          <a:p>
            <a:pPr lvl="1"/>
            <a:r>
              <a:rPr lang="ko-KR" altLang="en-US" sz="1800" dirty="0"/>
              <a:t>다음 예제에서 </a:t>
            </a:r>
            <a:r>
              <a:rPr lang="en-US" altLang="ko-KR" sz="1800" dirty="0"/>
              <a:t>URL</a:t>
            </a:r>
            <a:r>
              <a:rPr lang="ko-KR" altLang="en-US" sz="1800" dirty="0"/>
              <a:t>이 </a:t>
            </a:r>
            <a:r>
              <a:rPr lang="en-US" altLang="ko-KR" sz="1800" dirty="0"/>
              <a:t>/pets</a:t>
            </a:r>
            <a:r>
              <a:rPr lang="ko-KR" altLang="en-US" sz="1800" dirty="0"/>
              <a:t>로 요청된 경우</a:t>
            </a:r>
            <a:r>
              <a:rPr lang="en-US" altLang="ko-KR" sz="1800" dirty="0"/>
              <a:t>, POST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request</a:t>
            </a:r>
            <a:r>
              <a:rPr lang="ko-KR" altLang="en-US" sz="1800" dirty="0"/>
              <a:t>의 </a:t>
            </a:r>
            <a:r>
              <a:rPr lang="en-US" altLang="ko-KR" sz="1800" dirty="0"/>
              <a:t>content-type</a:t>
            </a:r>
            <a:r>
              <a:rPr lang="ko-KR" altLang="en-US" sz="1800" dirty="0"/>
              <a:t>이 </a:t>
            </a:r>
            <a:r>
              <a:rPr lang="en-US" altLang="ko-KR" sz="1800" dirty="0"/>
              <a:t>application/</a:t>
            </a:r>
            <a:r>
              <a:rPr lang="en-US" altLang="ko-KR" sz="1800" dirty="0" err="1"/>
              <a:t>json</a:t>
            </a:r>
            <a:r>
              <a:rPr lang="ko-KR" altLang="en-US" sz="1800" dirty="0"/>
              <a:t>인 경우에만 다음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호출된다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/>
              <a:t>다음 예제에서 </a:t>
            </a:r>
            <a:r>
              <a:rPr lang="en-US" altLang="ko-KR" sz="1800" dirty="0"/>
              <a:t>GET</a:t>
            </a:r>
            <a:r>
              <a:rPr lang="ko-KR" altLang="en-US" sz="1800" dirty="0"/>
              <a:t>타입으로 </a:t>
            </a:r>
            <a:r>
              <a:rPr lang="en-US" altLang="ko-KR" sz="1800" dirty="0"/>
              <a:t>URL</a:t>
            </a:r>
            <a:r>
              <a:rPr lang="ko-KR" altLang="en-US" sz="1800" dirty="0"/>
              <a:t>이 </a:t>
            </a:r>
            <a:r>
              <a:rPr lang="en-US" altLang="ko-KR" sz="1800" dirty="0"/>
              <a:t>/pets/*</a:t>
            </a:r>
            <a:r>
              <a:rPr lang="ko-KR" altLang="en-US" sz="1800" dirty="0"/>
              <a:t>로 요청된 경우</a:t>
            </a:r>
            <a:r>
              <a:rPr lang="en-US" altLang="ko-KR" sz="1800" dirty="0"/>
              <a:t>, request</a:t>
            </a:r>
            <a:r>
              <a:rPr lang="ko-KR" altLang="en-US" sz="1800" dirty="0"/>
              <a:t>의 </a:t>
            </a:r>
            <a:r>
              <a:rPr lang="en-US" altLang="ko-KR" sz="1800" dirty="0"/>
              <a:t>accept header</a:t>
            </a:r>
            <a:r>
              <a:rPr lang="ko-KR" altLang="en-US" sz="1800" dirty="0"/>
              <a:t>가 </a:t>
            </a:r>
            <a:r>
              <a:rPr lang="en-US" altLang="ko-KR" sz="1800" dirty="0"/>
              <a:t>application/</a:t>
            </a:r>
            <a:r>
              <a:rPr lang="en-US" altLang="ko-KR" sz="1800" dirty="0" err="1"/>
              <a:t>json</a:t>
            </a:r>
            <a:r>
              <a:rPr lang="ko-KR" altLang="en-US" sz="1800" dirty="0"/>
              <a:t>인 경우에만 다음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호출된다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6082" y="2963755"/>
            <a:ext cx="10159833" cy="126824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"/pets"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consumes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"application/json"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6CC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Arial Unicode MS" panose="020B0604020202020204" pitchFamily="50" charset="-127"/>
              </a:rPr>
              <a:t>void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addPet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@RequestBody Pet pet, Model model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6CC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 implementation omitted</a:t>
            </a:r>
            <a:endParaRPr kumimoji="0" lang="en-US" altLang="ko-KR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6778" y="5224559"/>
            <a:ext cx="10698442" cy="138499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"/pets/{petId}"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produces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"application/json"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@ResponseBody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Pet getPet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@PathVariable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petId, Model model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 implementation omitted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0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URI Template Variale Enhancements</a:t>
            </a:r>
            <a:r>
              <a:rPr lang="ko-KR" altLang="ko-KR" sz="2400" dirty="0"/>
              <a:t> </a:t>
            </a:r>
            <a:endParaRPr lang="ko-KR" altLang="ko-KR" sz="6000" dirty="0">
              <a:latin typeface="Arial" panose="020B0604020202020204" pitchFamily="34" charset="0"/>
            </a:endParaRPr>
          </a:p>
          <a:p>
            <a:pPr lvl="1"/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ko-KR" altLang="en-US" sz="1600" dirty="0"/>
              <a:t>의 </a:t>
            </a:r>
            <a:r>
              <a:rPr lang="en-US" altLang="ko-KR" sz="1600" dirty="0"/>
              <a:t>value</a:t>
            </a:r>
            <a:r>
              <a:rPr lang="ko-KR" altLang="en-US" sz="1600" dirty="0"/>
              <a:t>에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중괄호로 </a:t>
            </a:r>
            <a:r>
              <a:rPr lang="en-US" altLang="ko-KR" sz="1600" dirty="0"/>
              <a:t>Controller</a:t>
            </a:r>
            <a:r>
              <a:rPr lang="ko-KR" altLang="en-US" sz="1600" dirty="0" err="1"/>
              <a:t>메소드의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받을 값의 </a:t>
            </a:r>
            <a:r>
              <a:rPr lang="ko-KR" altLang="en-US" sz="1600" dirty="0" err="1"/>
              <a:t>변수명을</a:t>
            </a:r>
            <a:r>
              <a:rPr lang="ko-KR" altLang="en-US" sz="1600" dirty="0"/>
              <a:t> 입력해주면 변수를 받을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다음 </a:t>
            </a:r>
            <a:r>
              <a:rPr lang="ko-KR" altLang="en-US" sz="1600" dirty="0"/>
              <a:t>예제에서 </a:t>
            </a:r>
            <a:r>
              <a:rPr lang="en-US" altLang="ko-KR" sz="1600" dirty="0"/>
              <a:t>Controller</a:t>
            </a:r>
            <a:r>
              <a:rPr lang="ko-KR" altLang="en-US" sz="1600" dirty="0" err="1"/>
              <a:t>메소드의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r>
              <a:rPr lang="ko-KR" altLang="en-US" sz="1600" dirty="0"/>
              <a:t>을 ”</a:t>
            </a:r>
            <a:r>
              <a:rPr lang="en-US" altLang="ko-KR" sz="1600" dirty="0"/>
              <a:t>/user/view/{id}“</a:t>
            </a:r>
            <a:r>
              <a:rPr lang="ko-KR" altLang="en-US" sz="1600" dirty="0"/>
              <a:t>로 설정하였을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만약 </a:t>
            </a:r>
            <a:r>
              <a:rPr lang="en-US" altLang="ko-KR" sz="1600" dirty="0"/>
              <a:t>/user/view/12345 </a:t>
            </a:r>
            <a:r>
              <a:rPr lang="ko-KR" altLang="en-US" sz="1600" dirty="0"/>
              <a:t>로 </a:t>
            </a:r>
            <a:r>
              <a:rPr lang="en-US" altLang="ko-KR" sz="1600" dirty="0"/>
              <a:t>URL</a:t>
            </a:r>
            <a:r>
              <a:rPr lang="ko-KR" altLang="en-US" sz="1600" dirty="0"/>
              <a:t>요청이 들어오면 </a:t>
            </a:r>
            <a:r>
              <a:rPr lang="en-US" altLang="ko-KR" sz="1600" dirty="0"/>
              <a:t>view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파라미터인</a:t>
            </a:r>
            <a:r>
              <a:rPr lang="ko-KR" altLang="en-US" sz="1600" dirty="0"/>
              <a:t> </a:t>
            </a:r>
            <a:r>
              <a:rPr lang="en-US" altLang="ko-KR" sz="1600" dirty="0"/>
              <a:t>id</a:t>
            </a:r>
            <a:r>
              <a:rPr lang="ko-KR" altLang="en-US" sz="1600" dirty="0"/>
              <a:t>가 </a:t>
            </a:r>
            <a:r>
              <a:rPr lang="en-US" altLang="ko-KR" sz="1600" dirty="0"/>
              <a:t>12345</a:t>
            </a:r>
            <a:r>
              <a:rPr lang="ko-KR" altLang="en-US" sz="1600" dirty="0"/>
              <a:t>로 설정된다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1846" y="3740207"/>
            <a:ext cx="5288307" cy="1231106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"/user/view/{id}"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view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@PathVariable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"id"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Arial Unicode MS" panose="020B0604020202020204" pitchFamily="50" charset="-127"/>
              </a:rPr>
              <a:t>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id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 implementation omitted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3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@</a:t>
            </a:r>
            <a:r>
              <a:rPr lang="en-US" altLang="ko-KR" sz="2000" dirty="0" err="1"/>
              <a:t>RequestParam</a:t>
            </a:r>
            <a:r>
              <a:rPr lang="ko-KR" altLang="en-US" sz="2000" dirty="0"/>
              <a:t>은 </a:t>
            </a:r>
            <a:r>
              <a:rPr lang="en-US" altLang="ko-KR" sz="2000" dirty="0"/>
              <a:t>Controller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파라미터와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웹요청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파라미터와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맵핑하기</a:t>
            </a:r>
            <a:r>
              <a:rPr lang="ko-KR" altLang="en-US" sz="2000" dirty="0"/>
              <a:t> 위한 </a:t>
            </a:r>
            <a:r>
              <a:rPr lang="en-US" altLang="ko-KR" sz="2000" dirty="0" smtClean="0"/>
              <a:t>Annotation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관련 </a:t>
            </a:r>
            <a:r>
              <a:rPr lang="ko-KR" altLang="en-US" sz="2000" dirty="0"/>
              <a:t>속성은 아래와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4784202"/>
              </p:ext>
            </p:extLst>
          </p:nvPr>
        </p:nvGraphicFramePr>
        <p:xfrm>
          <a:off x="838200" y="3366929"/>
          <a:ext cx="10515600" cy="126873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타입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설명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파라미터</a:t>
                      </a:r>
                      <a:r>
                        <a:rPr lang="ko-KR" altLang="en-US" dirty="0">
                          <a:effectLst/>
                        </a:rPr>
                        <a:t> 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required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해당 </a:t>
                      </a:r>
                      <a:r>
                        <a:rPr lang="ko-KR" altLang="en-US" dirty="0" err="1">
                          <a:effectLst/>
                        </a:rPr>
                        <a:t>파라미터가</a:t>
                      </a:r>
                      <a:r>
                        <a:rPr lang="ko-KR" altLang="en-US" dirty="0">
                          <a:effectLst/>
                        </a:rPr>
                        <a:t> 반드시 필수 인지 여부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기본값은 </a:t>
                      </a:r>
                      <a:r>
                        <a:rPr lang="en-US" altLang="ko-KR" dirty="0">
                          <a:effectLst/>
                        </a:rPr>
                        <a:t>true</a:t>
                      </a:r>
                      <a:r>
                        <a:rPr lang="ko-KR" altLang="en-US" dirty="0">
                          <a:effectLst/>
                        </a:rPr>
                        <a:t>이다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33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 코드와 같은 방법으로 사용되는데</a:t>
            </a:r>
            <a:r>
              <a:rPr lang="en-US" altLang="ko-KR" sz="1800" dirty="0"/>
              <a:t>, </a:t>
            </a:r>
            <a:r>
              <a:rPr lang="ko-KR" altLang="en-US" sz="1800" dirty="0" smtClean="0"/>
              <a:t>해당 </a:t>
            </a:r>
            <a:r>
              <a:rPr lang="ko-KR" altLang="en-US" sz="1800" dirty="0" err="1"/>
              <a:t>파라미터가</a:t>
            </a:r>
            <a:r>
              <a:rPr lang="ko-KR" altLang="en-US" sz="1800" dirty="0"/>
              <a:t> </a:t>
            </a:r>
            <a:r>
              <a:rPr lang="en-US" altLang="ko-KR" sz="1800" dirty="0"/>
              <a:t>Request </a:t>
            </a:r>
            <a:r>
              <a:rPr lang="ko-KR" altLang="en-US" sz="1800" dirty="0"/>
              <a:t>객체 안에 </a:t>
            </a:r>
            <a:r>
              <a:rPr lang="ko-KR" altLang="en-US" sz="1800" dirty="0" err="1"/>
              <a:t>없을때</a:t>
            </a:r>
            <a:r>
              <a:rPr lang="ko-KR" altLang="en-US" sz="1800" dirty="0"/>
              <a:t> 그냥 </a:t>
            </a:r>
            <a:r>
              <a:rPr lang="en-US" altLang="ko-KR" sz="1800" dirty="0"/>
              <a:t>null</a:t>
            </a:r>
            <a:r>
              <a:rPr lang="ko-KR" altLang="en-US" sz="1800" dirty="0"/>
              <a:t>값을 </a:t>
            </a:r>
            <a:r>
              <a:rPr lang="ko-KR" altLang="en-US" sz="1800" dirty="0" err="1"/>
              <a:t>바인드</a:t>
            </a:r>
            <a:r>
              <a:rPr lang="ko-KR" altLang="en-US" sz="1800" dirty="0"/>
              <a:t> 하고 싶다면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pageNo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처럼 </a:t>
            </a:r>
            <a:r>
              <a:rPr lang="en-US" altLang="ko-KR" sz="1800" dirty="0"/>
              <a:t>required=false</a:t>
            </a:r>
            <a:r>
              <a:rPr lang="ko-KR" altLang="en-US" sz="1800" dirty="0"/>
              <a:t>로 명시해야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2939" y="3085821"/>
            <a:ext cx="9246121" cy="2154436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@Controller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HelloController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i="1" dirty="0">
                <a:solidFill>
                  <a:srgbClr val="808080"/>
                </a:solidFill>
                <a:latin typeface="Arial Unicode MS" panose="020B0604020202020204" pitchFamily="50" charset="-127"/>
              </a:rPr>
              <a:t>//required 조건이 없으면 기본값은 true, 즉 필수 </a:t>
            </a:r>
            <a:r>
              <a:rPr lang="ko-KR" altLang="ko-KR" sz="1400" i="1" dirty="0" err="1">
                <a:solidFill>
                  <a:srgbClr val="808080"/>
                </a:solidFill>
                <a:latin typeface="Arial Unicode MS" panose="020B0604020202020204" pitchFamily="50" charset="-127"/>
              </a:rPr>
              <a:t>파라미터</a:t>
            </a:r>
            <a:r>
              <a:rPr lang="ko-KR" altLang="ko-KR" sz="1400" i="1" dirty="0">
                <a:solidFill>
                  <a:srgbClr val="808080"/>
                </a:solidFill>
                <a:latin typeface="Arial Unicode MS" panose="020B0604020202020204" pitchFamily="50" charset="-127"/>
              </a:rPr>
              <a:t> 이다. </a:t>
            </a:r>
            <a:r>
              <a:rPr lang="ko-KR" altLang="ko-KR" sz="1400" i="1" dirty="0" err="1">
                <a:solidFill>
                  <a:srgbClr val="808080"/>
                </a:solidFill>
                <a:latin typeface="Arial Unicode MS" panose="020B0604020202020204" pitchFamily="50" charset="-127"/>
              </a:rPr>
              <a:t>파라미터</a:t>
            </a:r>
            <a:r>
              <a:rPr lang="ko-KR" altLang="ko-KR" sz="1400" i="1" dirty="0">
                <a:solidFill>
                  <a:srgbClr val="808080"/>
                </a:solidFill>
                <a:latin typeface="Arial Unicode MS" panose="020B0604020202020204" pitchFamily="50" charset="-127"/>
              </a:rPr>
              <a:t> pageNo가 존재하지 않으면 Exception 발생.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"/hello.do"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B1B1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hello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@RequestParam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"name"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name,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	</a:t>
            </a:r>
            <a:r>
              <a:rPr lang="en-US" altLang="ko-KR" sz="1400" i="1" dirty="0">
                <a:solidFill>
                  <a:srgbClr val="80808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400" i="1" dirty="0" smtClean="0">
                <a:solidFill>
                  <a:srgbClr val="808080"/>
                </a:solidFill>
                <a:latin typeface="Arial Unicode MS" panose="020B0604020202020204" pitchFamily="50" charset="-127"/>
              </a:rPr>
              <a:t>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@RequestParam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"pageNo"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required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false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pageNo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){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66CC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파라미터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 pageNo가 존재하지 않으면 String pageNo는 null.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...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 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66CC66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의 속성은 아래와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는 실제적으로 </a:t>
            </a:r>
            <a:r>
              <a:rPr lang="en-US" altLang="ko-KR" sz="2000" dirty="0" err="1"/>
              <a:t>ModelMap.addAttribute</a:t>
            </a:r>
            <a:r>
              <a:rPr lang="ko-KR" altLang="en-US" sz="2000" dirty="0"/>
              <a:t>와 같은 기능을 발휘하는데</a:t>
            </a:r>
            <a:r>
              <a:rPr lang="en-US" altLang="ko-KR" sz="2000" dirty="0"/>
              <a:t>, Controller</a:t>
            </a:r>
            <a:r>
              <a:rPr lang="ko-KR" altLang="en-US" sz="2000" dirty="0"/>
              <a:t>에서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방법으로 사용된다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en-US" altLang="ko-KR" sz="1600" dirty="0"/>
              <a:t>1.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리턴 데이터와 </a:t>
            </a:r>
            <a:r>
              <a:rPr lang="en-US" altLang="ko-KR" sz="1600" dirty="0"/>
              <a:t>Model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(attribute)</a:t>
            </a:r>
            <a:r>
              <a:rPr lang="ko-KR" altLang="en-US" sz="1600" dirty="0"/>
              <a:t>의 바인딩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</a:p>
          <a:p>
            <a:pPr lvl="1"/>
            <a:r>
              <a:rPr lang="en-US" altLang="ko-KR" sz="1600" dirty="0"/>
              <a:t>2.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파라미터와</a:t>
            </a:r>
            <a:r>
              <a:rPr lang="ko-KR" altLang="en-US" sz="1600" dirty="0"/>
              <a:t> </a:t>
            </a:r>
            <a:r>
              <a:rPr lang="en-US" altLang="ko-KR" sz="1600" dirty="0"/>
              <a:t>Model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(attribute)</a:t>
            </a:r>
            <a:r>
              <a:rPr lang="ko-KR" altLang="en-US" sz="1600" dirty="0"/>
              <a:t>의 바인딩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5543780"/>
              </p:ext>
            </p:extLst>
          </p:nvPr>
        </p:nvGraphicFramePr>
        <p:xfrm>
          <a:off x="2585652" y="2290118"/>
          <a:ext cx="7020696" cy="984731"/>
        </p:xfrm>
        <a:graphic>
          <a:graphicData uri="http://schemas.openxmlformats.org/drawingml/2006/table">
            <a:tbl>
              <a:tblPr/>
              <a:tblGrid>
                <a:gridCol w="2340232"/>
                <a:gridCol w="2340232"/>
                <a:gridCol w="2340232"/>
              </a:tblGrid>
              <a:tr h="378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타입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37894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바인드하려는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Model </a:t>
                      </a:r>
                      <a:r>
                        <a:rPr lang="ko-KR" altLang="en-US" dirty="0">
                          <a:effectLst/>
                        </a:rPr>
                        <a:t>속성 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62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리턴 데이터와 </a:t>
            </a:r>
            <a:r>
              <a:rPr lang="en-US" altLang="ko-KR" sz="2000" b="1" dirty="0"/>
              <a:t>Model </a:t>
            </a:r>
            <a:r>
              <a:rPr lang="ko-KR" altLang="en-US" sz="2000" b="1" dirty="0"/>
              <a:t>속성</a:t>
            </a:r>
            <a:r>
              <a:rPr lang="en-US" altLang="ko-KR" sz="2000" b="1" dirty="0"/>
              <a:t>(attribute)</a:t>
            </a:r>
            <a:r>
              <a:rPr lang="ko-KR" altLang="en-US" sz="2000" b="1" dirty="0"/>
              <a:t>의 바인딩</a:t>
            </a:r>
            <a:r>
              <a:rPr lang="en-US" altLang="ko-KR" sz="2000" b="1" dirty="0"/>
              <a:t>.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pPr lvl="1"/>
            <a:r>
              <a:rPr lang="ko-KR" altLang="en-US" sz="1800" dirty="0" err="1"/>
              <a:t>메소드에서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비지니스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(DB </a:t>
            </a:r>
            <a:r>
              <a:rPr lang="ko-KR" altLang="en-US" sz="1800" dirty="0" err="1"/>
              <a:t>처리같은</a:t>
            </a:r>
            <a:r>
              <a:rPr lang="en-US" altLang="ko-KR" sz="1800" dirty="0"/>
              <a:t>)</a:t>
            </a:r>
            <a:r>
              <a:rPr lang="ko-KR" altLang="en-US" sz="1800" dirty="0"/>
              <a:t>을 처리한 후 결과 데이터를 </a:t>
            </a:r>
            <a:r>
              <a:rPr lang="en-US" altLang="ko-KR" sz="1800" dirty="0" err="1"/>
              <a:t>ModelMap</a:t>
            </a:r>
            <a:r>
              <a:rPr lang="en-US" altLang="ko-KR" sz="1800" dirty="0"/>
              <a:t> </a:t>
            </a:r>
            <a:r>
              <a:rPr lang="ko-KR" altLang="en-US" sz="1800" dirty="0"/>
              <a:t>객체에 저장하는 </a:t>
            </a:r>
            <a:r>
              <a:rPr lang="ko-KR" altLang="en-US" sz="1800" dirty="0" err="1"/>
              <a:t>로직은</a:t>
            </a:r>
            <a:r>
              <a:rPr lang="ko-KR" altLang="en-US" sz="1800" dirty="0"/>
              <a:t> 일반적으로 자주 발생한다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856" y="3593720"/>
            <a:ext cx="9762288" cy="129266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"/updateDepartment.do"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formBackingObject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@RequestParam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"deptid"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deptid, ModelMap model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Department department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departmentService.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getDepartmentInfoById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deptid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//DB에서 부서정보 데이터를 가져온다.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model.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addAttribute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"department"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department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//데이터를 모델 객체에 저장한다.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"modifydepartment"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 err="1"/>
              <a:t>메소드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파라미터와</a:t>
            </a:r>
            <a:r>
              <a:rPr lang="ko-KR" altLang="en-US" sz="2400" b="1" dirty="0" smtClean="0"/>
              <a:t> </a:t>
            </a:r>
            <a:r>
              <a:rPr lang="en-US" altLang="ko-KR" sz="2400" b="1" dirty="0"/>
              <a:t>Model </a:t>
            </a:r>
            <a:r>
              <a:rPr lang="ko-KR" altLang="en-US" sz="2400" b="1" dirty="0"/>
              <a:t>속성</a:t>
            </a:r>
            <a:r>
              <a:rPr lang="en-US" altLang="ko-KR" sz="2400" b="1" dirty="0"/>
              <a:t>(attribute)</a:t>
            </a:r>
            <a:r>
              <a:rPr lang="ko-KR" altLang="en-US" sz="2400" b="1" dirty="0"/>
              <a:t>의 바인딩</a:t>
            </a:r>
            <a:r>
              <a:rPr lang="en-US" altLang="ko-KR" sz="2400" b="1" dirty="0"/>
              <a:t>.</a:t>
            </a:r>
            <a:r>
              <a:rPr lang="ko-KR" altLang="en-US" sz="2400" dirty="0"/>
              <a:t> 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@</a:t>
            </a:r>
            <a:r>
              <a:rPr lang="en-US" altLang="ko-KR" sz="1400" dirty="0" err="1"/>
              <a:t>ModelAttribute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ModelMap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특정 속성</a:t>
            </a:r>
            <a:r>
              <a:rPr lang="en-US" altLang="ko-KR" sz="1400" dirty="0"/>
              <a:t>(attribute)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파라미터와</a:t>
            </a:r>
            <a:r>
              <a:rPr lang="ko-KR" altLang="en-US" sz="1400" dirty="0"/>
              <a:t> 바인딩 </a:t>
            </a:r>
            <a:r>
              <a:rPr lang="ko-KR" altLang="en-US" sz="1400" dirty="0" err="1"/>
              <a:t>할때도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사용될수</a:t>
            </a:r>
            <a:r>
              <a:rPr lang="ko-KR" altLang="en-US" sz="1400" dirty="0"/>
              <a:t>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아래와 </a:t>
            </a:r>
            <a:r>
              <a:rPr lang="ko-KR" altLang="en-US" sz="1400" dirty="0"/>
              <a:t>같이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파라미터에</a:t>
            </a:r>
            <a:r>
              <a:rPr lang="ko-KR" altLang="en-US" sz="1400" dirty="0"/>
              <a:t> </a:t>
            </a:r>
            <a:r>
              <a:rPr lang="ko-KR" altLang="en-US" sz="1400" b="1" dirty="0"/>
              <a:t>”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ModelAttribute</a:t>
            </a:r>
            <a:r>
              <a:rPr lang="en-US" altLang="ko-KR" sz="1400" b="1" dirty="0"/>
              <a:t>(“department”) Department </a:t>
            </a:r>
            <a:r>
              <a:rPr lang="en-US" altLang="ko-KR" sz="1400" b="1" dirty="0" err="1"/>
              <a:t>department</a:t>
            </a:r>
            <a:r>
              <a:rPr lang="en-US" altLang="ko-KR" sz="1400" b="1" dirty="0"/>
              <a:t>”</a:t>
            </a:r>
            <a:r>
              <a:rPr lang="ko-KR" altLang="en-US" sz="1400" dirty="0"/>
              <a:t> 선언하면 </a:t>
            </a:r>
            <a:r>
              <a:rPr lang="en-US" altLang="ko-KR" sz="1400" dirty="0" smtClean="0"/>
              <a:t>department</a:t>
            </a:r>
            <a:r>
              <a:rPr lang="ko-KR" altLang="en-US" sz="1400" dirty="0" smtClean="0"/>
              <a:t>에는</a:t>
            </a:r>
            <a:r>
              <a:rPr lang="ko-KR" altLang="en-US" sz="1400" dirty="0"/>
              <a:t> </a:t>
            </a:r>
            <a:r>
              <a:rPr lang="en-US" altLang="ko-KR" sz="1400" b="1" dirty="0"/>
              <a:t>(Department)</a:t>
            </a:r>
            <a:r>
              <a:rPr lang="en-US" altLang="ko-KR" sz="1400" b="1" dirty="0" err="1"/>
              <a:t>ModelMap.get</a:t>
            </a:r>
            <a:r>
              <a:rPr lang="en-US" altLang="ko-KR" sz="1400" b="1" dirty="0"/>
              <a:t>(“department”)</a:t>
            </a:r>
            <a:r>
              <a:rPr lang="ko-KR" altLang="en-US" sz="1400" dirty="0"/>
              <a:t> 값이 </a:t>
            </a:r>
            <a:r>
              <a:rPr lang="ko-KR" altLang="en-US" sz="1400" dirty="0" err="1"/>
              <a:t>바인딩된다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아래와 같은 코드라면 </a:t>
            </a:r>
            <a:r>
              <a:rPr lang="en-US" altLang="ko-KR" sz="1400" dirty="0" err="1"/>
              <a:t>formBackingObject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department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getDepartmentInfo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ModelMap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저장한 </a:t>
            </a:r>
            <a:r>
              <a:rPr lang="en-US" altLang="ko-KR" sz="1400" dirty="0"/>
              <a:t>Department </a:t>
            </a:r>
            <a:r>
              <a:rPr lang="ko-KR" altLang="en-US" sz="1400" dirty="0"/>
              <a:t>데이터가 들어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6746" y="3726577"/>
            <a:ext cx="8598508" cy="2585323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Arial Unicode MS" panose="020B0604020202020204" pitchFamily="50" charset="-127"/>
              </a:rPr>
              <a:t>//department에는 getDepartmentInfo에서 구해온 데이터들이 들어가 있다.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"/updateDepartment.do"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formBackingObject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@ModelAttribute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"department"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Department department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4"/>
              </a:rPr>
              <a:t>System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println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employee.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getEmployeeid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4"/>
              </a:rPr>
              <a:t>System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out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println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employee.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getName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())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1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"modifydepartment"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 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@ModelAttribute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"department"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Department getDepartmentInfo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@RequestParam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"deptid"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deptid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B1B100"/>
                </a:solidFill>
                <a:latin typeface="Arial Unicode MS" panose="020B0604020202020204" pitchFamily="50" charset="-127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departmentService.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getDepartmentInfoById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deptid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;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//DB에서 부서정보 데이터를 가져온다.</a:t>
            </a:r>
            <a:endParaRPr kumimoji="0" lang="en-US" altLang="ko-KR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9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@</a:t>
            </a:r>
            <a:r>
              <a:rPr lang="en-US" altLang="ko-KR" sz="1800" dirty="0" err="1"/>
              <a:t>SessionAttributes</a:t>
            </a:r>
            <a:r>
              <a:rPr lang="ko-KR" altLang="en-US" sz="1800" dirty="0"/>
              <a:t>는 </a:t>
            </a:r>
            <a:r>
              <a:rPr lang="en-US" altLang="ko-KR" sz="1800" dirty="0"/>
              <a:t>model attribute</a:t>
            </a:r>
            <a:r>
              <a:rPr lang="ko-KR" altLang="en-US" sz="1800" dirty="0"/>
              <a:t>를 </a:t>
            </a:r>
            <a:r>
              <a:rPr lang="en-US" altLang="ko-KR" sz="1800" dirty="0"/>
              <a:t>session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, </a:t>
            </a:r>
            <a:r>
              <a:rPr lang="ko-KR" altLang="en-US" sz="1800" dirty="0"/>
              <a:t>유지할 때 사용하는 </a:t>
            </a:r>
            <a:r>
              <a:rPr lang="en-US" altLang="ko-KR" sz="1800" dirty="0" smtClean="0"/>
              <a:t>Annotation</a:t>
            </a:r>
            <a:r>
              <a:rPr lang="ko-KR" altLang="en-US" sz="1800" dirty="0" smtClean="0"/>
              <a:t>이다</a:t>
            </a:r>
            <a:r>
              <a:rPr lang="en-US" altLang="ko-KR" sz="1800" dirty="0"/>
              <a:t>. @</a:t>
            </a:r>
            <a:r>
              <a:rPr lang="en-US" altLang="ko-KR" sz="1800" dirty="0" err="1"/>
              <a:t>SessionAttributes</a:t>
            </a:r>
            <a:r>
              <a:rPr lang="ko-KR" altLang="en-US" sz="1800" dirty="0"/>
              <a:t>는 클래스 레벨</a:t>
            </a:r>
            <a:r>
              <a:rPr lang="en-US" altLang="ko-KR" sz="1800" dirty="0"/>
              <a:t>(type level)</a:t>
            </a:r>
            <a:r>
              <a:rPr lang="ko-KR" altLang="en-US" sz="1800" dirty="0"/>
              <a:t>에서 선언할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관련 속성은 아래와 같다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2933798"/>
              </p:ext>
            </p:extLst>
          </p:nvPr>
        </p:nvGraphicFramePr>
        <p:xfrm>
          <a:off x="838200" y="3229769"/>
          <a:ext cx="10515600" cy="994410"/>
        </p:xfrm>
        <a:graphic>
          <a:graphicData uri="http://schemas.openxmlformats.org/drawingml/2006/table">
            <a:tbl>
              <a:tblPr/>
              <a:tblGrid>
                <a:gridCol w="2761735"/>
                <a:gridCol w="2561968"/>
                <a:gridCol w="51918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타입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Class[]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</a:t>
                      </a:r>
                      <a:r>
                        <a:rPr lang="ko-KR" altLang="en-US" dirty="0">
                          <a:effectLst/>
                        </a:rPr>
                        <a:t>에 저장하려는 </a:t>
                      </a:r>
                      <a:r>
                        <a:rPr lang="en-US" dirty="0">
                          <a:effectLst/>
                        </a:rPr>
                        <a:t>model attribute</a:t>
                      </a:r>
                      <a:r>
                        <a:rPr lang="ko-KR" altLang="en-US" dirty="0">
                          <a:effectLst/>
                        </a:rPr>
                        <a:t>의 타입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String[]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session</a:t>
                      </a:r>
                      <a:r>
                        <a:rPr lang="ko-KR" altLang="en-US" dirty="0">
                          <a:effectLst/>
                        </a:rPr>
                        <a:t>에 저장하려는 </a:t>
                      </a:r>
                      <a:r>
                        <a:rPr lang="en-US" dirty="0">
                          <a:effectLst/>
                        </a:rPr>
                        <a:t>model attribute</a:t>
                      </a:r>
                      <a:r>
                        <a:rPr lang="ko-KR" altLang="en-US" dirty="0">
                          <a:effectLst/>
                        </a:rPr>
                        <a:t>의 이름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69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Multipart request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넘겨받은 </a:t>
            </a:r>
            <a:r>
              <a:rPr lang="en-US" altLang="ko-KR" sz="1600" dirty="0"/>
              <a:t>Contents</a:t>
            </a:r>
            <a:r>
              <a:rPr lang="ko-KR" altLang="en-US" sz="1600" dirty="0"/>
              <a:t>의 </a:t>
            </a:r>
            <a:r>
              <a:rPr lang="en-US" altLang="ko-KR" sz="1600" dirty="0"/>
              <a:t>Content-Type</a:t>
            </a:r>
            <a:r>
              <a:rPr lang="ko-KR" altLang="en-US" sz="1600" dirty="0"/>
              <a:t>에 따라 </a:t>
            </a:r>
            <a:r>
              <a:rPr lang="en-US" altLang="ko-KR" sz="1600" dirty="0" err="1"/>
              <a:t>HttpMessageConverter</a:t>
            </a:r>
            <a:r>
              <a:rPr lang="ko-KR" altLang="en-US" sz="1600" dirty="0"/>
              <a:t>를 통해 해당 타입대로 </a:t>
            </a:r>
            <a:r>
              <a:rPr lang="en-US" altLang="ko-KR" sz="1600" dirty="0"/>
              <a:t>multipart</a:t>
            </a:r>
            <a:r>
              <a:rPr lang="ko-KR" altLang="en-US" sz="1600" dirty="0" err="1"/>
              <a:t>컨텐츠를</a:t>
            </a:r>
            <a:r>
              <a:rPr lang="ko-KR" altLang="en-US" sz="1600" dirty="0"/>
              <a:t> 얻을 때 사용하는 </a:t>
            </a: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예를 </a:t>
            </a:r>
            <a:r>
              <a:rPr lang="ko-KR" altLang="en-US" sz="1600" dirty="0"/>
              <a:t>들어 다음과 같이 요청이 </a:t>
            </a:r>
            <a:r>
              <a:rPr lang="en-US" altLang="ko-KR" sz="1600" dirty="0"/>
              <a:t>multipart</a:t>
            </a:r>
            <a:r>
              <a:rPr lang="ko-KR" altLang="en-US" sz="1600" dirty="0"/>
              <a:t>로 들어올 때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5997" y="2969725"/>
            <a:ext cx="4700005" cy="3207238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POST /someUrl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Content-Type: multipart/mixed  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--edt7Tfrdusa7r3lNQc79vXuhIIMlatb7PQg7Vp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Content-Disposition: form-data; name="meta-data"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Content-Type: application/json; charset=UTF-8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Content-Transfer-Encoding: 8bit  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{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"name": "value"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}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--edt7Tfrdusa7r3lNQc79vXuhIIMlatb7PQg7Vp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Content-Disposition: form-data; name="file-data"; filename="file.properties"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Content-Type: text/xml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Content-Transfer-Encoding: 8bit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... File Data ...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ko-KR" altLang="en-US" dirty="0" smtClean="0"/>
              <a:t>요청 값은 </a:t>
            </a:r>
            <a:r>
              <a:rPr lang="ko-KR" altLang="en-US" dirty="0"/>
              <a:t>아래와 같이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3485" y="2979114"/>
            <a:ext cx="9945030" cy="184665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@RequestMapping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value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"/someUrl"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, method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RequestMethod.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Arial Unicode MS" panose="020B0604020202020204" pitchFamily="50" charset="-127"/>
              </a:rPr>
              <a:t>public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 Unicode MS" panose="020B0604020202020204" pitchFamily="50" charset="-127"/>
                <a:hlinkClick r:id="rId3"/>
              </a:rPr>
              <a:t>String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onSubmit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"meta-data"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MetaData metadata,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 </a:t>
            </a:r>
            <a:r>
              <a:rPr lang="en-US" altLang="ko-KR" sz="2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  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	  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@RequestPart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</a:rPr>
              <a:t>"file-data"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MultipartFile file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{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</a:rPr>
              <a:t>// ...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20" y="3830325"/>
            <a:ext cx="11495314" cy="3027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1" dirty="0" smtClean="0"/>
              <a:t>MVC: </a:t>
            </a:r>
            <a:r>
              <a:rPr lang="ko-KR" altLang="en-US" sz="1600" dirty="0" smtClean="0"/>
              <a:t>표현계층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View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과</a:t>
            </a:r>
            <a:r>
              <a:rPr lang="ko-KR" altLang="en-US" sz="1600" dirty="0" smtClean="0"/>
              <a:t> 데이터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Model) </a:t>
            </a:r>
            <a:r>
              <a:rPr lang="ko-KR" altLang="en-US" sz="1600" dirty="0"/>
              <a:t>그리고 이들 상호간의 흐름제어</a:t>
            </a:r>
            <a:r>
              <a:rPr lang="en-US" altLang="ko-KR" sz="1600" dirty="0"/>
              <a:t>(Control)</a:t>
            </a:r>
            <a:r>
              <a:rPr lang="ko-KR" altLang="en-US" sz="1600" dirty="0"/>
              <a:t>하는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분리하여 상호 </a:t>
            </a:r>
            <a:r>
              <a:rPr lang="ko-KR" altLang="en-US" sz="1600" dirty="0" smtClean="0"/>
              <a:t>영향 없이 </a:t>
            </a:r>
            <a:r>
              <a:rPr lang="ko-KR" altLang="en-US" sz="1600" dirty="0"/>
              <a:t>모듈을 재사용</a:t>
            </a:r>
            <a:r>
              <a:rPr lang="en-US" altLang="ko-KR" sz="1600" dirty="0"/>
              <a:t>,</a:t>
            </a:r>
            <a:r>
              <a:rPr lang="ko-KR" altLang="en-US" sz="1600" dirty="0"/>
              <a:t>확장 가능한 응용프레임워크의 기반이 되는 구조적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>
              <a:lnSpc>
                <a:spcPct val="120000"/>
              </a:lnSpc>
            </a:pPr>
            <a:r>
              <a:rPr lang="en-US" altLang="ko-KR" sz="1600" b="1" dirty="0" smtClean="0"/>
              <a:t>MVC</a:t>
            </a:r>
            <a:r>
              <a:rPr lang="ko-KR" altLang="en-US" sz="1600" b="1" dirty="0" smtClean="0"/>
              <a:t>의 사용 배경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 처리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중복 </a:t>
            </a:r>
            <a:r>
              <a:rPr lang="ko-KR" altLang="en-US" sz="1600" dirty="0" smtClean="0"/>
              <a:t>작성되는 </a:t>
            </a:r>
            <a:r>
              <a:rPr lang="ko-KR" altLang="en-US" sz="1600" dirty="0"/>
              <a:t>것을 막고 </a:t>
            </a:r>
            <a:r>
              <a:rPr lang="ko-KR" altLang="en-US" sz="1600" dirty="0" err="1"/>
              <a:t>로직과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재사용하는 목적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smtClean="0"/>
              <a:t>MVC</a:t>
            </a:r>
            <a:r>
              <a:rPr lang="ko-KR" altLang="en-US" sz="1600" b="1" dirty="0" smtClean="0"/>
              <a:t>의 구성요소</a:t>
            </a:r>
            <a:r>
              <a:rPr lang="en-US" altLang="ko-KR" sz="16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/>
              <a:t>Model:</a:t>
            </a:r>
            <a:r>
              <a:rPr lang="en-US" altLang="ko-KR" sz="1600" dirty="0"/>
              <a:t> </a:t>
            </a:r>
            <a:r>
              <a:rPr lang="ko-KR" altLang="en-US" sz="1600" dirty="0"/>
              <a:t>어플리케이션의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데이터나 알고리즘을 의미한다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/>
              <a:t>View:</a:t>
            </a:r>
            <a:r>
              <a:rPr lang="en-US" altLang="ko-KR" sz="1600" dirty="0"/>
              <a:t> Model</a:t>
            </a:r>
            <a:r>
              <a:rPr lang="ko-KR" altLang="en-US" sz="1600" dirty="0"/>
              <a:t>의 데이터를 사용자에게 보여주는 역할을 하는 계층이다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/>
              <a:t>Controller:</a:t>
            </a:r>
            <a:r>
              <a:rPr lang="en-US" altLang="ko-KR" sz="1600" dirty="0"/>
              <a:t> View</a:t>
            </a:r>
            <a:r>
              <a:rPr lang="ko-KR" altLang="en-US" sz="1600" dirty="0"/>
              <a:t>에서 사용자의 </a:t>
            </a:r>
            <a:r>
              <a:rPr lang="en-US" altLang="ko-KR" sz="1600" dirty="0"/>
              <a:t>Request</a:t>
            </a:r>
            <a:r>
              <a:rPr lang="ko-KR" altLang="en-US" sz="1600" dirty="0"/>
              <a:t>를 받아와서 </a:t>
            </a:r>
            <a:r>
              <a:rPr lang="en-US" altLang="ko-KR" sz="1600" dirty="0"/>
              <a:t>Model</a:t>
            </a:r>
            <a:r>
              <a:rPr lang="ko-KR" altLang="en-US" sz="1600" dirty="0"/>
              <a:t>과 상호작용하는 역할을 하는 계층이다</a:t>
            </a:r>
            <a:r>
              <a:rPr lang="en-US" altLang="ko-KR" sz="1600" dirty="0" smtClean="0"/>
              <a:t>.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1" y="1325563"/>
            <a:ext cx="429523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49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65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24697"/>
            <a:ext cx="10515600" cy="1252266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객체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객체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의존한다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A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35481" y="2693916"/>
            <a:ext cx="4086497" cy="102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/>
              <a:t>객체</a:t>
            </a:r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2847704" y="2919159"/>
            <a:ext cx="1449977" cy="7053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객체</a:t>
            </a:r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4434841" y="2919159"/>
            <a:ext cx="1449977" cy="7053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객체</a:t>
            </a:r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34201" y="2015031"/>
            <a:ext cx="30001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void method()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B </a:t>
            </a:r>
            <a:r>
              <a:rPr lang="en-US" altLang="ko-KR" b="1" dirty="0" err="1" smtClean="0"/>
              <a:t>b</a:t>
            </a:r>
            <a:r>
              <a:rPr lang="en-US" altLang="ko-KR" b="1" dirty="0" smtClean="0"/>
              <a:t> = new B();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b.func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b="1" dirty="0" smtClean="0"/>
              <a:t>C </a:t>
            </a:r>
            <a:r>
              <a:rPr lang="en-US" altLang="ko-KR" b="1" dirty="0" err="1" smtClean="0"/>
              <a:t>c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Context.getC</a:t>
            </a:r>
            <a:r>
              <a:rPr lang="en-US" altLang="ko-KR" b="1" dirty="0" smtClean="0"/>
              <a:t>();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c.func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5010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6478089" y="5289822"/>
            <a:ext cx="4086497" cy="10220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IoC</a:t>
            </a:r>
            <a:r>
              <a:rPr lang="en-US" altLang="ko-KR" b="1" dirty="0" smtClean="0">
                <a:solidFill>
                  <a:schemeClr val="tx1"/>
                </a:solidFill>
              </a:rPr>
              <a:t>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B, C</a:t>
            </a:r>
            <a:r>
              <a:rPr lang="ko-KR" altLang="en-US" dirty="0" smtClean="0"/>
              <a:t>를 생성하는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new B() or new C()</a:t>
            </a:r>
            <a:r>
              <a:rPr lang="ko-KR" altLang="en-US" dirty="0" smtClean="0"/>
              <a:t>를 통해 객체를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u="sng" dirty="0" smtClean="0"/>
              <a:t>객체 </a:t>
            </a:r>
            <a:r>
              <a:rPr lang="en-US" altLang="ko-KR" u="sng" dirty="0" smtClean="0"/>
              <a:t>A</a:t>
            </a:r>
            <a:r>
              <a:rPr lang="ko-KR" altLang="en-US" u="sng" dirty="0" smtClean="0"/>
              <a:t>가 </a:t>
            </a:r>
            <a:r>
              <a:rPr lang="en-US" altLang="ko-KR" u="sng" dirty="0" smtClean="0"/>
              <a:t>setter() or construct()</a:t>
            </a:r>
            <a:r>
              <a:rPr lang="ko-KR" altLang="en-US" u="sng" dirty="0" smtClean="0"/>
              <a:t>를 통해 외부로부터 </a:t>
            </a:r>
            <a:r>
              <a:rPr lang="en-US" altLang="ko-KR" u="sng" dirty="0" smtClean="0"/>
              <a:t>B</a:t>
            </a:r>
            <a:r>
              <a:rPr lang="ko-KR" altLang="en-US" u="sng" dirty="0" smtClean="0"/>
              <a:t>와 </a:t>
            </a:r>
            <a:r>
              <a:rPr lang="en-US" altLang="ko-KR" u="sng" dirty="0" smtClean="0"/>
              <a:t>C</a:t>
            </a:r>
            <a:r>
              <a:rPr lang="ko-KR" altLang="en-US" u="sng" dirty="0" smtClean="0"/>
              <a:t>를 받아오는 방법</a:t>
            </a:r>
            <a:endParaRPr lang="en-US" altLang="ko-KR" u="sng" dirty="0" smtClean="0"/>
          </a:p>
          <a:p>
            <a:pPr lvl="1"/>
            <a:r>
              <a:rPr lang="en-US" altLang="ko-KR" b="1" dirty="0" smtClean="0"/>
              <a:t>Dependency Injection</a:t>
            </a:r>
          </a:p>
          <a:p>
            <a:pPr lvl="2"/>
            <a:r>
              <a:rPr lang="en-US" altLang="ko-KR" dirty="0" err="1" smtClean="0"/>
              <a:t>IoC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로부터 객체를 받음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IoC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가 객체 </a:t>
            </a:r>
            <a:r>
              <a:rPr lang="en-US" altLang="ko-KR" dirty="0" smtClean="0"/>
              <a:t>B, C</a:t>
            </a:r>
            <a:r>
              <a:rPr lang="ko-KR" altLang="en-US" dirty="0" smtClean="0"/>
              <a:t>를 이미 가지고 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7395" y="5289822"/>
            <a:ext cx="4086497" cy="102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smtClean="0"/>
              <a:t>객체</a:t>
            </a:r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7527472" y="5606505"/>
            <a:ext cx="1449977" cy="7053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객체</a:t>
            </a:r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9114609" y="5606505"/>
            <a:ext cx="1449977" cy="7053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객체</a:t>
            </a:r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cxnSp>
        <p:nvCxnSpPr>
          <p:cNvPr id="12" name="구부러진 연결선 11"/>
          <p:cNvCxnSpPr>
            <a:stCxn id="5" idx="2"/>
          </p:cNvCxnSpPr>
          <p:nvPr/>
        </p:nvCxnSpPr>
        <p:spPr>
          <a:xfrm rot="10800000">
            <a:off x="3579224" y="5606505"/>
            <a:ext cx="3948249" cy="35269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6" idx="4"/>
          </p:cNvCxnSpPr>
          <p:nvPr/>
        </p:nvCxnSpPr>
        <p:spPr>
          <a:xfrm rot="5400000" flipH="1">
            <a:off x="6558133" y="3030436"/>
            <a:ext cx="302555" cy="6260375"/>
          </a:xfrm>
          <a:prstGeom prst="curvedConnector4">
            <a:avLst>
              <a:gd name="adj1" fmla="val -75557"/>
              <a:gd name="adj2" fmla="val 557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2629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3176" y="4770437"/>
            <a:ext cx="7160623" cy="1406526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Application Context </a:t>
            </a:r>
            <a:r>
              <a:rPr lang="ko-KR" altLang="en-US" sz="2000" dirty="0" smtClean="0"/>
              <a:t>설정 파일</a:t>
            </a:r>
            <a:r>
              <a:rPr lang="en-US" altLang="ko-KR" sz="2000" dirty="0" smtClean="0"/>
              <a:t>(.xml)</a:t>
            </a:r>
          </a:p>
          <a:p>
            <a:r>
              <a:rPr lang="en-US" altLang="ko-KR" sz="2000" dirty="0" err="1" smtClean="0"/>
              <a:t>IoC</a:t>
            </a:r>
            <a:r>
              <a:rPr lang="en-US" altLang="ko-KR" sz="2000" dirty="0" smtClean="0"/>
              <a:t> container </a:t>
            </a:r>
            <a:r>
              <a:rPr lang="ko-KR" altLang="en-US" sz="2000" dirty="0" smtClean="0"/>
              <a:t>역할을 하며 </a:t>
            </a:r>
            <a:r>
              <a:rPr lang="en-US" altLang="ko-KR" sz="2000" dirty="0" smtClean="0"/>
              <a:t>&lt;beans&gt;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안에 </a:t>
            </a:r>
            <a:r>
              <a:rPr lang="en-US" altLang="ko-KR" sz="2000" dirty="0" smtClean="0"/>
              <a:t>dependency</a:t>
            </a:r>
            <a:r>
              <a:rPr lang="ko-KR" altLang="en-US" sz="2000" dirty="0" smtClean="0"/>
              <a:t>로 사용될 수 있는 </a:t>
            </a:r>
            <a:r>
              <a:rPr lang="en-US" altLang="ko-KR" sz="2000" dirty="0" smtClean="0"/>
              <a:t>&lt;bean&gt;</a:t>
            </a:r>
            <a:r>
              <a:rPr lang="ko-KR" altLang="en-US" sz="2000" dirty="0" smtClean="0"/>
              <a:t>들을 정의하고 있음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3102052" cy="22499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3223" y="3448594"/>
            <a:ext cx="2181497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176" y="1825625"/>
            <a:ext cx="7524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562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47681"/>
            <a:ext cx="10515600" cy="312928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&lt;bean&gt; : </a:t>
            </a:r>
            <a:r>
              <a:rPr lang="ko-KR" altLang="en-US" sz="2000" dirty="0" smtClean="0"/>
              <a:t>일종의 객체</a:t>
            </a:r>
            <a:r>
              <a:rPr lang="en-US" altLang="ko-KR" sz="2000" dirty="0" smtClean="0"/>
              <a:t>, dependency</a:t>
            </a:r>
            <a:r>
              <a:rPr lang="ko-KR" altLang="en-US" sz="2000" dirty="0" smtClean="0"/>
              <a:t>로 사용될 수 있음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Id : </a:t>
            </a: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bean</a:t>
            </a:r>
            <a:r>
              <a:rPr lang="ko-KR" altLang="en-US" sz="1800" dirty="0" smtClean="0"/>
              <a:t>의 이름이자 변수 이름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Class : bean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class. </a:t>
            </a:r>
            <a:r>
              <a:rPr lang="ko-KR" altLang="en-US" sz="1800" dirty="0" smtClean="0"/>
              <a:t>패키지까지 명시되어야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&lt;property&gt; : </a:t>
            </a: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bean</a:t>
            </a:r>
            <a:r>
              <a:rPr lang="ko-KR" altLang="en-US" sz="1800" dirty="0" smtClean="0"/>
              <a:t>이 가지는 </a:t>
            </a:r>
            <a:r>
              <a:rPr lang="en-US" altLang="ko-KR" sz="1800" dirty="0" smtClean="0"/>
              <a:t>field</a:t>
            </a:r>
          </a:p>
          <a:p>
            <a:pPr lvl="2"/>
            <a:r>
              <a:rPr lang="en-US" altLang="ko-KR" sz="1600" dirty="0" smtClean="0"/>
              <a:t>Name : field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Value : field</a:t>
            </a:r>
            <a:r>
              <a:rPr lang="ko-KR" altLang="en-US" sz="1600" dirty="0" smtClean="0"/>
              <a:t>의 초기값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&lt;ref&gt; : </a:t>
            </a:r>
            <a:r>
              <a:rPr lang="ko-KR" altLang="en-US" sz="1600" dirty="0" smtClean="0"/>
              <a:t>참조될 객체</a:t>
            </a:r>
            <a:r>
              <a:rPr lang="en-US" altLang="ko-KR" sz="1600" dirty="0" smtClean="0"/>
              <a:t>. (ex) 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위 방법은 </a:t>
            </a:r>
            <a:r>
              <a:rPr lang="en-US" altLang="ko-KR" sz="2000" dirty="0" smtClean="0"/>
              <a:t>setter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dependency</a:t>
            </a:r>
            <a:r>
              <a:rPr lang="ko-KR" altLang="en-US" sz="2000" dirty="0" smtClean="0"/>
              <a:t>를 생성하는 방법으로 </a:t>
            </a:r>
            <a:r>
              <a:rPr lang="en-US" altLang="ko-KR" sz="2000" dirty="0" smtClean="0"/>
              <a:t>bean</a:t>
            </a:r>
            <a:r>
              <a:rPr lang="ko-KR" altLang="en-US" sz="2000" dirty="0" smtClean="0"/>
              <a:t>으로 선언되는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에는 반드시 각 </a:t>
            </a:r>
            <a:r>
              <a:rPr lang="en-US" altLang="ko-KR" sz="2000" dirty="0" smtClean="0"/>
              <a:t>field</a:t>
            </a:r>
            <a:r>
              <a:rPr lang="ko-KR" altLang="en-US" sz="2000" dirty="0" smtClean="0"/>
              <a:t>에 해당하는 </a:t>
            </a:r>
            <a:r>
              <a:rPr lang="en-US" altLang="ko-KR" sz="2000" b="1" dirty="0" smtClean="0"/>
              <a:t>setter method</a:t>
            </a:r>
            <a:r>
              <a:rPr lang="ko-KR" altLang="en-US" sz="2000" dirty="0" smtClean="0"/>
              <a:t>가 있어야 함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07"/>
            <a:ext cx="752475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1113472"/>
            <a:ext cx="3714750" cy="1704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4218" y="1384664"/>
            <a:ext cx="5290456" cy="1240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1"/>
          </p:cNvCxnSpPr>
          <p:nvPr/>
        </p:nvCxnSpPr>
        <p:spPr>
          <a:xfrm flipV="1">
            <a:off x="6387737" y="1965960"/>
            <a:ext cx="1251313" cy="58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34194" y="1172256"/>
            <a:ext cx="156755" cy="617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11588" y="2453142"/>
            <a:ext cx="3442607" cy="45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1692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2011045"/>
            <a:ext cx="3102052" cy="22499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66258" y="2970847"/>
            <a:ext cx="2220685" cy="500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445" y="2259692"/>
            <a:ext cx="4371975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229" y="5024890"/>
            <a:ext cx="4247410" cy="1254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47569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5"/>
          <p:cNvGrpSpPr/>
          <p:nvPr/>
        </p:nvGrpSpPr>
        <p:grpSpPr>
          <a:xfrm>
            <a:off x="8035886" y="1384028"/>
            <a:ext cx="3102052" cy="2249986"/>
            <a:chOff x="1502229" y="2011045"/>
            <a:chExt cx="3102052" cy="22499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229" y="2011045"/>
              <a:ext cx="3102052" cy="224998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166258" y="2717074"/>
              <a:ext cx="2220685" cy="261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0118"/>
            <a:ext cx="6981825" cy="27908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53989"/>
            <a:ext cx="10515600" cy="2022974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classpath</a:t>
            </a:r>
            <a:r>
              <a:rPr lang="en-US" altLang="ko-KR" sz="1800" dirty="0" smtClean="0"/>
              <a:t>:[</a:t>
            </a:r>
            <a:r>
              <a:rPr lang="en-US" altLang="ko-KR" sz="1600" i="1" dirty="0" smtClean="0"/>
              <a:t>application context</a:t>
            </a:r>
            <a:r>
              <a:rPr lang="ko-KR" altLang="en-US" sz="1600" i="1" dirty="0" smtClean="0"/>
              <a:t> </a:t>
            </a:r>
            <a:r>
              <a:rPr lang="en-US" altLang="ko-KR" sz="1600" i="1" dirty="0" smtClean="0"/>
              <a:t>file(xml)</a:t>
            </a:r>
            <a:r>
              <a:rPr lang="en-US" altLang="ko-KR" sz="1800" dirty="0" smtClean="0"/>
              <a:t>]”</a:t>
            </a:r>
            <a:r>
              <a:rPr lang="ko-KR" altLang="en-US" sz="1800" dirty="0" smtClean="0"/>
              <a:t>로부터 </a:t>
            </a:r>
            <a:r>
              <a:rPr lang="en-US" altLang="ko-KR" sz="1800" dirty="0" smtClean="0"/>
              <a:t>bean </a:t>
            </a:r>
            <a:r>
              <a:rPr lang="ko-KR" altLang="en-US" sz="1800" dirty="0" smtClean="0"/>
              <a:t>설정과 같은 </a:t>
            </a:r>
            <a:r>
              <a:rPr lang="en-US" altLang="ko-KR" sz="1800" dirty="0" smtClean="0"/>
              <a:t>configuration</a:t>
            </a:r>
            <a:r>
              <a:rPr lang="ko-KR" altLang="en-US" sz="1800" dirty="0" smtClean="0"/>
              <a:t>을 읽어오는 코드</a:t>
            </a:r>
            <a:endParaRPr lang="en-US" altLang="ko-KR" sz="1800" dirty="0" smtClean="0"/>
          </a:p>
          <a:p>
            <a:r>
              <a:rPr lang="en-US" altLang="ko-KR" sz="1800" b="1" dirty="0" err="1" smtClean="0"/>
              <a:t>AbstractApplicationContext</a:t>
            </a:r>
            <a:endParaRPr lang="en-US" altLang="ko-KR" sz="1800" b="1" dirty="0"/>
          </a:p>
          <a:p>
            <a:pPr lvl="1"/>
            <a:r>
              <a:rPr lang="en-US" altLang="ko-KR" sz="1600" dirty="0" err="1" smtClean="0"/>
              <a:t>ApplicationContext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추상클래스</a:t>
            </a:r>
            <a:endParaRPr lang="en-US" altLang="ko-KR" sz="1600" dirty="0" smtClean="0"/>
          </a:p>
          <a:p>
            <a:r>
              <a:rPr lang="en-US" altLang="ko-KR" sz="1800" b="1" dirty="0" err="1" smtClean="0"/>
              <a:t>GenericXmlApplicationContext</a:t>
            </a:r>
            <a:endParaRPr lang="en-US" altLang="ko-KR" sz="1800" b="1" dirty="0"/>
          </a:p>
          <a:p>
            <a:pPr lvl="1"/>
            <a:r>
              <a:rPr lang="en-US" altLang="ko-KR" sz="1600" dirty="0" smtClean="0"/>
              <a:t>XML</a:t>
            </a:r>
            <a:r>
              <a:rPr lang="ko-KR" altLang="en-US" sz="1600" dirty="0" smtClean="0"/>
              <a:t>로부터 설정을 읽어 오기 위한 구현된 </a:t>
            </a:r>
            <a:r>
              <a:rPr lang="en-US" altLang="ko-KR" sz="1600" dirty="0" err="1" smtClean="0"/>
              <a:t>AplicationContext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 Container)</a:t>
            </a:r>
          </a:p>
          <a:p>
            <a:r>
              <a:rPr lang="en-US" altLang="ko-KR" sz="2000" b="1" dirty="0" err="1" smtClean="0"/>
              <a:t>Ctx.getBean</a:t>
            </a:r>
            <a:r>
              <a:rPr lang="en-US" altLang="ko-KR" sz="2000" b="1" dirty="0" smtClean="0"/>
              <a:t>(“bean id”, bean type);</a:t>
            </a:r>
          </a:p>
          <a:p>
            <a:pPr lvl="1"/>
            <a:r>
              <a:rPr lang="en-US" altLang="ko-KR" sz="1600" dirty="0" smtClean="0"/>
              <a:t>Context file</a:t>
            </a:r>
            <a:r>
              <a:rPr lang="ko-KR" altLang="en-US" sz="1600" dirty="0" smtClean="0"/>
              <a:t>에 설정되어 있는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가져옴</a:t>
            </a:r>
            <a:r>
              <a:rPr lang="en-US" altLang="ko-KR" sz="1600" dirty="0" smtClean="0"/>
              <a:t>(dependency injection)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354235" y="2685051"/>
            <a:ext cx="6465789" cy="436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338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파일을 생성하고 관리할 수도 있음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이용하여 여러 개의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생성할 수도 있음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을 통한 설정은 </a:t>
            </a:r>
            <a:r>
              <a:rPr lang="en-US" altLang="ko-KR" dirty="0" smtClean="0"/>
              <a:t>Java annotation</a:t>
            </a:r>
            <a:r>
              <a:rPr lang="ko-KR" altLang="en-US" dirty="0" smtClean="0"/>
              <a:t>을 이용하여 같은 기능을 구현할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@Configuration</a:t>
            </a:r>
          </a:p>
          <a:p>
            <a:pPr lvl="1"/>
            <a:r>
              <a:rPr lang="en-US" altLang="ko-KR" dirty="0" smtClean="0"/>
              <a:t>@Bean</a:t>
            </a:r>
          </a:p>
          <a:p>
            <a:pPr lvl="1"/>
            <a:r>
              <a:rPr lang="en-US" altLang="ko-KR" dirty="0" err="1" smtClean="0"/>
              <a:t>AnnotationConfigApplicationContext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(ex) </a:t>
            </a:r>
            <a:r>
              <a:rPr lang="en-US" altLang="ko-KR" dirty="0" err="1" smtClean="0"/>
              <a:t>AnnotationConfigApplicationContext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ctx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AnnotationConfigApplicationContext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ApplicationConfig.class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0009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Java Configuration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&lt;beans …&gt;</a:t>
            </a:r>
          </a:p>
          <a:p>
            <a:pPr marL="914400" lvl="2" indent="0">
              <a:buNone/>
            </a:pPr>
            <a:r>
              <a:rPr lang="en-US" altLang="ko-KR" dirty="0" smtClean="0"/>
              <a:t>…</a:t>
            </a:r>
          </a:p>
          <a:p>
            <a:pPr marL="914400" lvl="2" indent="0"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context:annotation-config</a:t>
            </a:r>
            <a:r>
              <a:rPr lang="en-US" altLang="ko-KR" b="1" dirty="0" smtClean="0"/>
              <a:t>/&gt;</a:t>
            </a:r>
          </a:p>
          <a:p>
            <a:pPr marL="914400" lvl="2" indent="0">
              <a:buNone/>
            </a:pPr>
            <a:r>
              <a:rPr lang="en-US" altLang="ko-KR" dirty="0" smtClean="0"/>
              <a:t>&lt;bean class=“</a:t>
            </a:r>
            <a:r>
              <a:rPr lang="en-US" altLang="ko-KR" i="1" dirty="0" smtClean="0"/>
              <a:t>@Configuration </a:t>
            </a:r>
            <a:r>
              <a:rPr lang="ko-KR" altLang="en-US" i="1" dirty="0" smtClean="0"/>
              <a:t>선언된 </a:t>
            </a:r>
            <a:r>
              <a:rPr lang="en-US" altLang="ko-KR" i="1" dirty="0" smtClean="0"/>
              <a:t>Class</a:t>
            </a:r>
            <a:r>
              <a:rPr lang="en-US" altLang="ko-KR" dirty="0" smtClean="0"/>
              <a:t>”/&gt;</a:t>
            </a:r>
          </a:p>
          <a:p>
            <a:pPr marL="914400" lvl="2" indent="0">
              <a:buNone/>
            </a:pP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&lt;/beans&gt;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XML Configuration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@Configuration</a:t>
            </a:r>
            <a:r>
              <a:rPr lang="ko-KR" altLang="en-US" dirty="0" smtClean="0"/>
              <a:t>이 선언된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상단에 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@</a:t>
            </a:r>
            <a:r>
              <a:rPr lang="en-US" altLang="ko-KR" b="1" dirty="0" err="1" smtClean="0"/>
              <a:t>ImportResource</a:t>
            </a:r>
            <a:r>
              <a:rPr lang="en-US" altLang="ko-KR" b="1" dirty="0" smtClean="0"/>
              <a:t>(“</a:t>
            </a:r>
            <a:r>
              <a:rPr lang="en-US" altLang="ko-KR" b="1" dirty="0" err="1" smtClean="0"/>
              <a:t>classpath:applicationCTX.xml</a:t>
            </a:r>
            <a:r>
              <a:rPr lang="en-US" altLang="ko-KR" b="1" dirty="0" smtClean="0"/>
              <a:t>”)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53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6442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087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743200"/>
            <a:ext cx="6191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32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Tutorial : </a:t>
            </a:r>
            <a:r>
              <a:rPr lang="en-US" altLang="ko-KR" dirty="0" smtClean="0">
                <a:hlinkClick r:id="rId3"/>
              </a:rPr>
              <a:t>http://spring.io/guides/gs/rest-service/</a:t>
            </a:r>
            <a:endParaRPr lang="en-US" altLang="ko-KR" dirty="0" smtClean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hello world RESTful Web Service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HTTP GET Request</a:t>
            </a:r>
            <a:r>
              <a:rPr lang="ko-KR" altLang="en-US" dirty="0" smtClean="0"/>
              <a:t>를 처리하는 서비스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http://localhost:8080/greeting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 </a:t>
            </a:r>
            <a:r>
              <a:rPr lang="en-US" altLang="ko-KR" dirty="0" smtClean="0"/>
              <a:t>{“id”:1, “</a:t>
            </a:r>
            <a:r>
              <a:rPr lang="en-US" altLang="ko-KR" dirty="0" err="1" smtClean="0"/>
              <a:t>content”,”Hello</a:t>
            </a:r>
            <a:r>
              <a:rPr lang="en-US" altLang="ko-KR" dirty="0" smtClean="0"/>
              <a:t>, World!”}</a:t>
            </a:r>
          </a:p>
          <a:p>
            <a:pPr lvl="1"/>
            <a:r>
              <a:rPr lang="en-US" altLang="ko-KR" dirty="0" smtClean="0">
                <a:hlinkClick r:id="rId5"/>
              </a:rPr>
              <a:t>http://localhost:8080/greeting?name=User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 </a:t>
            </a:r>
            <a:r>
              <a:rPr lang="en-US" altLang="ko-KR" dirty="0" smtClean="0"/>
              <a:t>{“id”:1, “</a:t>
            </a:r>
            <a:r>
              <a:rPr lang="en-US" altLang="ko-KR" dirty="0" err="1" smtClean="0"/>
              <a:t>content”,”Hello</a:t>
            </a:r>
            <a:r>
              <a:rPr lang="en-US" altLang="ko-KR" dirty="0" smtClean="0"/>
              <a:t>, User!”}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8471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1136" y="1825625"/>
            <a:ext cx="5872664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Greeting.java</a:t>
            </a:r>
          </a:p>
          <a:p>
            <a:pPr lvl="1"/>
            <a:r>
              <a:rPr lang="en-US" altLang="ko-KR" sz="1800" dirty="0" smtClean="0"/>
              <a:t>Model Class</a:t>
            </a:r>
          </a:p>
          <a:p>
            <a:pPr lvl="1"/>
            <a:r>
              <a:rPr lang="en-US" altLang="ko-KR" sz="1800" dirty="0" smtClean="0"/>
              <a:t>id, content</a:t>
            </a:r>
            <a:r>
              <a:rPr lang="ko-KR" altLang="en-US" sz="1800" dirty="0" smtClean="0"/>
              <a:t>를 가지는 </a:t>
            </a:r>
            <a:r>
              <a:rPr lang="en-US" altLang="ko-KR" sz="1800" dirty="0" smtClean="0"/>
              <a:t>POJO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GreetingController.java</a:t>
            </a:r>
          </a:p>
          <a:p>
            <a:pPr lvl="1"/>
            <a:r>
              <a:rPr lang="en-US" altLang="ko-KR" sz="1800" dirty="0" smtClean="0"/>
              <a:t>Resource Controller</a:t>
            </a:r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처리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RestController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annotation</a:t>
            </a:r>
            <a:r>
              <a:rPr lang="ko-KR" altLang="en-US" sz="1800" dirty="0" smtClean="0"/>
              <a:t>으로 식별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BuildingRestfulWebServiceApplication.java</a:t>
            </a:r>
          </a:p>
          <a:p>
            <a:pPr lvl="1"/>
            <a:r>
              <a:rPr lang="en-US" altLang="ko-KR" sz="1600" dirty="0" smtClean="0"/>
              <a:t>Main</a:t>
            </a:r>
            <a:r>
              <a:rPr lang="ko-KR" altLang="en-US" sz="1600" dirty="0" smtClean="0"/>
              <a:t>을 포함하며 </a:t>
            </a:r>
            <a:r>
              <a:rPr lang="en-US" altLang="ko-KR" sz="1600" dirty="0" smtClean="0"/>
              <a:t>Application </a:t>
            </a:r>
            <a:r>
              <a:rPr lang="ko-KR" altLang="en-US" sz="1600" dirty="0" smtClean="0"/>
              <a:t>실행을 위한 클래스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0577"/>
            <a:ext cx="4642936" cy="18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6513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1475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7" y="1690688"/>
            <a:ext cx="722947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87" y="4883151"/>
            <a:ext cx="61436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99831" y="42931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7571" y="4178856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Controller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815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 </a:t>
            </a:r>
            <a:r>
              <a:rPr lang="ko-KR" altLang="en-US" sz="2000" dirty="0" smtClean="0"/>
              <a:t>요청은 </a:t>
            </a:r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에 의해 처리됨</a:t>
            </a:r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RestController</a:t>
            </a:r>
            <a:r>
              <a:rPr lang="ko-KR" altLang="en-US" sz="2000" dirty="0" smtClean="0"/>
              <a:t>를 이용해서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요청을 처리</a:t>
            </a:r>
            <a:endParaRPr lang="en-US" altLang="ko-KR" sz="2000" dirty="0" smtClean="0"/>
          </a:p>
          <a:p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은 클래스를 자동적으로 </a:t>
            </a:r>
            <a:r>
              <a:rPr lang="ko-KR" altLang="en-US" sz="2000" dirty="0" err="1" smtClean="0"/>
              <a:t>마셸링하기</a:t>
            </a:r>
            <a:r>
              <a:rPr lang="ko-KR" altLang="en-US" sz="2000" dirty="0" smtClean="0"/>
              <a:t> 위해 </a:t>
            </a:r>
            <a:r>
              <a:rPr lang="en-US" altLang="ko-KR" sz="2000" dirty="0" smtClean="0"/>
              <a:t>Jackson JSON library</a:t>
            </a:r>
            <a:r>
              <a:rPr lang="ko-KR" altLang="en-US" sz="2000" dirty="0" smtClean="0"/>
              <a:t>를 사용</a:t>
            </a:r>
            <a:r>
              <a:rPr lang="en-US" altLang="ko-KR" sz="2000" dirty="0" smtClean="0"/>
              <a:t>(</a:t>
            </a:r>
            <a:r>
              <a:rPr lang="en-US" altLang="ko-KR" sz="1800" i="1" dirty="0" smtClean="0"/>
              <a:t>return new Greeting(…)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RequestMapping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URL mapping</a:t>
            </a:r>
            <a:r>
              <a:rPr lang="ko-KR" altLang="en-US" sz="1800" dirty="0" smtClean="0"/>
              <a:t>을 위함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GET, PUT, POST </a:t>
            </a:r>
            <a:r>
              <a:rPr lang="ko-KR" altLang="en-US" sz="1800" dirty="0" smtClean="0"/>
              <a:t>등 지원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구체적인 </a:t>
            </a:r>
            <a:r>
              <a:rPr lang="en-US" altLang="ko-KR" sz="1800" dirty="0" smtClean="0"/>
              <a:t>operation </a:t>
            </a:r>
            <a:r>
              <a:rPr lang="ko-KR" altLang="en-US" sz="1800" dirty="0" smtClean="0"/>
              <a:t>지정 가능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RequestMapping</a:t>
            </a:r>
            <a:r>
              <a:rPr lang="en-US" altLang="ko-KR" sz="1400" dirty="0" smtClean="0"/>
              <a:t>(method=GET)</a:t>
            </a:r>
          </a:p>
          <a:p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RequestParam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required=false</a:t>
            </a:r>
          </a:p>
          <a:p>
            <a:pPr lvl="1"/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기본 값 등 지정 가능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19" y="4004840"/>
            <a:ext cx="6587212" cy="2603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05470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RESTful web service 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HTTP response body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View technology</a:t>
            </a:r>
            <a:r>
              <a:rPr lang="ko-KR" altLang="en-US" dirty="0" smtClean="0"/>
              <a:t>에 의존하지 않는 </a:t>
            </a:r>
            <a:r>
              <a:rPr lang="en-US" altLang="ko-KR" dirty="0" smtClean="0"/>
              <a:t>server-side rendering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r>
              <a:rPr lang="ko-KR" altLang="en-US" dirty="0" smtClean="0"/>
              <a:t>예제의 </a:t>
            </a:r>
            <a:r>
              <a:rPr lang="en-US" altLang="ko-KR" dirty="0" smtClean="0"/>
              <a:t>return </a:t>
            </a:r>
            <a:r>
              <a:rPr lang="en-US" altLang="ko-KR" b="1" dirty="0" smtClean="0"/>
              <a:t>new Greeting(…) </a:t>
            </a:r>
            <a:r>
              <a:rPr lang="ko-KR" altLang="en-US" dirty="0" smtClean="0"/>
              <a:t>과 같이 객체를 반환하면 </a:t>
            </a:r>
            <a:r>
              <a:rPr lang="en-US" altLang="ko-KR" dirty="0" smtClean="0"/>
              <a:t>Http response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변환하여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변환을 위해 </a:t>
            </a:r>
            <a:r>
              <a:rPr lang="en-US" altLang="ko-KR" dirty="0" smtClean="0"/>
              <a:t>Jackson 2</a:t>
            </a:r>
            <a:r>
              <a:rPr lang="ko-KR" altLang="en-US" dirty="0" smtClean="0"/>
              <a:t>를 사용하며 내부적으로 </a:t>
            </a:r>
            <a:r>
              <a:rPr lang="en-US" altLang="ko-KR" dirty="0" smtClean="0"/>
              <a:t>MappiongJackson2HttpMessageConverter</a:t>
            </a:r>
            <a:r>
              <a:rPr lang="ko-KR" altLang="en-US" dirty="0" smtClean="0"/>
              <a:t>에 의해 변환을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2354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Spring Application</a:t>
            </a:r>
            <a:r>
              <a:rPr lang="ko-KR" altLang="en-US" sz="2000" dirty="0" smtClean="0"/>
              <a:t>을 실행하는 </a:t>
            </a:r>
            <a:r>
              <a:rPr lang="en-US" altLang="ko-KR" sz="2000" dirty="0" smtClean="0"/>
              <a:t>main()</a:t>
            </a:r>
            <a:r>
              <a:rPr lang="ko-KR" altLang="en-US" sz="2000" dirty="0" smtClean="0"/>
              <a:t>을 포함하는 클래스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SpringApplication.run</a:t>
            </a:r>
            <a:r>
              <a:rPr lang="en-US" altLang="ko-KR" sz="2000" dirty="0" smtClean="0"/>
              <a:t>(…)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SpringBootApplication</a:t>
            </a:r>
            <a:r>
              <a:rPr lang="ko-KR" altLang="en-US" sz="2000" dirty="0" smtClean="0"/>
              <a:t>으로 지정된 </a:t>
            </a:r>
            <a:r>
              <a:rPr lang="en-US" altLang="ko-KR" sz="2000" dirty="0" smtClean="0"/>
              <a:t>spring project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SpringBootApplication</a:t>
            </a:r>
            <a:r>
              <a:rPr lang="ko-KR" altLang="en-US" sz="2000" dirty="0" smtClean="0"/>
              <a:t>이 포함하는 기능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@Configuration : application context</a:t>
            </a:r>
            <a:r>
              <a:rPr lang="ko-KR" altLang="en-US" sz="1800" dirty="0" smtClean="0"/>
              <a:t>에 필요한 </a:t>
            </a:r>
            <a:r>
              <a:rPr lang="en-US" altLang="ko-KR" sz="1800" dirty="0" smtClean="0"/>
              <a:t>bean </a:t>
            </a:r>
            <a:r>
              <a:rPr lang="ko-KR" altLang="en-US" sz="1800" dirty="0" smtClean="0"/>
              <a:t>정의를 포함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EnableAutoConfiguration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이 설정을 통해 </a:t>
            </a:r>
            <a:r>
              <a:rPr lang="en-US" altLang="ko-KR" sz="1800" dirty="0" err="1" smtClean="0"/>
              <a:t>classpath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r>
              <a:rPr lang="en-US" altLang="ko-KR" sz="1800" dirty="0" smtClean="0"/>
              <a:t>, beans, property </a:t>
            </a:r>
            <a:r>
              <a:rPr lang="ko-KR" altLang="en-US" sz="1800" dirty="0" smtClean="0"/>
              <a:t>설정 등을 가져옴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EnableWebMvc</a:t>
            </a:r>
            <a:r>
              <a:rPr lang="en-US" altLang="ko-KR" sz="1800" dirty="0" smtClean="0"/>
              <a:t> : Spring MVC app </a:t>
            </a:r>
            <a:r>
              <a:rPr lang="ko-KR" altLang="en-US" sz="1800" dirty="0" smtClean="0"/>
              <a:t>개발을 위해 사용되지만 </a:t>
            </a:r>
            <a:r>
              <a:rPr lang="en-US" altLang="ko-KR" sz="1800" dirty="0" smtClean="0"/>
              <a:t>Spring Boot</a:t>
            </a:r>
            <a:r>
              <a:rPr lang="ko-KR" altLang="en-US" sz="1800" dirty="0" smtClean="0"/>
              <a:t>에서 자동적으로 </a:t>
            </a:r>
            <a:r>
              <a:rPr lang="en-US" altLang="ko-KR" sz="1800" dirty="0" err="1" smtClean="0"/>
              <a:t>classpath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spring-</a:t>
            </a:r>
            <a:r>
              <a:rPr lang="en-US" altLang="ko-KR" sz="1800" dirty="0" err="1" smtClean="0"/>
              <a:t>webmvc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설정해줌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ComponentScan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해당 패키지 내의 </a:t>
            </a:r>
            <a:r>
              <a:rPr lang="en-US" altLang="ko-KR" sz="1800" dirty="0" smtClean="0"/>
              <a:t>components, configurations, </a:t>
            </a:r>
            <a:r>
              <a:rPr lang="en-US" altLang="ko-KR" sz="1800" dirty="0" err="1" smtClean="0"/>
              <a:t>servies</a:t>
            </a:r>
            <a:r>
              <a:rPr lang="ko-KR" altLang="en-US" sz="1800" dirty="0" smtClean="0"/>
              <a:t>를 탐색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예제에서는 </a:t>
            </a:r>
            <a:r>
              <a:rPr lang="en-US" altLang="ko-KR" sz="1800" dirty="0" err="1" smtClean="0"/>
              <a:t>GreetingController</a:t>
            </a:r>
            <a:r>
              <a:rPr lang="ko-KR" altLang="en-US" sz="1800" dirty="0" smtClean="0"/>
              <a:t>가 해당됨</a:t>
            </a:r>
            <a:r>
              <a:rPr lang="en-US" altLang="ko-KR" sz="18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62" y="5087596"/>
            <a:ext cx="61436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17165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http://spring.io/guides/gs/rest-service/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http://www.javabeat.net/spring-singleton-java-singleton/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2331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http://spring.io/guides/gs/rest-service/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http://www.javabeat.net/spring-singleton-java-singleton/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0233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12229"/>
            <a:ext cx="10515600" cy="214577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Spring</a:t>
            </a:r>
            <a:r>
              <a:rPr lang="ko-KR" altLang="en-US" sz="2000" dirty="0" smtClean="0"/>
              <a:t>에서는</a:t>
            </a:r>
            <a:r>
              <a:rPr lang="en-US" altLang="ko-KR" sz="2000" dirty="0" smtClean="0"/>
              <a:t> Web</a:t>
            </a:r>
            <a:r>
              <a:rPr lang="ko-KR" altLang="en-US" sz="2000" dirty="0" smtClean="0"/>
              <a:t>에서 클라이언트와 서버를 구현하기 위해</a:t>
            </a:r>
            <a:r>
              <a:rPr lang="en-US" altLang="ko-KR" sz="2000" dirty="0" smtClean="0"/>
              <a:t> MVC</a:t>
            </a:r>
            <a:r>
              <a:rPr lang="ko-KR" altLang="en-US" sz="2000" dirty="0" smtClean="0"/>
              <a:t>가 사용됨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Spring Web MVC</a:t>
            </a:r>
            <a:r>
              <a:rPr lang="ko-KR" altLang="en-US" sz="2000" dirty="0" smtClean="0"/>
              <a:t>의 구성요소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en-US" altLang="ko-KR" sz="1800" dirty="0" smtClean="0"/>
              <a:t>Model: </a:t>
            </a:r>
            <a:r>
              <a:rPr lang="en-US" altLang="ko-KR" sz="1800" dirty="0" err="1" smtClean="0"/>
              <a:t>DataBase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과 같은 데이터를 주고 받는 </a:t>
            </a:r>
            <a:r>
              <a:rPr lang="en-US" altLang="ko-KR" sz="1800" dirty="0" smtClean="0"/>
              <a:t>Java File.</a:t>
            </a:r>
          </a:p>
          <a:p>
            <a:pPr lvl="1"/>
            <a:r>
              <a:rPr lang="en-US" altLang="ko-KR" sz="1800" dirty="0" smtClean="0"/>
              <a:t>View: Model</a:t>
            </a:r>
            <a:r>
              <a:rPr lang="ko-KR" altLang="en-US" sz="1800" dirty="0" smtClean="0"/>
              <a:t>의 정보를 표현하는 </a:t>
            </a:r>
            <a:r>
              <a:rPr lang="en-US" altLang="ko-KR" sz="1800" dirty="0" smtClean="0"/>
              <a:t>HTML File.</a:t>
            </a:r>
          </a:p>
          <a:p>
            <a:pPr lvl="1"/>
            <a:r>
              <a:rPr lang="en-US" altLang="ko-KR" sz="1800" dirty="0" smtClean="0"/>
              <a:t>Controller: Model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View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Mapping </a:t>
            </a:r>
            <a:r>
              <a:rPr lang="ko-KR" altLang="en-US" sz="1800" dirty="0" smtClean="0"/>
              <a:t>하는 </a:t>
            </a:r>
            <a:r>
              <a:rPr lang="en-US" altLang="ko-KR" sz="1800" dirty="0" smtClean="0"/>
              <a:t>Java File.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49" y="1239426"/>
            <a:ext cx="5253501" cy="34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21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r>
              <a:rPr lang="ko-KR" altLang="en-US" sz="1800" dirty="0" smtClean="0"/>
              <a:t>사용자가 </a:t>
            </a:r>
            <a:r>
              <a:rPr lang="ko-KR" altLang="en-US" sz="1800" dirty="0"/>
              <a:t>웹사이트에 </a:t>
            </a:r>
            <a:r>
              <a:rPr lang="ko-KR" altLang="en-US" sz="1800" dirty="0" smtClean="0"/>
              <a:t>접속한다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웹 페이지 요청</a:t>
            </a:r>
            <a:r>
              <a:rPr lang="en-US" altLang="ko-KR" sz="1800" dirty="0" smtClean="0"/>
              <a:t>). </a:t>
            </a:r>
            <a:r>
              <a:rPr lang="en-US" altLang="ko-KR" sz="1800" dirty="0"/>
              <a:t>(Uses)</a:t>
            </a:r>
          </a:p>
          <a:p>
            <a:pPr fontAlgn="base"/>
            <a:r>
              <a:rPr lang="en-US" altLang="ko-KR" sz="1800" dirty="0"/>
              <a:t>Controller</a:t>
            </a:r>
            <a:r>
              <a:rPr lang="ko-KR" altLang="en-US" sz="1800" dirty="0"/>
              <a:t>는 사용자가 요청한 </a:t>
            </a:r>
            <a:r>
              <a:rPr lang="ko-KR" altLang="en-US" sz="1800" dirty="0" smtClean="0"/>
              <a:t>웹 페이지를 </a:t>
            </a:r>
            <a:r>
              <a:rPr lang="ko-KR" altLang="en-US" sz="1800" dirty="0"/>
              <a:t>서비스 하기 위해서 모델을 호출한다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(Manipulates)</a:t>
            </a:r>
          </a:p>
          <a:p>
            <a:pPr fontAlgn="base"/>
            <a:r>
              <a:rPr lang="ko-KR" altLang="en-US" sz="1800" dirty="0" smtClean="0"/>
              <a:t>모델은 데이터베이스나 파일과 같은 데이터 소스를 제어한 후에 그 결과를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 smtClean="0"/>
              <a:t>Controller</a:t>
            </a:r>
            <a:r>
              <a:rPr lang="ko-KR" altLang="en-US" sz="1800" dirty="0"/>
              <a:t>는 </a:t>
            </a:r>
            <a:r>
              <a:rPr lang="en-US" altLang="ko-KR" sz="1800" dirty="0"/>
              <a:t>Model</a:t>
            </a:r>
            <a:r>
              <a:rPr lang="ko-KR" altLang="en-US" sz="1800" dirty="0"/>
              <a:t>이 </a:t>
            </a:r>
            <a:r>
              <a:rPr lang="ko-KR" altLang="en-US" sz="1800" dirty="0" smtClean="0"/>
              <a:t>반환한 </a:t>
            </a:r>
            <a:r>
              <a:rPr lang="ko-KR" altLang="en-US" sz="1800" dirty="0"/>
              <a:t>결과를 </a:t>
            </a:r>
            <a:r>
              <a:rPr lang="en-US" altLang="ko-KR" sz="1800" dirty="0"/>
              <a:t>View</a:t>
            </a:r>
            <a:r>
              <a:rPr lang="ko-KR" altLang="en-US" sz="1800" dirty="0"/>
              <a:t>에 반영한다</a:t>
            </a:r>
            <a:r>
              <a:rPr lang="en-US" altLang="ko-KR" sz="1800" dirty="0"/>
              <a:t>. (Updates)</a:t>
            </a:r>
          </a:p>
          <a:p>
            <a:pPr fontAlgn="base"/>
            <a:r>
              <a:rPr lang="ko-KR" altLang="en-US" sz="1800" dirty="0"/>
              <a:t>데이터가 반영된 </a:t>
            </a:r>
            <a:r>
              <a:rPr lang="en-US" altLang="ko-KR" sz="1800" dirty="0" smtClean="0"/>
              <a:t>View</a:t>
            </a:r>
            <a:r>
              <a:rPr lang="ko-KR" altLang="en-US" sz="1800" dirty="0"/>
              <a:t>는 사용자에게 보여진다</a:t>
            </a:r>
            <a:r>
              <a:rPr lang="en-US" altLang="ko-KR" sz="1800" dirty="0"/>
              <a:t>. (Sees)</a:t>
            </a:r>
          </a:p>
          <a:p>
            <a:endParaRPr lang="ko-KR" altLang="en-US" sz="1800" dirty="0"/>
          </a:p>
        </p:txBody>
      </p:sp>
      <p:pic>
        <p:nvPicPr>
          <p:cNvPr id="1026" name="Picture 2" descr="https://s3-ap-northeast-1.amazonaws.com/opentutorialsfile/module/327/12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7184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705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6435"/>
            <a:ext cx="10515600" cy="54515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Spring </a:t>
            </a:r>
            <a:r>
              <a:rPr lang="en-US" altLang="ko-KR" sz="1800" dirty="0"/>
              <a:t>Web </a:t>
            </a:r>
            <a:r>
              <a:rPr lang="en-US" altLang="ko-KR" sz="1800" dirty="0" smtClean="0"/>
              <a:t>MVC framework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DispatcherServlet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라는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통</a:t>
            </a:r>
            <a:r>
              <a:rPr lang="ko-KR" altLang="en-US" sz="1800" dirty="0" smtClean="0"/>
              <a:t>해 핵심 기능들이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작동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err="1" smtClean="0"/>
              <a:t>DispatcherServlet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600" dirty="0" smtClean="0"/>
              <a:t>클라이언트의 요청을 받아서 내부적으로 아래의 작업들을 수행한다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대부분의 작업은 이 </a:t>
            </a:r>
            <a:r>
              <a:rPr lang="en-US" altLang="ko-KR" sz="1600" dirty="0" err="1" smtClean="0"/>
              <a:t>DispatcherServlet</a:t>
            </a:r>
            <a:r>
              <a:rPr lang="ko-KR" altLang="en-US" sz="1600" dirty="0" smtClean="0"/>
              <a:t>가 자동으로 처리해 주기 때문에 개발자는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만 구현해주면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3200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19" y="1579430"/>
            <a:ext cx="6904762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 사용자의 요청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브라우저에서 서버로 웹 페이지를 요청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해당요청을 </a:t>
            </a:r>
            <a:r>
              <a:rPr lang="ko-KR" altLang="en-US" sz="2400" dirty="0" err="1" smtClean="0"/>
              <a:t>매핑한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Controller</a:t>
            </a:r>
            <a:r>
              <a:rPr lang="ko-KR" altLang="en-US" sz="2400" dirty="0" smtClean="0"/>
              <a:t> 검색</a:t>
            </a:r>
            <a:r>
              <a:rPr lang="en-US" altLang="ko-KR" sz="2400" dirty="0" smtClean="0"/>
              <a:t>: Spring </a:t>
            </a:r>
            <a:r>
              <a:rPr lang="ko-KR" altLang="en-US" sz="2400" dirty="0" smtClean="0"/>
              <a:t>내부적으로 검색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62" y="2400392"/>
            <a:ext cx="3390476" cy="67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76" y="4140216"/>
            <a:ext cx="3619048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164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2183</Words>
  <Application>Microsoft Office PowerPoint</Application>
  <PresentationFormat>사용자 지정</PresentationFormat>
  <Paragraphs>440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Spring Framework (2)</vt:lpstr>
      <vt:lpstr>슬라이드 2</vt:lpstr>
      <vt:lpstr>MVC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SHINOZAKI AI</cp:lastModifiedBy>
  <cp:revision>85</cp:revision>
  <dcterms:created xsi:type="dcterms:W3CDTF">2016-05-11T07:54:31Z</dcterms:created>
  <dcterms:modified xsi:type="dcterms:W3CDTF">2016-05-12T15:47:07Z</dcterms:modified>
</cp:coreProperties>
</file>