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0" r:id="rId4"/>
    <p:sldId id="271" r:id="rId5"/>
    <p:sldId id="272" r:id="rId6"/>
    <p:sldId id="268" r:id="rId7"/>
    <p:sldId id="269" r:id="rId8"/>
    <p:sldId id="274" r:id="rId9"/>
    <p:sldId id="266" r:id="rId10"/>
    <p:sldId id="265" r:id="rId11"/>
    <p:sldId id="258" r:id="rId12"/>
    <p:sldId id="264" r:id="rId13"/>
    <p:sldId id="267" r:id="rId14"/>
    <p:sldId id="263" r:id="rId15"/>
    <p:sldId id="273" r:id="rId16"/>
    <p:sldId id="26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9C9"/>
    <a:srgbClr val="AAC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12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64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8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4785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14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34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7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56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8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6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48757-A495-4D22-A2BD-7769B2AEEEC5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48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52575" y="156976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7200" spc="600">
                <a:solidFill>
                  <a:srgbClr val="AAC0E6"/>
                </a:solidFill>
                <a:latin typeface="배달의민족 도현" pitchFamily="50" charset="-127"/>
                <a:ea typeface="배달의민족 도현" pitchFamily="50" charset="-127"/>
              </a:rPr>
              <a:t>W</a:t>
            </a:r>
            <a:r>
              <a:rPr lang="en-US" altLang="ko-KR" sz="7200" spc="60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: PLAN</a:t>
            </a:r>
            <a:endParaRPr lang="ko-KR" altLang="en-US" sz="7200" spc="6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73513"/>
            <a:ext cx="9144000" cy="493712"/>
          </a:xfrm>
        </p:spPr>
        <p:txBody>
          <a:bodyPr/>
          <a:lstStyle/>
          <a:p>
            <a:r>
              <a:rPr lang="en-US" altLang="ko-KR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project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371474" y="363538"/>
            <a:ext cx="2095501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>
                <a:solidFill>
                  <a:schemeClr val="bg1">
                    <a:lumMod val="9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제안서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grpSp>
        <p:nvGrpSpPr>
          <p:cNvPr id="7" name="Group 5"/>
          <p:cNvGrpSpPr/>
          <p:nvPr/>
        </p:nvGrpSpPr>
        <p:grpSpPr>
          <a:xfrm>
            <a:off x="3662362" y="2826041"/>
            <a:ext cx="4867275" cy="1131319"/>
            <a:chOff x="3373820" y="2387816"/>
            <a:chExt cx="2463087" cy="762004"/>
          </a:xfrm>
        </p:grpSpPr>
        <p:pic>
          <p:nvPicPr>
            <p:cNvPr id="8" name="Picture 3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73820" y="2387816"/>
              <a:ext cx="100887" cy="762004"/>
            </a:xfrm>
            <a:prstGeom prst="rect">
              <a:avLst/>
            </a:prstGeom>
          </p:spPr>
        </p:pic>
        <p:pic>
          <p:nvPicPr>
            <p:cNvPr id="9" name="Picture 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736020" y="2387816"/>
              <a:ext cx="100887" cy="762004"/>
            </a:xfrm>
            <a:prstGeom prst="rect">
              <a:avLst/>
            </a:prstGeom>
          </p:spPr>
        </p:pic>
      </p:grpSp>
      <p:sp>
        <p:nvSpPr>
          <p:cNvPr id="10" name="부제목 2"/>
          <p:cNvSpPr txBox="1">
            <a:spLocks/>
          </p:cNvSpPr>
          <p:nvPr/>
        </p:nvSpPr>
        <p:spPr>
          <a:xfrm>
            <a:off x="8629095" y="6170141"/>
            <a:ext cx="3286680" cy="430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 err="1">
                <a:solidFill>
                  <a:schemeClr val="bg1">
                    <a:lumMod val="9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전정언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800" dirty="0" err="1">
                <a:solidFill>
                  <a:srgbClr val="F7C9C9"/>
                </a:solidFill>
                <a:latin typeface="배달의민족 도현" pitchFamily="50" charset="-127"/>
                <a:ea typeface="배달의민족 도현" pitchFamily="50" charset="-127"/>
              </a:rPr>
              <a:t>최고운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김지환 </a:t>
            </a:r>
            <a:r>
              <a:rPr lang="ko-KR" altLang="en-US" sz="1800" dirty="0">
                <a:solidFill>
                  <a:srgbClr val="F7C9C9"/>
                </a:solidFill>
                <a:latin typeface="배달의민족 도현" pitchFamily="50" charset="-127"/>
                <a:ea typeface="배달의민족 도현" pitchFamily="50" charset="-127"/>
              </a:rPr>
              <a:t>조정희</a:t>
            </a:r>
          </a:p>
        </p:txBody>
      </p:sp>
    </p:spTree>
    <p:extLst>
      <p:ext uri="{BB962C8B-B14F-4D97-AF65-F5344CB8AC3E}">
        <p14:creationId xmlns:p14="http://schemas.microsoft.com/office/powerpoint/2010/main" val="195188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Delight </a:t>
            </a:r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templete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AAC0E6"/>
                </a:solidFill>
                <a:latin typeface="배달의민족 도현" pitchFamily="50" charset="-127"/>
                <a:ea typeface="배달의민족 도현" pitchFamily="50" charset="-127"/>
              </a:rPr>
              <a:t>기능 소개 </a:t>
            </a:r>
            <a:r>
              <a:rPr lang="en-US" altLang="ko-KR" sz="2200" b="1" dirty="0">
                <a:solidFill>
                  <a:srgbClr val="AAC0E6"/>
                </a:solidFill>
                <a:latin typeface="배달의민족 도현" pitchFamily="50" charset="-127"/>
                <a:ea typeface="배달의민족 도현" pitchFamily="50" charset="-127"/>
              </a:rPr>
              <a:t>- </a:t>
            </a:r>
            <a:r>
              <a:rPr lang="ko-KR" altLang="en-US" sz="2200" b="1" dirty="0">
                <a:solidFill>
                  <a:srgbClr val="AAC0E6"/>
                </a:solidFill>
                <a:latin typeface="배달의민족 도현" pitchFamily="50" charset="-127"/>
                <a:ea typeface="배달의민족 도현" pitchFamily="50" charset="-127"/>
              </a:rPr>
              <a:t>일반 이용자</a:t>
            </a:r>
            <a:endParaRPr lang="en-US" sz="2200" b="1" dirty="0">
              <a:solidFill>
                <a:srgbClr val="AAC0E6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82680" y="1969909"/>
            <a:ext cx="958215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-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가격 비교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원하는 가격대로 검색하여 업체 조회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및 선정 가능 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	      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마이페이지에서 짠 후보들의 비용 견적서 조회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endParaRPr lang="en-US" altLang="ko-KR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-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찜하기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: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찜하기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 기능을 통해 맘에 드는 업체들을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모아보기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endParaRPr lang="en-US" altLang="ko-KR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endParaRPr lang="en-US" altLang="ko-KR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-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시뮬레이션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마이페이지에서 원하는 업체들로 후보를 구성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	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       구성된 후보를 이미지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API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를 통해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이미지 시뮬레이션 가능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endParaRPr lang="en-US" altLang="ko-KR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-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후기 작성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마이페이지에서 작성 가능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실이용자만 후기 작성 가능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신뢰성 향상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                 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후기 작성시 결혼식 포토앨범 지원비 증정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)</a:t>
            </a:r>
          </a:p>
          <a:p>
            <a:pPr algn="just"/>
            <a:endParaRPr lang="en-US" altLang="ko-KR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-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고객 상담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위젯으로 사이트 관리자와 실시간으로 채팅 가능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740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Delight </a:t>
            </a:r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templete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>
                <a:solidFill>
                  <a:srgbClr val="AAC0E6"/>
                </a:solidFill>
                <a:latin typeface="배달의민족 도현" pitchFamily="50" charset="-127"/>
                <a:ea typeface="배달의민족 도현" pitchFamily="50" charset="-127"/>
              </a:rPr>
              <a:t>메뉴 소개</a:t>
            </a:r>
            <a:endParaRPr lang="en-US" sz="2200" b="1" dirty="0">
              <a:solidFill>
                <a:srgbClr val="AAC0E6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5"/>
          <p:cNvGrpSpPr/>
          <p:nvPr/>
        </p:nvGrpSpPr>
        <p:grpSpPr>
          <a:xfrm>
            <a:off x="3639538" y="2836881"/>
            <a:ext cx="1734043" cy="1734043"/>
            <a:chOff x="3865314" y="1566605"/>
            <a:chExt cx="1426531" cy="1426531"/>
          </a:xfrm>
        </p:grpSpPr>
        <p:sp>
          <p:nvSpPr>
            <p:cNvPr id="25" name="Oval 6"/>
            <p:cNvSpPr/>
            <p:nvPr/>
          </p:nvSpPr>
          <p:spPr>
            <a:xfrm>
              <a:off x="3865314" y="1566605"/>
              <a:ext cx="1426531" cy="14265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74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  <p:sp>
          <p:nvSpPr>
            <p:cNvPr id="26" name="Oval 7"/>
            <p:cNvSpPr/>
            <p:nvPr/>
          </p:nvSpPr>
          <p:spPr>
            <a:xfrm>
              <a:off x="4007590" y="1708881"/>
              <a:ext cx="1141979" cy="1141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</p:grpSp>
      <p:grpSp>
        <p:nvGrpSpPr>
          <p:cNvPr id="27" name="Group 8"/>
          <p:cNvGrpSpPr/>
          <p:nvPr/>
        </p:nvGrpSpPr>
        <p:grpSpPr>
          <a:xfrm>
            <a:off x="5203980" y="2836881"/>
            <a:ext cx="1734043" cy="1734043"/>
            <a:chOff x="3865314" y="1566605"/>
            <a:chExt cx="1426531" cy="1426531"/>
          </a:xfrm>
        </p:grpSpPr>
        <p:sp>
          <p:nvSpPr>
            <p:cNvPr id="28" name="Oval 9"/>
            <p:cNvSpPr/>
            <p:nvPr/>
          </p:nvSpPr>
          <p:spPr>
            <a:xfrm>
              <a:off x="3865314" y="1566605"/>
              <a:ext cx="1426531" cy="14265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74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  <p:sp>
          <p:nvSpPr>
            <p:cNvPr id="29" name="Oval 10"/>
            <p:cNvSpPr/>
            <p:nvPr/>
          </p:nvSpPr>
          <p:spPr>
            <a:xfrm>
              <a:off x="4007590" y="1708881"/>
              <a:ext cx="1141979" cy="1141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</p:grpSp>
      <p:grpSp>
        <p:nvGrpSpPr>
          <p:cNvPr id="30" name="Group 11"/>
          <p:cNvGrpSpPr/>
          <p:nvPr/>
        </p:nvGrpSpPr>
        <p:grpSpPr>
          <a:xfrm>
            <a:off x="6757394" y="2836881"/>
            <a:ext cx="1734043" cy="1734043"/>
            <a:chOff x="3865314" y="1566605"/>
            <a:chExt cx="1426531" cy="1426531"/>
          </a:xfrm>
        </p:grpSpPr>
        <p:sp>
          <p:nvSpPr>
            <p:cNvPr id="31" name="Oval 12"/>
            <p:cNvSpPr/>
            <p:nvPr/>
          </p:nvSpPr>
          <p:spPr>
            <a:xfrm>
              <a:off x="3865314" y="1566605"/>
              <a:ext cx="1426531" cy="14265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74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  <p:sp>
          <p:nvSpPr>
            <p:cNvPr id="32" name="Oval 14"/>
            <p:cNvSpPr/>
            <p:nvPr/>
          </p:nvSpPr>
          <p:spPr>
            <a:xfrm>
              <a:off x="4007590" y="1708881"/>
              <a:ext cx="1141979" cy="1141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</p:grpSp>
      <p:sp>
        <p:nvSpPr>
          <p:cNvPr id="33" name="Teardrop 16"/>
          <p:cNvSpPr/>
          <p:nvPr/>
        </p:nvSpPr>
        <p:spPr>
          <a:xfrm rot="10800000">
            <a:off x="2082310" y="2835167"/>
            <a:ext cx="1739572" cy="1739572"/>
          </a:xfrm>
          <a:prstGeom prst="teardrop">
            <a:avLst/>
          </a:prstGeom>
          <a:solidFill>
            <a:srgbClr val="AAC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013"/>
          </a:p>
        </p:txBody>
      </p:sp>
      <p:sp>
        <p:nvSpPr>
          <p:cNvPr id="34" name="Teardrop 15"/>
          <p:cNvSpPr/>
          <p:nvPr/>
        </p:nvSpPr>
        <p:spPr>
          <a:xfrm>
            <a:off x="8320331" y="2835167"/>
            <a:ext cx="1739572" cy="1739572"/>
          </a:xfrm>
          <a:prstGeom prst="teardrop">
            <a:avLst/>
          </a:prstGeom>
          <a:solidFill>
            <a:srgbClr val="F7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013"/>
          </a:p>
        </p:txBody>
      </p:sp>
      <p:sp>
        <p:nvSpPr>
          <p:cNvPr id="35" name="TextBox 34"/>
          <p:cNvSpPr txBox="1"/>
          <p:nvPr/>
        </p:nvSpPr>
        <p:spPr>
          <a:xfrm>
            <a:off x="2440201" y="3295056"/>
            <a:ext cx="173355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200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턱시도</a:t>
            </a:r>
            <a:endParaRPr lang="en-US" altLang="ko-KR" sz="20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48513" y="3295056"/>
            <a:ext cx="173355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200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장소선정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95727" y="3295056"/>
            <a:ext cx="173355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200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데코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 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62849" y="3295056"/>
            <a:ext cx="173355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 </a:t>
            </a:r>
            <a:r>
              <a:rPr lang="ko-KR" altLang="en-US" sz="200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음식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37064" y="3295056"/>
            <a:ext cx="173355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200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드레스</a:t>
            </a:r>
            <a:r>
              <a:rPr lang="en-US" altLang="ko-KR" sz="2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722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Delight </a:t>
            </a:r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templete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>
                <a:solidFill>
                  <a:srgbClr val="AAC0E6"/>
                </a:solidFill>
                <a:latin typeface="배달의민족 도현" pitchFamily="50" charset="-127"/>
                <a:ea typeface="배달의민족 도현" pitchFamily="50" charset="-127"/>
              </a:rPr>
              <a:t>메뉴 소개 </a:t>
            </a:r>
            <a:r>
              <a:rPr lang="en-US" altLang="ko-KR" sz="2200" b="1">
                <a:solidFill>
                  <a:srgbClr val="AAC0E6"/>
                </a:solidFill>
                <a:latin typeface="배달의민족 도현" pitchFamily="50" charset="-127"/>
                <a:ea typeface="배달의민족 도현" pitchFamily="50" charset="-127"/>
              </a:rPr>
              <a:t>- </a:t>
            </a:r>
            <a:r>
              <a:rPr lang="ko-KR" altLang="en-US" sz="2200" b="1">
                <a:solidFill>
                  <a:srgbClr val="AAC0E6"/>
                </a:solidFill>
                <a:latin typeface="배달의민족 도현" pitchFamily="50" charset="-127"/>
                <a:ea typeface="배달의민족 도현" pitchFamily="50" charset="-127"/>
              </a:rPr>
              <a:t>장소</a:t>
            </a:r>
            <a:endParaRPr lang="en-US" sz="2200" b="1" dirty="0">
              <a:solidFill>
                <a:srgbClr val="AAC0E6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33658" y="2324136"/>
            <a:ext cx="93246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-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최초 메뉴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선택시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 전체 장소를 조회 가능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-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결혼식 날짜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선택시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 그 날짜에 사용 가능한 식장만 조회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-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위치로 검색 가능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(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지도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API)</a:t>
            </a:r>
          </a:p>
          <a:p>
            <a:pPr algn="just"/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-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가격대로 검색 가능 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827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Delight </a:t>
            </a:r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templete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>
                <a:solidFill>
                  <a:srgbClr val="AAC0E6"/>
                </a:solidFill>
                <a:latin typeface="배달의민족 도현" pitchFamily="50" charset="-127"/>
                <a:ea typeface="배달의민족 도현" pitchFamily="50" charset="-127"/>
              </a:rPr>
              <a:t>메뉴 소개 </a:t>
            </a:r>
            <a:r>
              <a:rPr lang="en-US" altLang="ko-KR" sz="2200" b="1">
                <a:solidFill>
                  <a:srgbClr val="AAC0E6"/>
                </a:solidFill>
                <a:latin typeface="배달의민족 도현" pitchFamily="50" charset="-127"/>
                <a:ea typeface="배달의민족 도현" pitchFamily="50" charset="-127"/>
              </a:rPr>
              <a:t>- </a:t>
            </a:r>
            <a:r>
              <a:rPr lang="ko-KR" altLang="en-US" sz="2200" b="1">
                <a:solidFill>
                  <a:srgbClr val="AAC0E6"/>
                </a:solidFill>
                <a:latin typeface="배달의민족 도현" pitchFamily="50" charset="-127"/>
                <a:ea typeface="배달의민족 도현" pitchFamily="50" charset="-127"/>
              </a:rPr>
              <a:t>음식 </a:t>
            </a:r>
            <a:r>
              <a:rPr lang="en-US" altLang="ko-KR" sz="2200" b="1">
                <a:solidFill>
                  <a:srgbClr val="AAC0E6"/>
                </a:solidFill>
                <a:latin typeface="배달의민족 도현" pitchFamily="50" charset="-127"/>
                <a:ea typeface="배달의민족 도현" pitchFamily="50" charset="-127"/>
              </a:rPr>
              <a:t>/ </a:t>
            </a:r>
            <a:r>
              <a:rPr lang="ko-KR" altLang="en-US" sz="2200" b="1">
                <a:solidFill>
                  <a:srgbClr val="AAC0E6"/>
                </a:solidFill>
                <a:latin typeface="배달의민족 도현" pitchFamily="50" charset="-127"/>
                <a:ea typeface="배달의민족 도현" pitchFamily="50" charset="-127"/>
              </a:rPr>
              <a:t>데코 </a:t>
            </a:r>
            <a:endParaRPr lang="en-US" sz="2200" b="1" dirty="0">
              <a:solidFill>
                <a:srgbClr val="AAC0E6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53166" y="2324136"/>
            <a:ext cx="9710577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endParaRPr lang="en-US" altLang="ko-KR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-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입력한 결혼식 날짜가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cookie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로 등록되어 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 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별도의 등록 없이 결혼식 날짜에 가능한 업체만 조회 가능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329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>
                <a:solidFill>
                  <a:srgbClr val="AAC0E6"/>
                </a:solidFill>
                <a:latin typeface="배달의민족 도현" pitchFamily="50" charset="-127"/>
                <a:ea typeface="배달의민족 도현" pitchFamily="50" charset="-127"/>
              </a:rPr>
              <a:t>메뉴 소개 </a:t>
            </a:r>
            <a:r>
              <a:rPr lang="en-US" altLang="ko-KR" sz="2200" b="1">
                <a:solidFill>
                  <a:srgbClr val="AAC0E6"/>
                </a:solidFill>
                <a:latin typeface="배달의민족 도현" pitchFamily="50" charset="-127"/>
                <a:ea typeface="배달의민족 도현" pitchFamily="50" charset="-127"/>
              </a:rPr>
              <a:t>- </a:t>
            </a:r>
            <a:r>
              <a:rPr lang="ko-KR" altLang="en-US" sz="2200" b="1">
                <a:solidFill>
                  <a:srgbClr val="AAC0E6"/>
                </a:solidFill>
                <a:latin typeface="배달의민족 도현" pitchFamily="50" charset="-127"/>
                <a:ea typeface="배달의민족 도현" pitchFamily="50" charset="-127"/>
              </a:rPr>
              <a:t>드레스</a:t>
            </a:r>
            <a:r>
              <a:rPr lang="en-US" altLang="ko-KR" sz="2200" b="1">
                <a:solidFill>
                  <a:srgbClr val="AAC0E6"/>
                </a:solidFill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2200" b="1">
                <a:solidFill>
                  <a:srgbClr val="AAC0E6"/>
                </a:solidFill>
                <a:latin typeface="배달의민족 도현" pitchFamily="50" charset="-127"/>
                <a:ea typeface="배달의민족 도현" pitchFamily="50" charset="-127"/>
              </a:rPr>
              <a:t>턱시도</a:t>
            </a:r>
            <a:endParaRPr lang="en-US" sz="2200" b="1" dirty="0">
              <a:solidFill>
                <a:srgbClr val="AAC0E6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17" y="2123350"/>
            <a:ext cx="1940340" cy="14552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477" y="2041323"/>
            <a:ext cx="2183333" cy="1637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292" y="2041322"/>
            <a:ext cx="1382547" cy="103691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248" y="1993504"/>
            <a:ext cx="2298811" cy="172410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661" y="1904807"/>
            <a:ext cx="2662850" cy="199713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52492" y="4563506"/>
            <a:ext cx="6367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-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원하는 드레스의 스타일을 선택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카테고리 별로 드레스 조회 가능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endParaRPr lang="en-US" sz="1600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-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턱시도 역시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색상별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 디자인별로 카테고리를 선택해 상세조회 가능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633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>
                <a:solidFill>
                  <a:srgbClr val="AAC0E6"/>
                </a:solidFill>
                <a:latin typeface="배달의민족 도현" pitchFamily="50" charset="-127"/>
                <a:ea typeface="배달의민족 도현" pitchFamily="50" charset="-127"/>
              </a:rPr>
              <a:t>기대 효과</a:t>
            </a:r>
            <a:endParaRPr lang="en-US" sz="2200" b="1" dirty="0">
              <a:solidFill>
                <a:srgbClr val="AAC0E6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43267" y="1920482"/>
            <a:ext cx="650546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280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-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여러 업체를 한 곳에서 비교 가능</a:t>
            </a:r>
            <a:endParaRPr lang="en-US" altLang="ko-KR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endParaRPr lang="en-US" altLang="ko-KR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-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오프라인 중심이 아닌 온라인 중심의 결혼식 기획 사이트 </a:t>
            </a:r>
            <a:endParaRPr lang="en-US" altLang="ko-KR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endParaRPr lang="en-US" altLang="ko-KR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-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신뢰성 높은 후기를 통해 사용자 진입 증가 </a:t>
            </a:r>
            <a:endParaRPr lang="en-US" altLang="ko-KR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endParaRPr lang="en-US" altLang="ko-KR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-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손쉬운 일정 관리로 사업자들의 편리성 증가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,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진입 증가</a:t>
            </a:r>
            <a:endParaRPr lang="en-US" altLang="ko-KR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endParaRPr lang="en-US" altLang="ko-KR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-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중계 수수료를 통한 수익성 창출</a:t>
            </a:r>
            <a:endParaRPr lang="en-US" altLang="ko-KR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endParaRPr lang="en-US" altLang="ko-KR" sz="160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endParaRPr lang="en-US" altLang="ko-KR" sz="160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506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959565" y="2997503"/>
            <a:ext cx="2260391" cy="585683"/>
            <a:chOff x="3488250" y="526256"/>
            <a:chExt cx="1633987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825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061705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296783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dirty="0">
                <a:solidFill>
                  <a:srgbClr val="545C68"/>
                </a:solidFill>
                <a:latin typeface="배달의민족 도현" pitchFamily="50" charset="-127"/>
                <a:ea typeface="배달의민족 도현" pitchFamily="50" charset="-127"/>
              </a:rPr>
              <a:t>감사합니다</a:t>
            </a:r>
            <a:endParaRPr lang="en-US" sz="2800" b="1" dirty="0">
              <a:solidFill>
                <a:srgbClr val="AAC0E6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27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>
                <a:solidFill>
                  <a:srgbClr val="AAC0E6"/>
                </a:solidFill>
                <a:latin typeface="배달의민족 도현" pitchFamily="50" charset="-127"/>
                <a:ea typeface="배달의민족 도현" pitchFamily="50" charset="-127"/>
              </a:rPr>
              <a:t>목차</a:t>
            </a:r>
            <a:endParaRPr lang="en-US" sz="2200" b="1" dirty="0">
              <a:solidFill>
                <a:srgbClr val="AAC0E6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6384699" y="2211107"/>
            <a:ext cx="1449494" cy="3226826"/>
            <a:chOff x="5915133" y="2211107"/>
            <a:chExt cx="1449494" cy="3226826"/>
          </a:xfrm>
        </p:grpSpPr>
        <p:sp>
          <p:nvSpPr>
            <p:cNvPr id="54" name="Rectangle 21"/>
            <p:cNvSpPr/>
            <p:nvPr/>
          </p:nvSpPr>
          <p:spPr>
            <a:xfrm>
              <a:off x="5915133" y="2211107"/>
              <a:ext cx="141792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spc="200">
                  <a:solidFill>
                    <a:schemeClr val="bg2">
                      <a:lumMod val="50000"/>
                    </a:schemeClr>
                  </a:solidFill>
                  <a:latin typeface="배달의민족 도현" pitchFamily="50" charset="-127"/>
                  <a:ea typeface="배달의민족 도현" pitchFamily="50" charset="-127"/>
                  <a:cs typeface="Lato Black" panose="020F0502020204030203" pitchFamily="34" charset="0"/>
                </a:rPr>
                <a:t>기획의도</a:t>
              </a:r>
              <a:endParaRPr lang="id-ID" b="1" spc="200" dirty="0">
                <a:solidFill>
                  <a:schemeClr val="bg2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Lato Black" panose="020F0502020204030203" pitchFamily="34" charset="0"/>
              </a:endParaRPr>
            </a:p>
          </p:txBody>
        </p:sp>
        <p:sp>
          <p:nvSpPr>
            <p:cNvPr id="60" name="Rectangle 21"/>
            <p:cNvSpPr/>
            <p:nvPr/>
          </p:nvSpPr>
          <p:spPr>
            <a:xfrm>
              <a:off x="5946702" y="3635411"/>
              <a:ext cx="141792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>
                  <a:solidFill>
                    <a:schemeClr val="bg2">
                      <a:lumMod val="50000"/>
                    </a:schemeClr>
                  </a:solidFill>
                  <a:latin typeface="배달의민족 도현" pitchFamily="50" charset="-127"/>
                  <a:ea typeface="배달의민족 도현" pitchFamily="50" charset="-127"/>
                  <a:cs typeface="Lato Black" panose="020F0502020204030203" pitchFamily="34" charset="0"/>
                </a:rPr>
                <a:t>차별성</a:t>
              </a:r>
              <a:endParaRPr lang="id-ID" sz="1400" b="1" spc="200" dirty="0">
                <a:solidFill>
                  <a:schemeClr val="bg2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Lato Black" panose="020F0502020204030203" pitchFamily="34" charset="0"/>
              </a:endParaRPr>
            </a:p>
          </p:txBody>
        </p:sp>
        <p:sp>
          <p:nvSpPr>
            <p:cNvPr id="62" name="Rectangle 21"/>
            <p:cNvSpPr/>
            <p:nvPr/>
          </p:nvSpPr>
          <p:spPr>
            <a:xfrm>
              <a:off x="5946702" y="5068601"/>
              <a:ext cx="141792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spc="200">
                  <a:solidFill>
                    <a:schemeClr val="bg2">
                      <a:lumMod val="50000"/>
                    </a:schemeClr>
                  </a:solidFill>
                  <a:latin typeface="배달의민족 도현" pitchFamily="50" charset="-127"/>
                  <a:ea typeface="배달의민족 도현" pitchFamily="50" charset="-127"/>
                  <a:cs typeface="Lato Black" panose="020F0502020204030203" pitchFamily="34" charset="0"/>
                </a:rPr>
                <a:t>기능 소개</a:t>
              </a:r>
              <a:endParaRPr lang="id-ID" b="1" spc="200" dirty="0">
                <a:solidFill>
                  <a:schemeClr val="bg2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Lato Black" panose="020F0502020204030203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286" y="2051444"/>
            <a:ext cx="836140" cy="62710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709" y="3474502"/>
            <a:ext cx="820196" cy="62959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030" y="4924787"/>
            <a:ext cx="793875" cy="595406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6046584" y="1688757"/>
            <a:ext cx="233665" cy="3929448"/>
            <a:chOff x="5502876" y="1688757"/>
            <a:chExt cx="233665" cy="3929448"/>
          </a:xfrm>
        </p:grpSpPr>
        <p:cxnSp>
          <p:nvCxnSpPr>
            <p:cNvPr id="13" name="직선 연결선 12"/>
            <p:cNvCxnSpPr/>
            <p:nvPr/>
          </p:nvCxnSpPr>
          <p:spPr>
            <a:xfrm flipH="1">
              <a:off x="5502876" y="1688757"/>
              <a:ext cx="8238" cy="3929448"/>
            </a:xfrm>
            <a:prstGeom prst="line">
              <a:avLst/>
            </a:prstGeom>
            <a:ln w="12700">
              <a:solidFill>
                <a:srgbClr val="F7C9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이등변 삼각형 13"/>
            <p:cNvSpPr/>
            <p:nvPr/>
          </p:nvSpPr>
          <p:spPr>
            <a:xfrm rot="5563475">
              <a:off x="5516893" y="2254782"/>
              <a:ext cx="215601" cy="220426"/>
            </a:xfrm>
            <a:prstGeom prst="triangle">
              <a:avLst/>
            </a:prstGeom>
            <a:solidFill>
              <a:srgbClr val="F7C9C9"/>
            </a:solidFill>
            <a:ln>
              <a:solidFill>
                <a:srgbClr val="F7C9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이등변 삼각형 29"/>
            <p:cNvSpPr/>
            <p:nvPr/>
          </p:nvSpPr>
          <p:spPr>
            <a:xfrm rot="5563475">
              <a:off x="5518527" y="3709864"/>
              <a:ext cx="215601" cy="220426"/>
            </a:xfrm>
            <a:prstGeom prst="triangle">
              <a:avLst/>
            </a:prstGeom>
            <a:solidFill>
              <a:srgbClr val="F7C9C9"/>
            </a:solidFill>
            <a:ln>
              <a:solidFill>
                <a:srgbClr val="F7C9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이등변 삼각형 30"/>
            <p:cNvSpPr/>
            <p:nvPr/>
          </p:nvSpPr>
          <p:spPr>
            <a:xfrm rot="5563475">
              <a:off x="5514407" y="5143053"/>
              <a:ext cx="215601" cy="220426"/>
            </a:xfrm>
            <a:prstGeom prst="triangle">
              <a:avLst/>
            </a:prstGeom>
            <a:solidFill>
              <a:srgbClr val="F7C9C9"/>
            </a:solidFill>
            <a:ln>
              <a:solidFill>
                <a:srgbClr val="F7C9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793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9459DC3-7813-4372-BC68-49D5A82A660A}"/>
              </a:ext>
            </a:extLst>
          </p:cNvPr>
          <p:cNvSpPr/>
          <p:nvPr/>
        </p:nvSpPr>
        <p:spPr>
          <a:xfrm>
            <a:off x="4110998" y="5213714"/>
            <a:ext cx="3769522" cy="528496"/>
          </a:xfrm>
          <a:prstGeom prst="roundRect">
            <a:avLst/>
          </a:prstGeom>
          <a:solidFill>
            <a:srgbClr val="F7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AAC0E6"/>
                </a:solidFill>
                <a:latin typeface="배달의민족 도현" pitchFamily="50" charset="-127"/>
                <a:ea typeface="배달의민족 도현" pitchFamily="50" charset="-127"/>
              </a:rPr>
              <a:t>기획 의도</a:t>
            </a:r>
            <a:endParaRPr lang="en-US" sz="2200" b="1" dirty="0">
              <a:solidFill>
                <a:srgbClr val="AAC0E6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9E528BD9-905A-4342-9DE2-F554D46BB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239" y="5250650"/>
            <a:ext cx="3762725" cy="491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스몰</a:t>
            </a:r>
            <a:r>
              <a:rPr lang="ko-KR" altLang="en-US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웨딩의 수요증가</a:t>
            </a:r>
          </a:p>
        </p:txBody>
      </p:sp>
      <p:pic>
        <p:nvPicPr>
          <p:cNvPr id="1026" name="Picture 2" descr="ì¤ëª°ì¨ë© ìì´ì½ì ëí ì´ë¯¸ì§ ê²ìê²°ê³¼">
            <a:extLst>
              <a:ext uri="{FF2B5EF4-FFF2-40B4-BE49-F238E27FC236}">
                <a16:creationId xmlns:a16="http://schemas.microsoft.com/office/drawing/2014/main" id="{7E2244AD-7278-4F64-AD9D-9F88901A7F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1"/>
          <a:stretch/>
        </p:blipFill>
        <p:spPr bwMode="auto">
          <a:xfrm>
            <a:off x="4010112" y="1927161"/>
            <a:ext cx="4171775" cy="292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41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41">
            <a:extLst>
              <a:ext uri="{FF2B5EF4-FFF2-40B4-BE49-F238E27FC236}">
                <a16:creationId xmlns:a16="http://schemas.microsoft.com/office/drawing/2014/main" id="{1E5BDB4B-A7D8-436F-91C7-C91B9C91D97C}"/>
              </a:ext>
            </a:extLst>
          </p:cNvPr>
          <p:cNvCxnSpPr>
            <a:cxnSpLocks/>
          </p:cNvCxnSpPr>
          <p:nvPr/>
        </p:nvCxnSpPr>
        <p:spPr>
          <a:xfrm>
            <a:off x="6101617" y="1466848"/>
            <a:ext cx="0" cy="4925563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9155A22-11E6-43AB-A85A-9980185E9D92}"/>
              </a:ext>
            </a:extLst>
          </p:cNvPr>
          <p:cNvGrpSpPr/>
          <p:nvPr/>
        </p:nvGrpSpPr>
        <p:grpSpPr>
          <a:xfrm>
            <a:off x="3824812" y="1778615"/>
            <a:ext cx="4659342" cy="528500"/>
            <a:chOff x="3824811" y="1811861"/>
            <a:chExt cx="4659342" cy="528500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BFA5F344-21D8-4F94-90A8-4C1C7ADD9E59}"/>
                </a:ext>
              </a:extLst>
            </p:cNvPr>
            <p:cNvSpPr/>
            <p:nvPr/>
          </p:nvSpPr>
          <p:spPr>
            <a:xfrm>
              <a:off x="5883566" y="1811861"/>
              <a:ext cx="2600587" cy="528496"/>
            </a:xfrm>
            <a:prstGeom prst="roundRect">
              <a:avLst/>
            </a:prstGeom>
            <a:solidFill>
              <a:srgbClr val="F7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4A41B4A-13EF-4889-8435-3C4283F8684A}"/>
                </a:ext>
              </a:extLst>
            </p:cNvPr>
            <p:cNvSpPr/>
            <p:nvPr/>
          </p:nvSpPr>
          <p:spPr>
            <a:xfrm>
              <a:off x="3824811" y="1811865"/>
              <a:ext cx="2600587" cy="528496"/>
            </a:xfrm>
            <a:prstGeom prst="roundRect">
              <a:avLst/>
            </a:prstGeom>
            <a:solidFill>
              <a:srgbClr val="AAC0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936F85F-D9B1-40F0-A3AD-7EDBD6895CD1}"/>
                </a:ext>
              </a:extLst>
            </p:cNvPr>
            <p:cNvSpPr/>
            <p:nvPr/>
          </p:nvSpPr>
          <p:spPr>
            <a:xfrm>
              <a:off x="6099264" y="1811865"/>
              <a:ext cx="1715888" cy="528492"/>
            </a:xfrm>
            <a:prstGeom prst="rect">
              <a:avLst/>
            </a:prstGeom>
            <a:solidFill>
              <a:srgbClr val="F7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D7AA25D-99B3-47B6-83EC-001A3ADB94A6}"/>
              </a:ext>
            </a:extLst>
          </p:cNvPr>
          <p:cNvSpPr txBox="1">
            <a:spLocks/>
          </p:cNvSpPr>
          <p:nvPr/>
        </p:nvSpPr>
        <p:spPr>
          <a:xfrm>
            <a:off x="3841288" y="1841086"/>
            <a:ext cx="4659342" cy="556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수요 증가 대비 부족한 정보</a:t>
            </a:r>
          </a:p>
        </p:txBody>
      </p:sp>
      <p:cxnSp>
        <p:nvCxnSpPr>
          <p:cNvPr id="8" name="Straight Connector 41">
            <a:extLst>
              <a:ext uri="{FF2B5EF4-FFF2-40B4-BE49-F238E27FC236}">
                <a16:creationId xmlns:a16="http://schemas.microsoft.com/office/drawing/2014/main" id="{C8A5AD8B-379B-4C73-99D8-DBF36E72328D}"/>
              </a:ext>
            </a:extLst>
          </p:cNvPr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73">
            <a:extLst>
              <a:ext uri="{FF2B5EF4-FFF2-40B4-BE49-F238E27FC236}">
                <a16:creationId xmlns:a16="http://schemas.microsoft.com/office/drawing/2014/main" id="{03837F87-3532-4C6A-84E0-9B1F295A3D6D}"/>
              </a:ext>
            </a:extLst>
          </p:cNvPr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10" name="Picture 44" descr="03_Braket_Single.png">
              <a:extLst>
                <a:ext uri="{FF2B5EF4-FFF2-40B4-BE49-F238E27FC236}">
                  <a16:creationId xmlns:a16="http://schemas.microsoft.com/office/drawing/2014/main" id="{F9CD8F25-304D-4FC9-9ACC-45D6AE3D3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11" name="Picture 45" descr="03_Braket_Single.png">
              <a:extLst>
                <a:ext uri="{FF2B5EF4-FFF2-40B4-BE49-F238E27FC236}">
                  <a16:creationId xmlns:a16="http://schemas.microsoft.com/office/drawing/2014/main" id="{F5A4C81F-2BAD-44F3-A775-1515DD4F6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E571EBC1-0C2B-46E4-AB3E-BEAF00C6D688}"/>
              </a:ext>
            </a:extLst>
          </p:cNvPr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AAC0E6"/>
                </a:solidFill>
                <a:latin typeface="배달의민족 도현" pitchFamily="50" charset="-127"/>
                <a:ea typeface="배달의민족 도현" pitchFamily="50" charset="-127"/>
              </a:rPr>
              <a:t>기획 의도</a:t>
            </a:r>
            <a:endParaRPr lang="en-US" sz="2200" b="1" dirty="0">
              <a:solidFill>
                <a:srgbClr val="AAC0E6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EDF6319-032D-430D-8163-4FB75D75184B}"/>
              </a:ext>
            </a:extLst>
          </p:cNvPr>
          <p:cNvSpPr/>
          <p:nvPr/>
        </p:nvSpPr>
        <p:spPr>
          <a:xfrm>
            <a:off x="2762665" y="3042219"/>
            <a:ext cx="2600587" cy="528496"/>
          </a:xfrm>
          <a:prstGeom prst="roundRect">
            <a:avLst/>
          </a:prstGeom>
          <a:solidFill>
            <a:srgbClr val="F7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무엇이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?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05B676C-E562-46AB-B32D-3009B42776F9}"/>
              </a:ext>
            </a:extLst>
          </p:cNvPr>
          <p:cNvSpPr/>
          <p:nvPr/>
        </p:nvSpPr>
        <p:spPr>
          <a:xfrm>
            <a:off x="2762666" y="4416808"/>
            <a:ext cx="2600587" cy="528496"/>
          </a:xfrm>
          <a:prstGeom prst="roundRect">
            <a:avLst/>
          </a:prstGeom>
          <a:solidFill>
            <a:srgbClr val="AAC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도현" pitchFamily="50" charset="-127"/>
                <a:ea typeface="배달의민족 도현" pitchFamily="50" charset="-127"/>
              </a:rPr>
              <a:t>비용은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?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4A6917E-9E1B-4623-B55E-7394C6157406}"/>
              </a:ext>
            </a:extLst>
          </p:cNvPr>
          <p:cNvSpPr/>
          <p:nvPr/>
        </p:nvSpPr>
        <p:spPr>
          <a:xfrm>
            <a:off x="6828747" y="4416808"/>
            <a:ext cx="2600587" cy="528496"/>
          </a:xfrm>
          <a:prstGeom prst="roundRect">
            <a:avLst/>
          </a:prstGeom>
          <a:solidFill>
            <a:srgbClr val="F7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어떻게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?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B38C55A-FD28-4EE0-B471-36D1295AF174}"/>
              </a:ext>
            </a:extLst>
          </p:cNvPr>
          <p:cNvSpPr/>
          <p:nvPr/>
        </p:nvSpPr>
        <p:spPr>
          <a:xfrm>
            <a:off x="6839982" y="3044404"/>
            <a:ext cx="2600587" cy="528496"/>
          </a:xfrm>
          <a:prstGeom prst="roundRect">
            <a:avLst/>
          </a:prstGeom>
          <a:solidFill>
            <a:srgbClr val="AAC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도현" pitchFamily="50" charset="-127"/>
                <a:ea typeface="배달의민족 도현" pitchFamily="50" charset="-127"/>
              </a:rPr>
              <a:t>어디에서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?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23" name="Straight Connector 41">
            <a:extLst>
              <a:ext uri="{FF2B5EF4-FFF2-40B4-BE49-F238E27FC236}">
                <a16:creationId xmlns:a16="http://schemas.microsoft.com/office/drawing/2014/main" id="{D3DA6099-9219-49DB-B31B-D0FFA0E92D5E}"/>
              </a:ext>
            </a:extLst>
          </p:cNvPr>
          <p:cNvCxnSpPr>
            <a:cxnSpLocks/>
          </p:cNvCxnSpPr>
          <p:nvPr/>
        </p:nvCxnSpPr>
        <p:spPr>
          <a:xfrm>
            <a:off x="942975" y="4055953"/>
            <a:ext cx="1022985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20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9D0A11B-130E-4BC7-BD03-3167DE5CA482}"/>
              </a:ext>
            </a:extLst>
          </p:cNvPr>
          <p:cNvSpPr/>
          <p:nvPr/>
        </p:nvSpPr>
        <p:spPr>
          <a:xfrm>
            <a:off x="3959604" y="5454875"/>
            <a:ext cx="2456748" cy="490780"/>
          </a:xfrm>
          <a:prstGeom prst="roundRect">
            <a:avLst/>
          </a:prstGeom>
          <a:solidFill>
            <a:srgbClr val="AAC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07ABBEF-23D1-466A-AE4F-BD0D6934B8C9}"/>
              </a:ext>
            </a:extLst>
          </p:cNvPr>
          <p:cNvSpPr/>
          <p:nvPr/>
        </p:nvSpPr>
        <p:spPr>
          <a:xfrm>
            <a:off x="5880859" y="5454875"/>
            <a:ext cx="2231529" cy="490780"/>
          </a:xfrm>
          <a:prstGeom prst="roundRect">
            <a:avLst/>
          </a:prstGeom>
          <a:solidFill>
            <a:srgbClr val="F7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grpSp>
        <p:nvGrpSpPr>
          <p:cNvPr id="4" name="Group 73">
            <a:extLst>
              <a:ext uri="{FF2B5EF4-FFF2-40B4-BE49-F238E27FC236}">
                <a16:creationId xmlns:a16="http://schemas.microsoft.com/office/drawing/2014/main" id="{51865ECE-C987-426C-A827-7DA81868D7D3}"/>
              </a:ext>
            </a:extLst>
          </p:cNvPr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5" name="Picture 44" descr="03_Braket_Single.png">
              <a:extLst>
                <a:ext uri="{FF2B5EF4-FFF2-40B4-BE49-F238E27FC236}">
                  <a16:creationId xmlns:a16="http://schemas.microsoft.com/office/drawing/2014/main" id="{EDA0CD43-53EE-49F1-A4EA-DA7CF1A09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6" name="Picture 45" descr="03_Braket_Single.png">
              <a:extLst>
                <a:ext uri="{FF2B5EF4-FFF2-40B4-BE49-F238E27FC236}">
                  <a16:creationId xmlns:a16="http://schemas.microsoft.com/office/drawing/2014/main" id="{AD29A37D-05B6-4445-80BE-0551BA0E3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700CF03D-C7E1-4CF4-BEF5-6FB6C1AE3C70}"/>
              </a:ext>
            </a:extLst>
          </p:cNvPr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AAC0E6"/>
                </a:solidFill>
                <a:latin typeface="배달의민족 도현" pitchFamily="50" charset="-127"/>
                <a:ea typeface="배달의민족 도현" pitchFamily="50" charset="-127"/>
              </a:rPr>
              <a:t>기획 의도</a:t>
            </a:r>
            <a:endParaRPr lang="en-US" sz="2200" b="1" dirty="0">
              <a:solidFill>
                <a:srgbClr val="AAC0E6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B56C05C-3F34-4370-97B0-B28ECC2F64E4}"/>
              </a:ext>
            </a:extLst>
          </p:cNvPr>
          <p:cNvSpPr txBox="1">
            <a:spLocks/>
          </p:cNvSpPr>
          <p:nvPr/>
        </p:nvSpPr>
        <p:spPr>
          <a:xfrm>
            <a:off x="4252604" y="5479589"/>
            <a:ext cx="3686791" cy="490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배달의민족 도현" pitchFamily="50" charset="-127"/>
                <a:ea typeface="배달의민족 도현" pitchFamily="50" charset="-127"/>
              </a:rPr>
              <a:t>기존 사이트의 불편함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8D4AD56-39FB-46CF-AE11-FE58B0127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557" y="1517853"/>
            <a:ext cx="4956442" cy="2735365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81044F8-339E-4AF6-A8FA-C17AE1EC9979}"/>
              </a:ext>
            </a:extLst>
          </p:cNvPr>
          <p:cNvSpPr/>
          <p:nvPr/>
        </p:nvSpPr>
        <p:spPr>
          <a:xfrm>
            <a:off x="1547599" y="4643281"/>
            <a:ext cx="4228051" cy="490780"/>
          </a:xfrm>
          <a:prstGeom prst="roundRect">
            <a:avLst/>
          </a:prstGeom>
          <a:solidFill>
            <a:srgbClr val="AAC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도현" pitchFamily="50" charset="-127"/>
                <a:ea typeface="배달의민족 도현" pitchFamily="50" charset="-127"/>
              </a:rPr>
              <a:t>업체를 따로따로 </a:t>
            </a:r>
            <a:r>
              <a:rPr lang="ko-KR" altLang="en-US">
                <a:latin typeface="배달의민족 도현" pitchFamily="50" charset="-127"/>
                <a:ea typeface="배달의민족 도현" pitchFamily="50" charset="-127"/>
              </a:rPr>
              <a:t>들어가서 </a:t>
            </a:r>
            <a:r>
              <a:rPr lang="ko-KR" altLang="en-US" dirty="0" err="1">
                <a:latin typeface="배달의민족 도현" pitchFamily="50" charset="-127"/>
                <a:ea typeface="배달의민족 도현" pitchFamily="50" charset="-127"/>
              </a:rPr>
              <a:t>골라야함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6C009BF-C571-4638-B74C-26301B414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352" y="1330361"/>
            <a:ext cx="4628855" cy="2922858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43356E0-CF85-4653-A3C7-4CFED21324CE}"/>
              </a:ext>
            </a:extLst>
          </p:cNvPr>
          <p:cNvSpPr/>
          <p:nvPr/>
        </p:nvSpPr>
        <p:spPr>
          <a:xfrm>
            <a:off x="7147421" y="4643281"/>
            <a:ext cx="3154260" cy="490780"/>
          </a:xfrm>
          <a:prstGeom prst="roundRect">
            <a:avLst/>
          </a:prstGeom>
          <a:solidFill>
            <a:srgbClr val="F7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상담을 </a:t>
            </a:r>
            <a:r>
              <a:rPr lang="ko-KR" altLang="en-US" dirty="0" err="1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예약해야함</a:t>
            </a:r>
            <a:endParaRPr lang="ko-KR" altLang="en-US" dirty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221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>
                <a:solidFill>
                  <a:srgbClr val="AAC0E6"/>
                </a:solidFill>
                <a:latin typeface="배달의민족 도현" pitchFamily="50" charset="-127"/>
                <a:ea typeface="배달의민족 도현" pitchFamily="50" charset="-127"/>
              </a:rPr>
              <a:t>유사 사이트</a:t>
            </a:r>
            <a:endParaRPr lang="en-US" sz="2200" b="1" dirty="0">
              <a:solidFill>
                <a:srgbClr val="AAC0E6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F6585E5-A0ED-42EA-8F16-A146DF65CD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128" y="1698432"/>
            <a:ext cx="2255201" cy="40426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8C1EB80-5B2A-4195-BEA4-964B42AE7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228" y="1870870"/>
            <a:ext cx="1799288" cy="488937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BA6BF82F-F4F2-4659-A665-877F1B3CD597}"/>
              </a:ext>
            </a:extLst>
          </p:cNvPr>
          <p:cNvGrpSpPr/>
          <p:nvPr/>
        </p:nvGrpSpPr>
        <p:grpSpPr>
          <a:xfrm>
            <a:off x="6096000" y="2744097"/>
            <a:ext cx="4499950" cy="2948946"/>
            <a:chOff x="6096000" y="2894572"/>
            <a:chExt cx="4499950" cy="294894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C3A7F1-5353-420A-9AD5-01F95E975C17}"/>
                </a:ext>
              </a:extLst>
            </p:cNvPr>
            <p:cNvSpPr txBox="1"/>
            <p:nvPr/>
          </p:nvSpPr>
          <p:spPr>
            <a:xfrm>
              <a:off x="6096000" y="3258195"/>
              <a:ext cx="4499950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>
                  <a:latin typeface="배달의민족 도현" pitchFamily="50" charset="-127"/>
                  <a:ea typeface="배달의민족 도현" pitchFamily="50" charset="-127"/>
                </a:rPr>
                <a:t>	</a:t>
              </a:r>
              <a:r>
                <a:rPr lang="ko-KR" altLang="en-US">
                  <a:latin typeface="배달의민족 도현" pitchFamily="50" charset="-127"/>
                  <a:ea typeface="배달의민족 도현" pitchFamily="50" charset="-127"/>
                </a:rPr>
                <a:t>선택의 </a:t>
              </a:r>
              <a:r>
                <a:rPr lang="ko-KR" altLang="en-US" dirty="0">
                  <a:latin typeface="배달의민족 도현" pitchFamily="50" charset="-127"/>
                  <a:ea typeface="배달의민족 도현" pitchFamily="50" charset="-127"/>
                </a:rPr>
                <a:t>다양성</a:t>
              </a:r>
              <a:endParaRPr lang="en-US" altLang="ko-KR" dirty="0">
                <a:latin typeface="배달의민족 도현" pitchFamily="50" charset="-127"/>
                <a:ea typeface="배달의민족 도현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>
                  <a:latin typeface="배달의민족 도현" pitchFamily="50" charset="-127"/>
                  <a:ea typeface="배달의민족 도현" pitchFamily="50" charset="-127"/>
                </a:rPr>
                <a:t>	</a:t>
              </a:r>
              <a:r>
                <a:rPr lang="ko-KR" altLang="en-US">
                  <a:latin typeface="배달의민족 도현" pitchFamily="50" charset="-127"/>
                  <a:ea typeface="배달의민족 도현" pitchFamily="50" charset="-127"/>
                </a:rPr>
                <a:t>많은 </a:t>
              </a:r>
              <a:r>
                <a:rPr lang="ko-KR" altLang="en-US" dirty="0">
                  <a:latin typeface="배달의민족 도현" pitchFamily="50" charset="-127"/>
                  <a:ea typeface="배달의민족 도현" pitchFamily="50" charset="-127"/>
                </a:rPr>
                <a:t>업체와 연계 되어 있음</a:t>
              </a:r>
              <a:endParaRPr lang="en-US" altLang="ko-KR" dirty="0">
                <a:latin typeface="배달의민족 도현" pitchFamily="50" charset="-127"/>
                <a:ea typeface="배달의민족 도현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dirty="0">
                <a:latin typeface="배달의민족 도현" pitchFamily="50" charset="-127"/>
                <a:ea typeface="배달의민족 도현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dirty="0">
                <a:latin typeface="배달의민족 도현" pitchFamily="50" charset="-127"/>
                <a:ea typeface="배달의민족 도현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>
                  <a:latin typeface="배달의민족 도현" pitchFamily="50" charset="-127"/>
                  <a:ea typeface="배달의민족 도현" pitchFamily="50" charset="-127"/>
                </a:rPr>
                <a:t>	</a:t>
              </a:r>
              <a:r>
                <a:rPr lang="ko-KR" altLang="en-US">
                  <a:latin typeface="배달의민족 도현" pitchFamily="50" charset="-127"/>
                  <a:ea typeface="배달의민족 도현" pitchFamily="50" charset="-127"/>
                </a:rPr>
                <a:t>사업자 </a:t>
              </a:r>
              <a:r>
                <a:rPr lang="ko-KR" altLang="en-US" dirty="0">
                  <a:latin typeface="배달의민족 도현" pitchFamily="50" charset="-127"/>
                  <a:ea typeface="배달의민족 도현" pitchFamily="50" charset="-127"/>
                </a:rPr>
                <a:t>가입이 불가능한 상태</a:t>
              </a:r>
              <a:endParaRPr lang="en-US" altLang="ko-KR" dirty="0">
                <a:latin typeface="배달의민족 도현" pitchFamily="50" charset="-127"/>
                <a:ea typeface="배달의민족 도현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>
                  <a:latin typeface="배달의민족 도현" pitchFamily="50" charset="-127"/>
                  <a:ea typeface="배달의민족 도현" pitchFamily="50" charset="-127"/>
                </a:rPr>
                <a:t>	</a:t>
              </a:r>
              <a:r>
                <a:rPr lang="ko-KR" altLang="en-US">
                  <a:latin typeface="배달의민족 도현" pitchFamily="50" charset="-127"/>
                  <a:ea typeface="배달의민족 도현" pitchFamily="50" charset="-127"/>
                </a:rPr>
                <a:t>기능들이 </a:t>
              </a:r>
              <a:r>
                <a:rPr lang="ko-KR" altLang="en-US" dirty="0">
                  <a:latin typeface="배달의민족 도현" pitchFamily="50" charset="-127"/>
                  <a:ea typeface="배달의민족 도현" pitchFamily="50" charset="-127"/>
                </a:rPr>
                <a:t>찾기 힘들게 숨겨져 있음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AF675A-6A84-40D7-B7F5-93C1C6724E14}"/>
                </a:ext>
              </a:extLst>
            </p:cNvPr>
            <p:cNvSpPr txBox="1"/>
            <p:nvPr/>
          </p:nvSpPr>
          <p:spPr>
            <a:xfrm>
              <a:off x="6096000" y="289457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EC5E17"/>
                  </a:solidFill>
                  <a:latin typeface="배달의민족 도현" pitchFamily="50" charset="-127"/>
                  <a:ea typeface="배달의민족 도현" pitchFamily="50" charset="-127"/>
                </a:rPr>
                <a:t>장점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AC9284-BB1D-4F9D-A119-48FFC18332D1}"/>
                </a:ext>
              </a:extLst>
            </p:cNvPr>
            <p:cNvSpPr txBox="1"/>
            <p:nvPr/>
          </p:nvSpPr>
          <p:spPr>
            <a:xfrm>
              <a:off x="6096000" y="452408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EC5E17"/>
                  </a:solidFill>
                  <a:latin typeface="배달의민족 도현" pitchFamily="50" charset="-127"/>
                  <a:ea typeface="배달의민족 도현" pitchFamily="50" charset="-127"/>
                </a:rPr>
                <a:t>단점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376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AAC0E6"/>
                </a:solidFill>
                <a:latin typeface="배달의민족 도현" pitchFamily="50" charset="-127"/>
                <a:ea typeface="배달의민족 도현" pitchFamily="50" charset="-127"/>
              </a:rPr>
              <a:t>유사 사이트</a:t>
            </a:r>
            <a:endParaRPr lang="en-US" sz="2200" b="1" dirty="0">
              <a:solidFill>
                <a:srgbClr val="AAC0E6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F7611AB-2B3C-4C44-8A85-4679E0F917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081" y="1663696"/>
            <a:ext cx="2192894" cy="4125246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1E464CC6-8E4C-4DAD-99AF-DA03F3CDF5C5}"/>
              </a:ext>
            </a:extLst>
          </p:cNvPr>
          <p:cNvGrpSpPr/>
          <p:nvPr/>
        </p:nvGrpSpPr>
        <p:grpSpPr>
          <a:xfrm>
            <a:off x="6092642" y="3015356"/>
            <a:ext cx="5056192" cy="2948946"/>
            <a:chOff x="6096000" y="2894572"/>
            <a:chExt cx="5056192" cy="294894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0C388F3-B15D-4D35-96E8-E5F0D2ADC303}"/>
                </a:ext>
              </a:extLst>
            </p:cNvPr>
            <p:cNvSpPr txBox="1"/>
            <p:nvPr/>
          </p:nvSpPr>
          <p:spPr>
            <a:xfrm>
              <a:off x="6096000" y="3258195"/>
              <a:ext cx="5056192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>
                  <a:ea typeface="배달의민족 도현"/>
                </a:rPr>
                <a:t>	</a:t>
              </a:r>
              <a:r>
                <a:rPr lang="ko-KR" altLang="en-US">
                  <a:ea typeface="배달의민족 도현"/>
                </a:rPr>
                <a:t>간편하게 </a:t>
              </a:r>
              <a:r>
                <a:rPr lang="ko-KR" altLang="en-US" dirty="0">
                  <a:ea typeface="배달의민족 도현"/>
                </a:rPr>
                <a:t>이용가능</a:t>
              </a:r>
              <a:endParaRPr lang="en-US" altLang="ko-KR" dirty="0">
                <a:ea typeface="배달의민족 도현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>
                  <a:ea typeface="배달의민족 도현"/>
                </a:rPr>
                <a:t>	</a:t>
              </a:r>
              <a:r>
                <a:rPr lang="ko-KR" altLang="en-US">
                  <a:ea typeface="배달의민족 도현"/>
                </a:rPr>
                <a:t>접근성 </a:t>
              </a:r>
              <a:r>
                <a:rPr lang="ko-KR" altLang="en-US" dirty="0">
                  <a:ea typeface="배달의민족 도현"/>
                </a:rPr>
                <a:t>좋은 곳에 쇼룸이 준비 되어있음</a:t>
              </a:r>
              <a:endParaRPr lang="en-US" altLang="ko-KR" dirty="0">
                <a:ea typeface="배달의민족 도현"/>
              </a:endParaRPr>
            </a:p>
            <a:p>
              <a:pPr>
                <a:lnSpc>
                  <a:spcPct val="150000"/>
                </a:lnSpc>
              </a:pPr>
              <a:endParaRPr lang="en-US" altLang="ko-KR" dirty="0">
                <a:ea typeface="배달의민족 도현"/>
              </a:endParaRPr>
            </a:p>
            <a:p>
              <a:pPr>
                <a:lnSpc>
                  <a:spcPct val="150000"/>
                </a:lnSpc>
              </a:pPr>
              <a:endParaRPr lang="en-US" altLang="ko-KR" dirty="0">
                <a:ea typeface="배달의민족 도현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>
                  <a:ea typeface="배달의민족 도현"/>
                </a:rPr>
                <a:t>	</a:t>
              </a:r>
              <a:r>
                <a:rPr lang="ko-KR" altLang="en-US">
                  <a:ea typeface="배달의민족 도현"/>
                </a:rPr>
                <a:t>오프라인에서 </a:t>
              </a:r>
              <a:r>
                <a:rPr lang="ko-KR" altLang="en-US" dirty="0">
                  <a:ea typeface="배달의민족 도현"/>
                </a:rPr>
                <a:t>보고 상담하는 것과 </a:t>
              </a:r>
              <a:endParaRPr lang="en-US" altLang="ko-KR" dirty="0">
                <a:ea typeface="배달의민족 도현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>
                  <a:ea typeface="배달의민족 도현"/>
                </a:rPr>
                <a:t>   	 </a:t>
              </a:r>
              <a:r>
                <a:rPr lang="ko-KR" altLang="en-US" dirty="0">
                  <a:ea typeface="배달의민족 도현"/>
                </a:rPr>
                <a:t>크게 다를 것이 없음</a:t>
              </a:r>
              <a:endParaRPr lang="en-US" altLang="ko-KR" dirty="0">
                <a:ea typeface="배달의민족 도현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1CA9F02-487E-46C9-87D9-E1C613FEFA1A}"/>
                </a:ext>
              </a:extLst>
            </p:cNvPr>
            <p:cNvSpPr txBox="1"/>
            <p:nvPr/>
          </p:nvSpPr>
          <p:spPr>
            <a:xfrm>
              <a:off x="6096000" y="289457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EC5E17"/>
                  </a:solidFill>
                  <a:latin typeface="배달의민족 도현" pitchFamily="50" charset="-127"/>
                  <a:ea typeface="배달의민족 도현" pitchFamily="50" charset="-127"/>
                </a:rPr>
                <a:t>장점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9FEBC6A-B8C1-4A40-980F-733ECEDC1873}"/>
                </a:ext>
              </a:extLst>
            </p:cNvPr>
            <p:cNvSpPr txBox="1"/>
            <p:nvPr/>
          </p:nvSpPr>
          <p:spPr>
            <a:xfrm>
              <a:off x="6096000" y="452408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EC5E17"/>
                  </a:solidFill>
                  <a:latin typeface="배달의민족 도현" pitchFamily="50" charset="-127"/>
                  <a:ea typeface="배달의민족 도현" pitchFamily="50" charset="-127"/>
                </a:rPr>
                <a:t>단점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DCC8FEFA-3C3A-4396-A4EA-9FFF2D416A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43" b="6978"/>
          <a:stretch/>
        </p:blipFill>
        <p:spPr>
          <a:xfrm>
            <a:off x="6044314" y="1785155"/>
            <a:ext cx="1494090" cy="100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96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>
                <a:solidFill>
                  <a:srgbClr val="AAC0E6"/>
                </a:solidFill>
                <a:latin typeface="배달의민족 도현" pitchFamily="50" charset="-127"/>
                <a:ea typeface="배달의민족 도현" pitchFamily="50" charset="-127"/>
              </a:rPr>
              <a:t>기획 소개</a:t>
            </a:r>
            <a:endParaRPr lang="en-US" sz="2200" b="1" dirty="0">
              <a:solidFill>
                <a:srgbClr val="AAC0E6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53166" y="2324136"/>
            <a:ext cx="958215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	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일반 사용자가 오프라인에 방문하지 않고도 미리 결혼식 시뮬레이션 가능 사이트</a:t>
            </a:r>
            <a:endParaRPr lang="en-US" altLang="ko-KR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endParaRPr lang="en-US" altLang="ko-KR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	</a:t>
            </a:r>
          </a:p>
          <a:p>
            <a:pPr algn="just"/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	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사업자가 일정 관리하기 쉬운 사이트 </a:t>
            </a:r>
            <a:endParaRPr lang="en-US" altLang="ko-KR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endParaRPr lang="en-US" altLang="ko-KR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endParaRPr lang="en-US" altLang="ko-KR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	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신뢰성 높은 후기를 가진 사이트 </a:t>
            </a:r>
            <a:endParaRPr lang="en-US" altLang="ko-KR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endParaRPr lang="en-US" altLang="ko-KR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	</a:t>
            </a:r>
          </a:p>
          <a:p>
            <a:pPr algn="just"/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	</a:t>
            </a:r>
          </a:p>
          <a:p>
            <a:pPr algn="just"/>
            <a:endParaRPr lang="en-US" altLang="ko-KR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	</a:t>
            </a:r>
          </a:p>
          <a:p>
            <a:pPr algn="just"/>
            <a:endParaRPr lang="en-US" altLang="ko-KR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endParaRPr lang="en-US" altLang="ko-KR" sz="160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998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>
                <a:solidFill>
                  <a:srgbClr val="AAC0E6"/>
                </a:solidFill>
                <a:latin typeface="배달의민족 도현" pitchFamily="50" charset="-127"/>
                <a:ea typeface="배달의민족 도현" pitchFamily="50" charset="-127"/>
              </a:rPr>
              <a:t>기능 소개 </a:t>
            </a:r>
            <a:r>
              <a:rPr lang="en-US" altLang="ko-KR" sz="2200" b="1">
                <a:solidFill>
                  <a:srgbClr val="AAC0E6"/>
                </a:solidFill>
                <a:latin typeface="배달의민족 도현" pitchFamily="50" charset="-127"/>
                <a:ea typeface="배달의민족 도현" pitchFamily="50" charset="-127"/>
              </a:rPr>
              <a:t>- </a:t>
            </a:r>
            <a:r>
              <a:rPr lang="ko-KR" altLang="en-US" sz="2200" b="1">
                <a:solidFill>
                  <a:srgbClr val="AAC0E6"/>
                </a:solidFill>
                <a:latin typeface="배달의민족 도현" pitchFamily="50" charset="-127"/>
                <a:ea typeface="배달의민족 도현" pitchFamily="50" charset="-127"/>
              </a:rPr>
              <a:t>사업자</a:t>
            </a:r>
            <a:endParaRPr lang="en-US" sz="2200" b="1" dirty="0">
              <a:solidFill>
                <a:srgbClr val="AAC0E6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125750" y="2324136"/>
            <a:ext cx="79405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-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업체 등록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사업자로 가입하여 카테고리에 맞게 자신의 업체를 등록 가능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endParaRPr lang="en-US" altLang="ko-KR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endParaRPr lang="en-US" altLang="ko-KR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-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후기 관리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업체별 상세보기 페이지에서 후기 관리 가능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endParaRPr lang="en-US" altLang="ko-KR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endParaRPr lang="en-US" altLang="ko-KR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- Q&amp;A 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상세보기 페이지에서 고객과 온라인 상담 가능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Open Sans Light" panose="020B0306030504020204" pitchFamily="34" charset="0"/>
              </a:rPr>
              <a:t> </a:t>
            </a:r>
          </a:p>
          <a:p>
            <a:pPr algn="just"/>
            <a:endParaRPr lang="en-US" altLang="ko-KR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endParaRPr lang="en-US" altLang="ko-KR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  <a:p>
            <a:pPr algn="just"/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5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255</Words>
  <Application>Microsoft Office PowerPoint</Application>
  <PresentationFormat>와이드스크린</PresentationFormat>
  <Paragraphs>116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나눔스퀘어</vt:lpstr>
      <vt:lpstr>나눔스퀘어 Bold</vt:lpstr>
      <vt:lpstr>맑은 고딕</vt:lpstr>
      <vt:lpstr>배달의민족 도현</vt:lpstr>
      <vt:lpstr>Arial</vt:lpstr>
      <vt:lpstr>Office 테마</vt:lpstr>
      <vt:lpstr>W: PLAN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DELIGHT</dc:title>
  <dc:creator>user</dc:creator>
  <cp:lastModifiedBy>jeongeon jeon</cp:lastModifiedBy>
  <cp:revision>48</cp:revision>
  <dcterms:created xsi:type="dcterms:W3CDTF">2017-09-05T12:06:27Z</dcterms:created>
  <dcterms:modified xsi:type="dcterms:W3CDTF">2018-12-13T10:22:23Z</dcterms:modified>
</cp:coreProperties>
</file>