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6" r:id="rId7"/>
    <p:sldId id="271" r:id="rId8"/>
    <p:sldId id="263" r:id="rId9"/>
    <p:sldId id="268" r:id="rId10"/>
    <p:sldId id="265" r:id="rId11"/>
    <p:sldId id="264" r:id="rId12"/>
    <p:sldId id="259" r:id="rId13"/>
    <p:sldId id="260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CFCFCF"/>
    <a:srgbClr val="C6C0C5"/>
    <a:srgbClr val="0F0F0F"/>
    <a:srgbClr val="3497F5"/>
    <a:srgbClr val="FFB54E"/>
    <a:srgbClr val="624CC8"/>
    <a:srgbClr val="BF33B0"/>
    <a:srgbClr val="E6466D"/>
    <a:srgbClr val="FF9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4" autoAdjust="0"/>
    <p:restoredTop sz="94353" autoAdjust="0"/>
  </p:normalViewPr>
  <p:slideViewPr>
    <p:cSldViewPr snapToGrid="0">
      <p:cViewPr>
        <p:scale>
          <a:sx n="50" d="100"/>
          <a:sy n="50" d="100"/>
        </p:scale>
        <p:origin x="6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1801357296601941"/>
          <c:w val="1"/>
          <c:h val="0.881986201588498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AFAF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0B-496C-BB9D-76835BE2C8F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00B-496C-BB9D-76835BE2C8F9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FF9248"/>
                  </a:gs>
                  <a:gs pos="50000">
                    <a:srgbClr val="E6466D"/>
                  </a:gs>
                  <a:gs pos="100000">
                    <a:srgbClr val="BF33B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00B-496C-BB9D-76835BE2C8F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00B-496C-BB9D-76835BE2C8F9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00B-496C-BB9D-76835BE2C8F9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B-496C-BB9D-76835BE2C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445705920"/>
        <c:axId val="445707232"/>
      </c:barChart>
      <c:catAx>
        <c:axId val="445705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5707232"/>
        <c:crosses val="autoZero"/>
        <c:auto val="1"/>
        <c:lblAlgn val="ctr"/>
        <c:lblOffset val="100"/>
        <c:noMultiLvlLbl val="0"/>
      </c:catAx>
      <c:valAx>
        <c:axId val="4457072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570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40A78-AE15-4F7F-9F70-ED7E70C7B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E2EA7D-CE08-4973-BAB1-F7ECA280F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F8104-3E46-4A93-BB61-FDB606C2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A4BA2-117C-4ACE-BCE1-04448405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7A527-A2D0-43F2-B0EE-1E6B6AAB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0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BBEC-CFBA-4CF4-8972-DB788E33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4EC30-D0C5-42A9-8B17-5D4441CF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44189-4981-441D-A220-F7DD3619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0CC29-9D31-4DF2-9251-0C97F520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4E83F-76AC-4EBD-8C5E-BFEB2BEA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0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F2D5DA-E468-40FA-BEE0-2C5673D7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34093-E816-445B-80F1-292D3DD5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06377-57AE-417E-A13F-13AD792C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2991B-19FB-47C9-98E7-155B0EED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82061-BA48-40FE-B3D6-64238576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7CA31-4FD7-4269-AA29-59A37323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F98C7-A09C-4E57-A3A9-69A473A2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452C0-3A30-44C1-AE05-CE7A4798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DD472-0E8C-4DBD-B981-D051C085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55A6B-331B-429E-87B9-77F6992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5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A56FC-4F91-49DC-9CDF-CB4B8C70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1E6E0-529B-4289-9942-B65ADBF0E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5399A-6099-43DA-BA15-0B63D963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9B982-B289-4BC8-AB6B-AD1205F3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B8211-A0E1-4F7B-8391-EB3535F6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0B9E4-070A-47BC-ABC2-1B139B08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CA730-1521-4A6E-BF07-40BEC404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4B8A2-562E-4074-AC8E-BC1DD2A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79DC0-AB2A-4A15-9209-6DD561BB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3B69E-BB11-4C9F-9EEA-94EC047C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4E08A-0C9C-49E5-AA0E-9D54A326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2AD70-D8E5-4FF2-B1DB-7D5A29A9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D2AEB-8C3F-4B54-8496-303EF985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BC18C-CFE5-401C-A506-E3F351AC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EA3D5-EF30-47C2-9A73-9EAED4D9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8D747B-9795-4C7E-9FEE-D6098DFF9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1D396-AC12-4FE9-9EFE-2FB88E81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E86034-5B79-4884-BEC5-D39B6DBF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442BAA-46F3-456C-8155-8131BB78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66B7-E8B4-4F2E-B61C-4A882777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9DC78B-8036-42D5-81A0-8C867668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EEBAD-FC7E-4074-B924-4E2A5097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17F27B-2E01-46F5-9995-39B7BF05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34AE5-C567-4875-AB46-E632FEA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F98687-F5F4-4785-8C71-B6B576AC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9E4FC-DF83-469C-A9F0-5BE7510B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645BD-192A-4232-9568-C06B6A30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0DC1F-D856-4E8F-ABEA-9F1E200D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D4DB6-E80A-442A-8589-1FEB6AEC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5E675-6FA6-401D-ABF8-800266F6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DA51D-854A-4A9F-8583-04602E04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6E541-257D-4628-B695-D1067EC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4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BBDE8-1E77-4314-B86D-523C1BFF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36925B-B926-4B52-8A90-4E46A928E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25270-3AFC-431E-9FDA-3FED5710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7CF22-D3ED-4EE9-8F5A-A9D18884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8E0AE-86BB-42DF-8435-585B7D5A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E4F3D-D40F-4834-8C7D-658D2DB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6CA75-820C-4E20-BE70-7C8971AD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06E75-381E-4339-9A4E-E861EC33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D9F96-36B5-43BA-8F82-D2642E48C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1C22-4D51-488C-99A9-007E1D95C8A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60079-6704-4C83-905B-A57F7FB44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AE4D4-2F55-41F5-921C-01AA355A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62FC12-3FE1-46D7-9CC7-F7EEEF58BAC3}"/>
              </a:ext>
            </a:extLst>
          </p:cNvPr>
          <p:cNvGrpSpPr/>
          <p:nvPr/>
        </p:nvGrpSpPr>
        <p:grpSpPr>
          <a:xfrm>
            <a:off x="5490733" y="1497293"/>
            <a:ext cx="1539614" cy="1539614"/>
            <a:chOff x="6680996" y="2221708"/>
            <a:chExt cx="1068386" cy="106838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1EDEFB3-8D54-4066-8845-F30DB66FD6E4}"/>
                </a:ext>
              </a:extLst>
            </p:cNvPr>
            <p:cNvSpPr/>
            <p:nvPr/>
          </p:nvSpPr>
          <p:spPr>
            <a:xfrm>
              <a:off x="6680996" y="2221708"/>
              <a:ext cx="1068386" cy="1068386"/>
            </a:xfrm>
            <a:prstGeom prst="roundRect">
              <a:avLst>
                <a:gd name="adj" fmla="val 27551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77C5E1-82C4-459E-95BA-0E2963D6B07C}"/>
                </a:ext>
              </a:extLst>
            </p:cNvPr>
            <p:cNvSpPr/>
            <p:nvPr/>
          </p:nvSpPr>
          <p:spPr>
            <a:xfrm>
              <a:off x="6958015" y="2498727"/>
              <a:ext cx="526254" cy="526252"/>
            </a:xfrm>
            <a:prstGeom prst="ellipse">
              <a:avLst/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A207661-11CD-4091-8BF2-256428EA7F79}"/>
                </a:ext>
              </a:extLst>
            </p:cNvPr>
            <p:cNvSpPr/>
            <p:nvPr/>
          </p:nvSpPr>
          <p:spPr>
            <a:xfrm>
              <a:off x="7467599" y="2370933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2779459" y="3504812"/>
            <a:ext cx="6962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인스타그램 좋아요 예측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7DE2AA-0A4E-4761-BFFA-6AE15DE7E692}"/>
              </a:ext>
            </a:extLst>
          </p:cNvPr>
          <p:cNvCxnSpPr/>
          <p:nvPr/>
        </p:nvCxnSpPr>
        <p:spPr>
          <a:xfrm>
            <a:off x="3466537" y="4520475"/>
            <a:ext cx="5588000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C173CE07-2AC0-45AA-BDDD-24DCBA00DF6E}"/>
              </a:ext>
            </a:extLst>
          </p:cNvPr>
          <p:cNvSpPr/>
          <p:nvPr/>
        </p:nvSpPr>
        <p:spPr>
          <a:xfrm>
            <a:off x="3466537" y="4789958"/>
            <a:ext cx="5588000" cy="908197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KDT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MiniProject3 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김수지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남승완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박정은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정석영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홍승우</a:t>
            </a:r>
          </a:p>
        </p:txBody>
      </p:sp>
    </p:spTree>
    <p:extLst>
      <p:ext uri="{BB962C8B-B14F-4D97-AF65-F5344CB8AC3E}">
        <p14:creationId xmlns:p14="http://schemas.microsoft.com/office/powerpoint/2010/main" val="363147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5166898" y="88224"/>
            <a:ext cx="1858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설정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08F04-9B43-D722-3713-EC73CC3D5E09}"/>
              </a:ext>
            </a:extLst>
          </p:cNvPr>
          <p:cNvSpPr txBox="1"/>
          <p:nvPr/>
        </p:nvSpPr>
        <p:spPr>
          <a:xfrm>
            <a:off x="1" y="106482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vgg16</a:t>
            </a: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어텐션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D9A99E4-EFEF-2804-8C99-110BA825BA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" b="2109"/>
          <a:stretch/>
        </p:blipFill>
        <p:spPr>
          <a:xfrm>
            <a:off x="2185115" y="2010816"/>
            <a:ext cx="7821769" cy="46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3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774164" y="95924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성능 평가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1EDAF9D-613C-E676-A21F-A68D637D8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42" y="1896909"/>
            <a:ext cx="9517715" cy="34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9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/>
          <p:cNvSpPr/>
          <p:nvPr/>
        </p:nvSpPr>
        <p:spPr>
          <a:xfrm>
            <a:off x="1651988" y="1792469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78462" y="1918944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수집의 한계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41323" y="1792469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67797" y="1918944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성능의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한계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51988" y="4988549"/>
            <a:ext cx="249230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반영할 수 없음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단위로 수집 가능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41323" y="5142437"/>
            <a:ext cx="24923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변동성을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반영할 수 없음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995" y="858233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한계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5400000">
            <a:off x="309895" y="960507"/>
            <a:ext cx="272007" cy="178666"/>
          </a:xfrm>
          <a:prstGeom prst="triangle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8E5E38-9626-4298-89CA-C9B16B1FACB1}"/>
              </a:ext>
            </a:extLst>
          </p:cNvPr>
          <p:cNvSpPr/>
          <p:nvPr/>
        </p:nvSpPr>
        <p:spPr>
          <a:xfrm>
            <a:off x="8230658" y="1792469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6F1C6B-A2F6-4C0D-BA3F-A19C6698A76F}"/>
              </a:ext>
            </a:extLst>
          </p:cNvPr>
          <p:cNvSpPr/>
          <p:nvPr/>
        </p:nvSpPr>
        <p:spPr>
          <a:xfrm>
            <a:off x="8357132" y="1918944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복잡도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AA2B2-A0CC-4511-B7B9-2C8311537526}"/>
              </a:ext>
            </a:extLst>
          </p:cNvPr>
          <p:cNvSpPr txBox="1"/>
          <p:nvPr/>
        </p:nvSpPr>
        <p:spPr>
          <a:xfrm>
            <a:off x="8230658" y="4834660"/>
            <a:ext cx="249230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오차를 줄이기 위해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복잡한 모델을 사용함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검증데이터에서는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큰 오차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048B50-B957-B81C-682F-DDFA98BB5869}"/>
              </a:ext>
            </a:extLst>
          </p:cNvPr>
          <p:cNvSpPr txBox="1"/>
          <p:nvPr/>
        </p:nvSpPr>
        <p:spPr>
          <a:xfrm>
            <a:off x="4810231" y="92938"/>
            <a:ext cx="25715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시사점 및 결론</a:t>
            </a:r>
          </a:p>
        </p:txBody>
      </p:sp>
    </p:spTree>
    <p:extLst>
      <p:ext uri="{BB962C8B-B14F-4D97-AF65-F5344CB8AC3E}">
        <p14:creationId xmlns:p14="http://schemas.microsoft.com/office/powerpoint/2010/main" val="116564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39995" y="858233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 방향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5400000">
            <a:off x="309895" y="960507"/>
            <a:ext cx="272007" cy="178666"/>
          </a:xfrm>
          <a:prstGeom prst="triangle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38654EA7-8E83-43EC-A355-1F88A476C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632108"/>
              </p:ext>
            </p:extLst>
          </p:nvPr>
        </p:nvGraphicFramePr>
        <p:xfrm>
          <a:off x="3393194" y="829375"/>
          <a:ext cx="5405607" cy="348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BFF2A-E1B1-0B4D-55E5-5AF84B0B68A6}"/>
              </a:ext>
            </a:extLst>
          </p:cNvPr>
          <p:cNvSpPr txBox="1"/>
          <p:nvPr/>
        </p:nvSpPr>
        <p:spPr>
          <a:xfrm>
            <a:off x="4846299" y="93811"/>
            <a:ext cx="2499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791C5-2740-505C-ABFA-A8C7FA886FFB}"/>
              </a:ext>
            </a:extLst>
          </p:cNvPr>
          <p:cNvSpPr txBox="1"/>
          <p:nvPr/>
        </p:nvSpPr>
        <p:spPr>
          <a:xfrm>
            <a:off x="440253" y="4886333"/>
            <a:ext cx="11311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 좋아요 수에서 오차 범위에 해당하는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값으로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변동성이 큰 인스타그램의 좋아요 수를 예측하는 것이 어려움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buFont typeface="+mj-lt"/>
              <a:buAutoNum type="arabicPeriod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품질이 높고 다양한 주제를 선택해야 함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buFont typeface="+mj-lt"/>
              <a:buAutoNum type="arabicPeriod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모델 개선 방향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모델 단순화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하이퍼파라미터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튜닝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13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613294" y="2302991"/>
            <a:ext cx="32944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  <a:latin typeface="Dynalight" panose="03020502030507070A03" pitchFamily="66" charset="0"/>
              </a:rPr>
              <a:t>Thank you</a:t>
            </a:r>
            <a:endParaRPr lang="ko-KR" altLang="en-US" sz="7000" b="1" dirty="0">
              <a:solidFill>
                <a:schemeClr val="bg1"/>
              </a:solidFill>
              <a:latin typeface="Dynalight" panose="03020502030507070A03" pitchFamily="66" charset="0"/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C173CE07-2AC0-45AA-BDDD-24DCBA00DF6E}"/>
              </a:ext>
            </a:extLst>
          </p:cNvPr>
          <p:cNvSpPr/>
          <p:nvPr/>
        </p:nvSpPr>
        <p:spPr>
          <a:xfrm>
            <a:off x="4625309" y="3608937"/>
            <a:ext cx="3270462" cy="464457"/>
          </a:xfrm>
          <a:prstGeom prst="roundRect">
            <a:avLst/>
          </a:prstGeom>
          <a:noFill/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73388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9143" y="1402507"/>
            <a:ext cx="11393714" cy="5409345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5108339" y="276175"/>
            <a:ext cx="167385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500" b="1" dirty="0">
                <a:solidFill>
                  <a:schemeClr val="bg1"/>
                </a:solidFill>
                <a:latin typeface="Dynalight" panose="03020502030507070A03" pitchFamily="66" charset="0"/>
              </a:rPr>
              <a:t>Index</a:t>
            </a:r>
            <a:endParaRPr lang="ko-KR" altLang="en-US" sz="6500" b="1" dirty="0">
              <a:solidFill>
                <a:schemeClr val="bg1"/>
              </a:solidFill>
              <a:latin typeface="Dynalight" panose="03020502030507070A03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41319" y="2457615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소개 및 선정이유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자유형 39">
            <a:extLst>
              <a:ext uri="{FF2B5EF4-FFF2-40B4-BE49-F238E27FC236}">
                <a16:creationId xmlns:a16="http://schemas.microsoft.com/office/drawing/2014/main" id="{D9499B42-D462-E3DB-FCAD-9ABDA0CB5BEB}"/>
              </a:ext>
            </a:extLst>
          </p:cNvPr>
          <p:cNvSpPr/>
          <p:nvPr/>
        </p:nvSpPr>
        <p:spPr>
          <a:xfrm>
            <a:off x="1495187" y="2538207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548D3-102C-C570-FC3E-500758766EEB}"/>
              </a:ext>
            </a:extLst>
          </p:cNvPr>
          <p:cNvSpPr txBox="1"/>
          <p:nvPr/>
        </p:nvSpPr>
        <p:spPr>
          <a:xfrm>
            <a:off x="1741319" y="3266766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방법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39">
            <a:extLst>
              <a:ext uri="{FF2B5EF4-FFF2-40B4-BE49-F238E27FC236}">
                <a16:creationId xmlns:a16="http://schemas.microsoft.com/office/drawing/2014/main" id="{B8B26447-2448-7EE4-22B1-747187B68A68}"/>
              </a:ext>
            </a:extLst>
          </p:cNvPr>
          <p:cNvSpPr/>
          <p:nvPr/>
        </p:nvSpPr>
        <p:spPr>
          <a:xfrm>
            <a:off x="1495187" y="3341013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AE3D9-CA0F-F067-FC12-C62CE3A742A0}"/>
              </a:ext>
            </a:extLst>
          </p:cNvPr>
          <p:cNvSpPr txBox="1"/>
          <p:nvPr/>
        </p:nvSpPr>
        <p:spPr>
          <a:xfrm>
            <a:off x="1741319" y="4075917"/>
            <a:ext cx="454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설명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자유형 39">
            <a:extLst>
              <a:ext uri="{FF2B5EF4-FFF2-40B4-BE49-F238E27FC236}">
                <a16:creationId xmlns:a16="http://schemas.microsoft.com/office/drawing/2014/main" id="{F2639ABE-A8B0-F3BB-6CF0-DC532C66DDEE}"/>
              </a:ext>
            </a:extLst>
          </p:cNvPr>
          <p:cNvSpPr/>
          <p:nvPr/>
        </p:nvSpPr>
        <p:spPr>
          <a:xfrm>
            <a:off x="1495186" y="4160510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BBA85-89BE-6C43-427A-0C8FB63D436E}"/>
              </a:ext>
            </a:extLst>
          </p:cNvPr>
          <p:cNvSpPr txBox="1"/>
          <p:nvPr/>
        </p:nvSpPr>
        <p:spPr>
          <a:xfrm>
            <a:off x="1741319" y="488506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설정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자유형 39">
            <a:extLst>
              <a:ext uri="{FF2B5EF4-FFF2-40B4-BE49-F238E27FC236}">
                <a16:creationId xmlns:a16="http://schemas.microsoft.com/office/drawing/2014/main" id="{99C0DD9E-FB0B-BD6B-4C4D-75A313A2C8D9}"/>
              </a:ext>
            </a:extLst>
          </p:cNvPr>
          <p:cNvSpPr/>
          <p:nvPr/>
        </p:nvSpPr>
        <p:spPr>
          <a:xfrm>
            <a:off x="1495186" y="4965660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A8030-0E49-C20B-CE53-757509E71A9F}"/>
              </a:ext>
            </a:extLst>
          </p:cNvPr>
          <p:cNvSpPr txBox="1"/>
          <p:nvPr/>
        </p:nvSpPr>
        <p:spPr>
          <a:xfrm>
            <a:off x="7220566" y="2457615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성능 평가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자유형 39">
            <a:extLst>
              <a:ext uri="{FF2B5EF4-FFF2-40B4-BE49-F238E27FC236}">
                <a16:creationId xmlns:a16="http://schemas.microsoft.com/office/drawing/2014/main" id="{F57AC70C-AF58-ADBA-644B-29E5171F00EC}"/>
              </a:ext>
            </a:extLst>
          </p:cNvPr>
          <p:cNvSpPr/>
          <p:nvPr/>
        </p:nvSpPr>
        <p:spPr>
          <a:xfrm>
            <a:off x="6976699" y="2541238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3E908-8782-7C34-4258-1FF3B88FF063}"/>
              </a:ext>
            </a:extLst>
          </p:cNvPr>
          <p:cNvSpPr txBox="1"/>
          <p:nvPr/>
        </p:nvSpPr>
        <p:spPr>
          <a:xfrm>
            <a:off x="7211677" y="3264877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시사점 및 결론 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자유형 39">
            <a:extLst>
              <a:ext uri="{FF2B5EF4-FFF2-40B4-BE49-F238E27FC236}">
                <a16:creationId xmlns:a16="http://schemas.microsoft.com/office/drawing/2014/main" id="{9BE230B9-042C-14A1-FE09-4EEFA72690B7}"/>
              </a:ext>
            </a:extLst>
          </p:cNvPr>
          <p:cNvSpPr/>
          <p:nvPr/>
        </p:nvSpPr>
        <p:spPr>
          <a:xfrm>
            <a:off x="6976699" y="3341013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C7190-771A-C0EB-AEC7-F2BE834E8372}"/>
              </a:ext>
            </a:extLst>
          </p:cNvPr>
          <p:cNvSpPr txBox="1"/>
          <p:nvPr/>
        </p:nvSpPr>
        <p:spPr>
          <a:xfrm>
            <a:off x="7220566" y="4072138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소감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자유형 39">
            <a:extLst>
              <a:ext uri="{FF2B5EF4-FFF2-40B4-BE49-F238E27FC236}">
                <a16:creationId xmlns:a16="http://schemas.microsoft.com/office/drawing/2014/main" id="{875B74EF-3268-2C57-943C-838A727924D9}"/>
              </a:ext>
            </a:extLst>
          </p:cNvPr>
          <p:cNvSpPr/>
          <p:nvPr/>
        </p:nvSpPr>
        <p:spPr>
          <a:xfrm>
            <a:off x="6976700" y="4152730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99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5FD0B-F246-9D87-98EF-F859C0A85722}"/>
              </a:ext>
            </a:extLst>
          </p:cNvPr>
          <p:cNvSpPr txBox="1"/>
          <p:nvPr/>
        </p:nvSpPr>
        <p:spPr>
          <a:xfrm>
            <a:off x="5079064" y="92938"/>
            <a:ext cx="24272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2500" b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1503B6-06EE-63D2-9E78-6A231171EE47}"/>
              </a:ext>
            </a:extLst>
          </p:cNvPr>
          <p:cNvGrpSpPr/>
          <p:nvPr/>
        </p:nvGrpSpPr>
        <p:grpSpPr>
          <a:xfrm>
            <a:off x="921801" y="983096"/>
            <a:ext cx="10741794" cy="5506377"/>
            <a:chOff x="2047593" y="1304177"/>
            <a:chExt cx="7763192" cy="473290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810100-54F1-CE48-2193-52EEEBFF5107}"/>
                </a:ext>
              </a:extLst>
            </p:cNvPr>
            <p:cNvSpPr/>
            <p:nvPr/>
          </p:nvSpPr>
          <p:spPr>
            <a:xfrm>
              <a:off x="4026979" y="3781251"/>
              <a:ext cx="3797530" cy="427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 만들기 </a:t>
              </a:r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모델 학습 및 테스트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6235E87-259B-E38B-C74E-80A4888E6957}"/>
                </a:ext>
              </a:extLst>
            </p:cNvPr>
            <p:cNvSpPr/>
            <p:nvPr/>
          </p:nvSpPr>
          <p:spPr>
            <a:xfrm>
              <a:off x="7012568" y="4489655"/>
              <a:ext cx="1810708" cy="427626"/>
            </a:xfrm>
            <a:prstGeom prst="rect">
              <a:avLst/>
            </a:prstGeom>
            <a:gradFill>
              <a:gsLst>
                <a:gs pos="0">
                  <a:srgbClr val="624CC8"/>
                </a:gs>
                <a:gs pos="33000">
                  <a:srgbClr val="BF33B0"/>
                </a:gs>
                <a:gs pos="93000">
                  <a:srgbClr val="FFB54E"/>
                </a:gs>
                <a:gs pos="60000">
                  <a:srgbClr val="E6466D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6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모델별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결과 도출 및 정리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1130E3B-103A-7B35-0529-A0457A725E05}"/>
                </a:ext>
              </a:extLst>
            </p:cNvPr>
            <p:cNvSpPr/>
            <p:nvPr/>
          </p:nvSpPr>
          <p:spPr>
            <a:xfrm>
              <a:off x="2987768" y="3120440"/>
              <a:ext cx="1837299" cy="427626"/>
            </a:xfrm>
            <a:prstGeom prst="rect">
              <a:avLst/>
            </a:prstGeom>
            <a:gradFill>
              <a:gsLst>
                <a:gs pos="0">
                  <a:srgbClr val="624CC8"/>
                </a:gs>
                <a:gs pos="33000">
                  <a:srgbClr val="BF33B0"/>
                </a:gs>
                <a:gs pos="93000">
                  <a:srgbClr val="FFB54E"/>
                </a:gs>
                <a:gs pos="60000">
                  <a:srgbClr val="E6466D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확인 및 방향 정리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AED7BA-B02E-AA55-8A9D-196A94C82A95}"/>
                </a:ext>
              </a:extLst>
            </p:cNvPr>
            <p:cNvSpPr/>
            <p:nvPr/>
          </p:nvSpPr>
          <p:spPr>
            <a:xfrm>
              <a:off x="2096334" y="2432268"/>
              <a:ext cx="1782871" cy="427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6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크롤링</a:t>
              </a:r>
              <a:endPara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8F535FF-1252-2146-AB1A-D11296918EE5}"/>
                </a:ext>
              </a:extLst>
            </p:cNvPr>
            <p:cNvSpPr/>
            <p:nvPr/>
          </p:nvSpPr>
          <p:spPr>
            <a:xfrm>
              <a:off x="8984700" y="5609460"/>
              <a:ext cx="826085" cy="427626"/>
            </a:xfrm>
            <a:prstGeom prst="rect">
              <a:avLst/>
            </a:prstGeom>
            <a:gradFill>
              <a:gsLst>
                <a:gs pos="0">
                  <a:srgbClr val="624CC8"/>
                </a:gs>
                <a:gs pos="33000">
                  <a:srgbClr val="BF33B0"/>
                </a:gs>
                <a:gs pos="93000">
                  <a:srgbClr val="FFB54E"/>
                </a:gs>
                <a:gs pos="60000">
                  <a:srgbClr val="E6466D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C5C310-0140-0E69-8B05-1C45A184EBE0}"/>
                </a:ext>
              </a:extLst>
            </p:cNvPr>
            <p:cNvSpPr/>
            <p:nvPr/>
          </p:nvSpPr>
          <p:spPr>
            <a:xfrm>
              <a:off x="7031422" y="5060080"/>
              <a:ext cx="1791854" cy="427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PPT 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 및 발표 준비</a:t>
              </a:r>
            </a:p>
          </p:txBody>
        </p:sp>
        <p:sp>
          <p:nvSpPr>
            <p:cNvPr id="27" name="Google Shape;135;p3">
              <a:extLst>
                <a:ext uri="{FF2B5EF4-FFF2-40B4-BE49-F238E27FC236}">
                  <a16:creationId xmlns:a16="http://schemas.microsoft.com/office/drawing/2014/main" id="{31352BC8-BDF0-4D15-7DA0-A82D35C112C3}"/>
                </a:ext>
              </a:extLst>
            </p:cNvPr>
            <p:cNvSpPr/>
            <p:nvPr/>
          </p:nvSpPr>
          <p:spPr>
            <a:xfrm>
              <a:off x="2047593" y="1304177"/>
              <a:ext cx="7763192" cy="77979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24CC8"/>
                </a:gs>
                <a:gs pos="33000">
                  <a:srgbClr val="BF33B0"/>
                </a:gs>
                <a:gs pos="93000">
                  <a:srgbClr val="FFB54E"/>
                </a:gs>
                <a:gs pos="60000">
                  <a:srgbClr val="E6466D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2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8" name="Google Shape;145;p3">
              <a:extLst>
                <a:ext uri="{FF2B5EF4-FFF2-40B4-BE49-F238E27FC236}">
                  <a16:creationId xmlns:a16="http://schemas.microsoft.com/office/drawing/2014/main" id="{C99F51C3-25BD-90F6-C043-58C4F07D5825}"/>
                </a:ext>
              </a:extLst>
            </p:cNvPr>
            <p:cNvSpPr/>
            <p:nvPr/>
          </p:nvSpPr>
          <p:spPr>
            <a:xfrm>
              <a:off x="2077481" y="1849886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27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월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29" name="Google Shape;144;p3">
              <a:extLst>
                <a:ext uri="{FF2B5EF4-FFF2-40B4-BE49-F238E27FC236}">
                  <a16:creationId xmlns:a16="http://schemas.microsoft.com/office/drawing/2014/main" id="{F180044B-253E-8D82-30C7-56DA0620CDFC}"/>
                </a:ext>
              </a:extLst>
            </p:cNvPr>
            <p:cNvSpPr/>
            <p:nvPr/>
          </p:nvSpPr>
          <p:spPr>
            <a:xfrm>
              <a:off x="2047593" y="1388609"/>
              <a:ext cx="7736742" cy="3453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5</a:t>
              </a:r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월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/ 6</a:t>
              </a:r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월</a:t>
              </a:r>
              <a:endParaRPr sz="1600" b="1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30" name="Google Shape;145;p3">
              <a:extLst>
                <a:ext uri="{FF2B5EF4-FFF2-40B4-BE49-F238E27FC236}">
                  <a16:creationId xmlns:a16="http://schemas.microsoft.com/office/drawing/2014/main" id="{FE7323A8-7DED-E032-97E9-A96A594CED1D}"/>
                </a:ext>
              </a:extLst>
            </p:cNvPr>
            <p:cNvSpPr/>
            <p:nvPr/>
          </p:nvSpPr>
          <p:spPr>
            <a:xfrm>
              <a:off x="3034267" y="1858137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28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화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1" name="Google Shape;145;p3">
              <a:extLst>
                <a:ext uri="{FF2B5EF4-FFF2-40B4-BE49-F238E27FC236}">
                  <a16:creationId xmlns:a16="http://schemas.microsoft.com/office/drawing/2014/main" id="{EE94B9E0-9C87-3042-2107-A067CC4B4179}"/>
                </a:ext>
              </a:extLst>
            </p:cNvPr>
            <p:cNvSpPr/>
            <p:nvPr/>
          </p:nvSpPr>
          <p:spPr>
            <a:xfrm>
              <a:off x="4008125" y="1855938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29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수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2" name="Google Shape;145;p3">
              <a:extLst>
                <a:ext uri="{FF2B5EF4-FFF2-40B4-BE49-F238E27FC236}">
                  <a16:creationId xmlns:a16="http://schemas.microsoft.com/office/drawing/2014/main" id="{EC214689-4595-F95C-7175-5BC9475A4490}"/>
                </a:ext>
              </a:extLst>
            </p:cNvPr>
            <p:cNvSpPr/>
            <p:nvPr/>
          </p:nvSpPr>
          <p:spPr>
            <a:xfrm>
              <a:off x="5010595" y="1849886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30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목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3" name="Google Shape;145;p3">
              <a:extLst>
                <a:ext uri="{FF2B5EF4-FFF2-40B4-BE49-F238E27FC236}">
                  <a16:creationId xmlns:a16="http://schemas.microsoft.com/office/drawing/2014/main" id="{22A9C7BF-A37F-1A61-5783-9674800F2BAF}"/>
                </a:ext>
              </a:extLst>
            </p:cNvPr>
            <p:cNvSpPr/>
            <p:nvPr/>
          </p:nvSpPr>
          <p:spPr>
            <a:xfrm>
              <a:off x="5990230" y="1850427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31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금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5" name="Google Shape;145;p3">
              <a:extLst>
                <a:ext uri="{FF2B5EF4-FFF2-40B4-BE49-F238E27FC236}">
                  <a16:creationId xmlns:a16="http://schemas.microsoft.com/office/drawing/2014/main" id="{4092537F-74DC-7155-D5F2-46DB1909CA93}"/>
                </a:ext>
              </a:extLst>
            </p:cNvPr>
            <p:cNvSpPr/>
            <p:nvPr/>
          </p:nvSpPr>
          <p:spPr>
            <a:xfrm>
              <a:off x="6979570" y="1841825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1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토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6" name="Google Shape;145;p3">
              <a:extLst>
                <a:ext uri="{FF2B5EF4-FFF2-40B4-BE49-F238E27FC236}">
                  <a16:creationId xmlns:a16="http://schemas.microsoft.com/office/drawing/2014/main" id="{087EA87B-F38E-20D5-7D83-A337A092C5C4}"/>
                </a:ext>
              </a:extLst>
            </p:cNvPr>
            <p:cNvSpPr/>
            <p:nvPr/>
          </p:nvSpPr>
          <p:spPr>
            <a:xfrm>
              <a:off x="7978337" y="1832399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2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8" name="Google Shape;145;p3">
              <a:extLst>
                <a:ext uri="{FF2B5EF4-FFF2-40B4-BE49-F238E27FC236}">
                  <a16:creationId xmlns:a16="http://schemas.microsoft.com/office/drawing/2014/main" id="{E61ED71F-A2A3-0BC4-9C28-392A2B244951}"/>
                </a:ext>
              </a:extLst>
            </p:cNvPr>
            <p:cNvSpPr/>
            <p:nvPr/>
          </p:nvSpPr>
          <p:spPr>
            <a:xfrm>
              <a:off x="8967677" y="1827114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3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월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17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5FD0B-F246-9D87-98EF-F859C0A85722}"/>
              </a:ext>
            </a:extLst>
          </p:cNvPr>
          <p:cNvSpPr txBox="1"/>
          <p:nvPr/>
        </p:nvSpPr>
        <p:spPr>
          <a:xfrm>
            <a:off x="5178922" y="92938"/>
            <a:ext cx="18341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조원 소개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457853-8AAD-CC3A-5393-D9515BD31F94}"/>
              </a:ext>
            </a:extLst>
          </p:cNvPr>
          <p:cNvSpPr/>
          <p:nvPr/>
        </p:nvSpPr>
        <p:spPr>
          <a:xfrm>
            <a:off x="481184" y="3035738"/>
            <a:ext cx="3049417" cy="6782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김수지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pic>
        <p:nvPicPr>
          <p:cNvPr id="27" name="그림 26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56852293-65F4-0F8C-9E7D-2DFF813B1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285"/>
          <a:stretch/>
        </p:blipFill>
        <p:spPr>
          <a:xfrm>
            <a:off x="4888136" y="1010311"/>
            <a:ext cx="2415723" cy="17653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F945A9-DBD8-9057-41DE-756E45882BBA}"/>
              </a:ext>
            </a:extLst>
          </p:cNvPr>
          <p:cNvSpPr/>
          <p:nvPr/>
        </p:nvSpPr>
        <p:spPr>
          <a:xfrm>
            <a:off x="4571290" y="3035738"/>
            <a:ext cx="3049417" cy="6782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남승완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크롤러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제작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80D4CA-AA49-24D2-D3BE-99A1DA215ED4}"/>
              </a:ext>
            </a:extLst>
          </p:cNvPr>
          <p:cNvSpPr/>
          <p:nvPr/>
        </p:nvSpPr>
        <p:spPr>
          <a:xfrm>
            <a:off x="8661397" y="3035737"/>
            <a:ext cx="3049417" cy="6782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박정은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발표자료</a:t>
            </a:r>
          </a:p>
        </p:txBody>
      </p:sp>
      <p:pic>
        <p:nvPicPr>
          <p:cNvPr id="37" name="그림 36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05AE423C-CC1C-7F92-0588-33BA650F8E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285"/>
          <a:stretch/>
        </p:blipFill>
        <p:spPr>
          <a:xfrm>
            <a:off x="798032" y="1038682"/>
            <a:ext cx="2415723" cy="1765300"/>
          </a:xfrm>
          <a:prstGeom prst="rect">
            <a:avLst/>
          </a:prstGeom>
        </p:spPr>
      </p:pic>
      <p:pic>
        <p:nvPicPr>
          <p:cNvPr id="38" name="그림 37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9F8D1F3F-4811-4F6C-5B06-0E45568EF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285"/>
          <a:stretch/>
        </p:blipFill>
        <p:spPr>
          <a:xfrm>
            <a:off x="8978245" y="1038682"/>
            <a:ext cx="2415723" cy="17653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9F6DCD-97D9-10EC-F183-876DEF716794}"/>
              </a:ext>
            </a:extLst>
          </p:cNvPr>
          <p:cNvSpPr/>
          <p:nvPr/>
        </p:nvSpPr>
        <p:spPr>
          <a:xfrm>
            <a:off x="2638165" y="5985858"/>
            <a:ext cx="3049417" cy="6782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정석영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</a:t>
            </a:r>
          </a:p>
        </p:txBody>
      </p:sp>
      <p:pic>
        <p:nvPicPr>
          <p:cNvPr id="40" name="그림 39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42BF3281-1094-9110-D8EE-9B631402B3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285"/>
          <a:stretch/>
        </p:blipFill>
        <p:spPr>
          <a:xfrm>
            <a:off x="2955013" y="3988802"/>
            <a:ext cx="2415723" cy="17653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72DB05-3D28-0413-D796-633261F4C072}"/>
              </a:ext>
            </a:extLst>
          </p:cNvPr>
          <p:cNvSpPr/>
          <p:nvPr/>
        </p:nvSpPr>
        <p:spPr>
          <a:xfrm>
            <a:off x="6821266" y="5971162"/>
            <a:ext cx="3049417" cy="6782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홍승우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pic>
        <p:nvPicPr>
          <p:cNvPr id="44" name="그림 43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61CD2A34-2139-050E-22E4-01EFAAE22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285"/>
          <a:stretch/>
        </p:blipFill>
        <p:spPr>
          <a:xfrm>
            <a:off x="7138114" y="3974106"/>
            <a:ext cx="2415723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3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292698" y="2692469"/>
            <a:ext cx="5421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마케팅의 중요성이 증가하면서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영향력을 평가하고 적절한 광고 비용을 산정하는 것이 필수적임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 수와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팔로워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수는 이러한 평가의 지표로 사용됨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인스타그램 게시글의 좋아요 수를 예측하는 모델의 필요성을 느낌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5FD0B-F246-9D87-98EF-F859C0A85722}"/>
              </a:ext>
            </a:extLst>
          </p:cNvPr>
          <p:cNvSpPr txBox="1"/>
          <p:nvPr/>
        </p:nvSpPr>
        <p:spPr>
          <a:xfrm>
            <a:off x="4176243" y="92938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소개 및 선정 이유</a:t>
            </a:r>
          </a:p>
        </p:txBody>
      </p:sp>
      <p:pic>
        <p:nvPicPr>
          <p:cNvPr id="14" name="그림 13" descr="스크린샷, 그래픽, 폰트, 원이(가) 표시된 사진&#10;&#10;자동 생성된 설명">
            <a:extLst>
              <a:ext uri="{FF2B5EF4-FFF2-40B4-BE49-F238E27FC236}">
                <a16:creationId xmlns:a16="http://schemas.microsoft.com/office/drawing/2014/main" id="{4340A700-D1E5-C6BC-B3EE-312CEC804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2" y="126973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040835" y="112716"/>
            <a:ext cx="4095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방법 </a:t>
            </a:r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ko-KR" altLang="en-US" sz="2500" b="1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12" name="Google Shape;318;p10">
            <a:extLst>
              <a:ext uri="{FF2B5EF4-FFF2-40B4-BE49-F238E27FC236}">
                <a16:creationId xmlns:a16="http://schemas.microsoft.com/office/drawing/2014/main" id="{5899F7F4-45CF-47D5-B15D-D810C413B46F}"/>
              </a:ext>
            </a:extLst>
          </p:cNvPr>
          <p:cNvSpPr/>
          <p:nvPr/>
        </p:nvSpPr>
        <p:spPr>
          <a:xfrm>
            <a:off x="690843" y="1496005"/>
            <a:ext cx="10810306" cy="4646132"/>
          </a:xfrm>
          <a:prstGeom prst="roundRect">
            <a:avLst>
              <a:gd name="adj" fmla="val 377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319;p10">
            <a:extLst>
              <a:ext uri="{FF2B5EF4-FFF2-40B4-BE49-F238E27FC236}">
                <a16:creationId xmlns:a16="http://schemas.microsoft.com/office/drawing/2014/main" id="{AB76257A-B4AA-DA9B-D1A4-FBEBF251AAB6}"/>
              </a:ext>
            </a:extLst>
          </p:cNvPr>
          <p:cNvSpPr/>
          <p:nvPr/>
        </p:nvSpPr>
        <p:spPr>
          <a:xfrm>
            <a:off x="4240537" y="1290430"/>
            <a:ext cx="3759052" cy="44912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24CC8"/>
              </a:gs>
              <a:gs pos="33000">
                <a:srgbClr val="BF33B0"/>
              </a:gs>
              <a:gs pos="93000">
                <a:srgbClr val="FFB54E"/>
              </a:gs>
              <a:gs pos="60000">
                <a:srgbClr val="E6466D"/>
              </a:gs>
            </a:gsLst>
            <a:path path="circle">
              <a:fillToRect r="100000" b="100000"/>
            </a:path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분석 데이터 및 분석 도구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21;p10">
            <a:extLst>
              <a:ext uri="{FF2B5EF4-FFF2-40B4-BE49-F238E27FC236}">
                <a16:creationId xmlns:a16="http://schemas.microsoft.com/office/drawing/2014/main" id="{8D843F83-8CDD-95AD-A459-776DABDCAAA4}"/>
              </a:ext>
            </a:extLst>
          </p:cNvPr>
          <p:cNvSpPr/>
          <p:nvPr/>
        </p:nvSpPr>
        <p:spPr>
          <a:xfrm>
            <a:off x="940796" y="2464924"/>
            <a:ext cx="4837411" cy="32227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dirty="0"/>
          </a:p>
        </p:txBody>
      </p:sp>
      <p:sp>
        <p:nvSpPr>
          <p:cNvPr id="18" name="Google Shape;322;p10">
            <a:extLst>
              <a:ext uri="{FF2B5EF4-FFF2-40B4-BE49-F238E27FC236}">
                <a16:creationId xmlns:a16="http://schemas.microsoft.com/office/drawing/2014/main" id="{35858A9D-F0FB-EC1F-A421-8919F2A71FD7}"/>
              </a:ext>
            </a:extLst>
          </p:cNvPr>
          <p:cNvSpPr/>
          <p:nvPr/>
        </p:nvSpPr>
        <p:spPr>
          <a:xfrm>
            <a:off x="940797" y="2065198"/>
            <a:ext cx="4837410" cy="386737"/>
          </a:xfrm>
          <a:prstGeom prst="rect">
            <a:avLst/>
          </a:prstGeom>
          <a:gradFill>
            <a:gsLst>
              <a:gs pos="0">
                <a:srgbClr val="624CC8"/>
              </a:gs>
              <a:gs pos="33000">
                <a:srgbClr val="BF33B0"/>
              </a:gs>
              <a:gs pos="93000">
                <a:srgbClr val="FFB54E"/>
              </a:gs>
              <a:gs pos="60000">
                <a:srgbClr val="E6466D"/>
              </a:gs>
            </a:gsLst>
            <a:path path="circle">
              <a:fillToRect r="100000" b="100000"/>
            </a:path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 데이터 </a:t>
            </a:r>
            <a:endParaRPr/>
          </a:p>
        </p:txBody>
      </p:sp>
      <p:sp>
        <p:nvSpPr>
          <p:cNvPr id="19" name="Google Shape;323;p10">
            <a:extLst>
              <a:ext uri="{FF2B5EF4-FFF2-40B4-BE49-F238E27FC236}">
                <a16:creationId xmlns:a16="http://schemas.microsoft.com/office/drawing/2014/main" id="{2B8C031A-DB7E-A4D4-E114-A8BDB84CF39E}"/>
              </a:ext>
            </a:extLst>
          </p:cNvPr>
          <p:cNvSpPr/>
          <p:nvPr/>
        </p:nvSpPr>
        <p:spPr>
          <a:xfrm>
            <a:off x="6413792" y="2464924"/>
            <a:ext cx="4837411" cy="32227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0">
            <a:extLst>
              <a:ext uri="{FF2B5EF4-FFF2-40B4-BE49-F238E27FC236}">
                <a16:creationId xmlns:a16="http://schemas.microsoft.com/office/drawing/2014/main" id="{E486CD59-C5CF-2DBD-2DFF-6760F4F44D13}"/>
              </a:ext>
            </a:extLst>
          </p:cNvPr>
          <p:cNvSpPr/>
          <p:nvPr/>
        </p:nvSpPr>
        <p:spPr>
          <a:xfrm>
            <a:off x="6413793" y="2065198"/>
            <a:ext cx="4837410" cy="386737"/>
          </a:xfrm>
          <a:prstGeom prst="rect">
            <a:avLst/>
          </a:prstGeom>
          <a:gradFill>
            <a:gsLst>
              <a:gs pos="0">
                <a:srgbClr val="624CC8"/>
              </a:gs>
              <a:gs pos="33000">
                <a:srgbClr val="BF33B0"/>
              </a:gs>
              <a:gs pos="93000">
                <a:srgbClr val="FFB54E"/>
              </a:gs>
              <a:gs pos="60000">
                <a:srgbClr val="E6466D"/>
              </a:gs>
            </a:gsLst>
            <a:path path="circle">
              <a:fillToRect r="100000" b="100000"/>
            </a:path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 도구 </a:t>
            </a:r>
            <a:endParaRPr/>
          </a:p>
        </p:txBody>
      </p:sp>
      <p:pic>
        <p:nvPicPr>
          <p:cNvPr id="23" name="Google Shape;325;p10" descr="03-1. Google Colab 기초 - 인문 데이터 분석 - 디지털인문학 시리즈">
            <a:extLst>
              <a:ext uri="{FF2B5EF4-FFF2-40B4-BE49-F238E27FC236}">
                <a16:creationId xmlns:a16="http://schemas.microsoft.com/office/drawing/2014/main" id="{1F1CB3D8-B04E-C1D8-B09E-A9793CFBFB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1417" y="2777579"/>
            <a:ext cx="2131142" cy="94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326;p10" descr="로고, 클립아트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FB972D5A-CE9D-F436-F223-E8958E9343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7561" y="2538297"/>
            <a:ext cx="1781787" cy="178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 descr="그래픽, 폰트, 원, 그래픽 디자인이(가) 표시된 사진&#10;&#10;자동 생성된 설명">
            <a:extLst>
              <a:ext uri="{FF2B5EF4-FFF2-40B4-BE49-F238E27FC236}">
                <a16:creationId xmlns:a16="http://schemas.microsoft.com/office/drawing/2014/main" id="{B9A3C853-FBFB-1F7A-8F8E-0BB5810D6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59" y="3845719"/>
            <a:ext cx="1488251" cy="1725131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774C84C0-6DAD-F0C3-E642-9B9F8EE3C30F}"/>
              </a:ext>
            </a:extLst>
          </p:cNvPr>
          <p:cNvGrpSpPr/>
          <p:nvPr/>
        </p:nvGrpSpPr>
        <p:grpSpPr>
          <a:xfrm>
            <a:off x="2589694" y="2780470"/>
            <a:ext cx="1539614" cy="1539614"/>
            <a:chOff x="6680996" y="2221708"/>
            <a:chExt cx="1068386" cy="1068386"/>
          </a:xfrm>
          <a:gradFill>
            <a:gsLst>
              <a:gs pos="0">
                <a:srgbClr val="624CC8"/>
              </a:gs>
              <a:gs pos="33000">
                <a:srgbClr val="BF33B0"/>
              </a:gs>
              <a:gs pos="93000">
                <a:srgbClr val="FFB54E"/>
              </a:gs>
              <a:gs pos="60000">
                <a:srgbClr val="E6466D"/>
              </a:gs>
            </a:gsLst>
            <a:path path="circle">
              <a:fillToRect r="100000" b="100000"/>
            </a:path>
          </a:gradFill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09A47A0-D6AB-A397-77E0-F93E516DB3C0}"/>
                </a:ext>
              </a:extLst>
            </p:cNvPr>
            <p:cNvSpPr/>
            <p:nvPr/>
          </p:nvSpPr>
          <p:spPr>
            <a:xfrm>
              <a:off x="6680996" y="2221708"/>
              <a:ext cx="1068386" cy="1068386"/>
            </a:xfrm>
            <a:prstGeom prst="roundRect">
              <a:avLst>
                <a:gd name="adj" fmla="val 27551"/>
              </a:avLst>
            </a:prstGeom>
            <a:grp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F5298FC-673F-E6FC-A89F-E0116B7305D9}"/>
                </a:ext>
              </a:extLst>
            </p:cNvPr>
            <p:cNvSpPr/>
            <p:nvPr/>
          </p:nvSpPr>
          <p:spPr>
            <a:xfrm>
              <a:off x="6958015" y="2498727"/>
              <a:ext cx="526254" cy="526252"/>
            </a:xfrm>
            <a:prstGeom prst="ellipse">
              <a:avLst/>
            </a:prstGeom>
            <a:grp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BDD2EFA-AF50-3D03-29FB-36D0BEC7B4C5}"/>
                </a:ext>
              </a:extLst>
            </p:cNvPr>
            <p:cNvSpPr/>
            <p:nvPr/>
          </p:nvSpPr>
          <p:spPr>
            <a:xfrm>
              <a:off x="7467599" y="2370933"/>
              <a:ext cx="140494" cy="1404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01A018-A75B-2857-DDF8-5D32015FEEA7}"/>
              </a:ext>
            </a:extLst>
          </p:cNvPr>
          <p:cNvSpPr/>
          <p:nvPr/>
        </p:nvSpPr>
        <p:spPr>
          <a:xfrm>
            <a:off x="940797" y="4504243"/>
            <a:ext cx="4837410" cy="106332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팔로워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 수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 내용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해시태그</a:t>
            </a:r>
          </a:p>
        </p:txBody>
      </p:sp>
    </p:spTree>
    <p:extLst>
      <p:ext uri="{BB962C8B-B14F-4D97-AF65-F5344CB8AC3E}">
        <p14:creationId xmlns:p14="http://schemas.microsoft.com/office/powerpoint/2010/main" val="46372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040835" y="112716"/>
            <a:ext cx="4095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방법 </a:t>
            </a:r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ko-KR" altLang="en-US" sz="2500" b="1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0DF3393-3409-6100-E12D-44BE85A118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" r="45040"/>
          <a:stretch/>
        </p:blipFill>
        <p:spPr>
          <a:xfrm>
            <a:off x="2414908" y="958115"/>
            <a:ext cx="7362183" cy="56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5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3769126" y="112716"/>
            <a:ext cx="46394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500" b="1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설명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466156" y="2430177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A449-1C00-408E-B67F-22E656D4A6B7}"/>
              </a:ext>
            </a:extLst>
          </p:cNvPr>
          <p:cNvSpPr txBox="1"/>
          <p:nvPr/>
        </p:nvSpPr>
        <p:spPr>
          <a:xfrm>
            <a:off x="7315930" y="2430177"/>
            <a:ext cx="175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팔로워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698D9C-C427-4847-A544-843DBFEE73D9}"/>
              </a:ext>
            </a:extLst>
          </p:cNvPr>
          <p:cNvSpPr txBox="1"/>
          <p:nvPr/>
        </p:nvSpPr>
        <p:spPr>
          <a:xfrm>
            <a:off x="9658626" y="2430177"/>
            <a:ext cx="174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5B17A3-7CF2-4B56-AC55-07A0AAC3434F}"/>
              </a:ext>
            </a:extLst>
          </p:cNvPr>
          <p:cNvSpPr txBox="1"/>
          <p:nvPr/>
        </p:nvSpPr>
        <p:spPr>
          <a:xfrm>
            <a:off x="5496614" y="1812874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2,580</a:t>
            </a:r>
            <a:endParaRPr lang="ko-KR" altLang="en-US" sz="28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929B0-BE89-426F-A9CA-2B4ED037496E}"/>
              </a:ext>
            </a:extLst>
          </p:cNvPr>
          <p:cNvSpPr txBox="1"/>
          <p:nvPr/>
        </p:nvSpPr>
        <p:spPr>
          <a:xfrm>
            <a:off x="7431347" y="1812874"/>
            <a:ext cx="1503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8,474</a:t>
            </a:r>
            <a:r>
              <a:rPr lang="ko-KR" altLang="en-US" sz="28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3DAFB-3CD9-4E05-8498-52A65E736D15}"/>
              </a:ext>
            </a:extLst>
          </p:cNvPr>
          <p:cNvSpPr txBox="1"/>
          <p:nvPr/>
        </p:nvSpPr>
        <p:spPr>
          <a:xfrm>
            <a:off x="9766029" y="1812874"/>
            <a:ext cx="1503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446.7</a:t>
            </a:r>
            <a:r>
              <a:rPr lang="ko-KR" altLang="en-US" sz="28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pic>
        <p:nvPicPr>
          <p:cNvPr id="9" name="그림 8" descr="텍스트, 인간의 얼굴, 스크린샷, 여성이(가) 표시된 사진&#10;&#10;자동 생성된 설명">
            <a:extLst>
              <a:ext uri="{FF2B5EF4-FFF2-40B4-BE49-F238E27FC236}">
                <a16:creationId xmlns:a16="http://schemas.microsoft.com/office/drawing/2014/main" id="{93235E4D-59D0-51D4-FF9D-9238BCAD2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74"/>
          <a:stretch/>
        </p:blipFill>
        <p:spPr>
          <a:xfrm>
            <a:off x="867233" y="1147015"/>
            <a:ext cx="3680563" cy="4632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BE46E3-2CB1-470C-A8BE-9510C885BD0B}"/>
              </a:ext>
            </a:extLst>
          </p:cNvPr>
          <p:cNvSpPr txBox="1"/>
          <p:nvPr/>
        </p:nvSpPr>
        <p:spPr>
          <a:xfrm>
            <a:off x="7200910" y="3865859"/>
            <a:ext cx="4200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 수를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팔로워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수로 나눈 비율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영향도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653F6E-F00C-6ABE-0391-8D64C40A7F05}"/>
              </a:ext>
            </a:extLst>
          </p:cNvPr>
          <p:cNvSpPr txBox="1"/>
          <p:nvPr/>
        </p:nvSpPr>
        <p:spPr>
          <a:xfrm>
            <a:off x="764514" y="5929675"/>
            <a:ext cx="3886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vstack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쌓음</a:t>
            </a:r>
          </a:p>
        </p:txBody>
      </p:sp>
      <p:sp>
        <p:nvSpPr>
          <p:cNvPr id="33" name="순서도: 다른 페이지 연결선 32">
            <a:extLst>
              <a:ext uri="{FF2B5EF4-FFF2-40B4-BE49-F238E27FC236}">
                <a16:creationId xmlns:a16="http://schemas.microsoft.com/office/drawing/2014/main" id="{35546F4B-CAD4-53C2-8FCA-35D1600F3BE7}"/>
              </a:ext>
            </a:extLst>
          </p:cNvPr>
          <p:cNvSpPr/>
          <p:nvPr/>
        </p:nvSpPr>
        <p:spPr>
          <a:xfrm>
            <a:off x="7200910" y="1461782"/>
            <a:ext cx="4200501" cy="2076547"/>
          </a:xfrm>
          <a:prstGeom prst="flowChartOffpageConnector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F14CC00-EC3B-16E1-5DD5-DA1E7AA75F06}"/>
              </a:ext>
            </a:extLst>
          </p:cNvPr>
          <p:cNvSpPr/>
          <p:nvPr/>
        </p:nvSpPr>
        <p:spPr>
          <a:xfrm>
            <a:off x="5496615" y="4901275"/>
            <a:ext cx="5874636" cy="137641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공백으로 채움</a:t>
            </a: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 데이터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앞의 값으로 채움</a:t>
            </a:r>
          </a:p>
        </p:txBody>
      </p:sp>
    </p:spTree>
    <p:extLst>
      <p:ext uri="{BB962C8B-B14F-4D97-AF65-F5344CB8AC3E}">
        <p14:creationId xmlns:p14="http://schemas.microsoft.com/office/powerpoint/2010/main" val="202448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3769126" y="112716"/>
            <a:ext cx="46394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500" b="1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설명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7120C-5889-B8D3-8F0E-C02415CEA295}"/>
              </a:ext>
            </a:extLst>
          </p:cNvPr>
          <p:cNvSpPr txBox="1"/>
          <p:nvPr/>
        </p:nvSpPr>
        <p:spPr>
          <a:xfrm>
            <a:off x="2144830" y="4536008"/>
            <a:ext cx="79023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연예인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인의 인스타그램 게시글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8181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Hashtags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Likes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(float64)</a:t>
            </a: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Follower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(int64)</a:t>
            </a: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Engagement_Rate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(float64)</a:t>
            </a: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F2D5384-58E2-D700-A16A-27D8F16D6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78" y="940816"/>
            <a:ext cx="8636444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431</Words>
  <Application>Microsoft Office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Dynalight</vt:lpstr>
      <vt:lpstr>나눔고딕</vt:lpstr>
      <vt:lpstr>나눔고딕 ExtraBold</vt:lpstr>
      <vt:lpstr>나눔바른펜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youngwhan park</dc:creator>
  <cp:lastModifiedBy>youngwhan park</cp:lastModifiedBy>
  <cp:revision>5</cp:revision>
  <dcterms:created xsi:type="dcterms:W3CDTF">2019-10-10T07:46:12Z</dcterms:created>
  <dcterms:modified xsi:type="dcterms:W3CDTF">2024-06-02T03:26:48Z</dcterms:modified>
</cp:coreProperties>
</file>