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2E6CB8"/>
    <a:srgbClr val="EFF9FF"/>
    <a:srgbClr val="3072C2"/>
    <a:srgbClr val="99FFCC"/>
    <a:srgbClr val="ECF1F8"/>
    <a:srgbClr val="FFFFCC"/>
    <a:srgbClr val="EDF2F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73619" autoAdjust="0"/>
  </p:normalViewPr>
  <p:slideViewPr>
    <p:cSldViewPr showGuides="1">
      <p:cViewPr varScale="1">
        <p:scale>
          <a:sx n="113" d="100"/>
          <a:sy n="113" d="100"/>
        </p:scale>
        <p:origin x="1098" y="9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575" cy="511175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40" y="3"/>
            <a:ext cx="3076575" cy="511175"/>
          </a:xfrm>
          <a:prstGeom prst="rect">
            <a:avLst/>
          </a:prstGeom>
        </p:spPr>
        <p:txBody>
          <a:bodyPr vert="horz" lIns="91432" tIns="45717" rIns="91432" bIns="45717" rtlCol="0"/>
          <a:lstStyle>
            <a:lvl1pPr algn="r">
              <a:defRPr sz="1200"/>
            </a:lvl1pPr>
          </a:lstStyle>
          <a:p>
            <a:fld id="{0E59C902-D3D2-49E9-9C4D-6FFBD5BB1EC2}" type="datetimeFigureOut">
              <a:rPr lang="ko-KR" altLang="en-US" smtClean="0"/>
              <a:pPr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3"/>
            <a:ext cx="3076575" cy="511175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40" y="9721853"/>
            <a:ext cx="3076575" cy="511175"/>
          </a:xfrm>
          <a:prstGeom prst="rect">
            <a:avLst/>
          </a:prstGeom>
        </p:spPr>
        <p:txBody>
          <a:bodyPr vert="horz" lIns="91432" tIns="45717" rIns="91432" bIns="45717" rtlCol="0" anchor="b"/>
          <a:lstStyle>
            <a:lvl1pPr algn="r">
              <a:defRPr sz="1200"/>
            </a:lvl1pPr>
          </a:lstStyle>
          <a:p>
            <a:fld id="{A9844F13-5790-463F-8B11-8D4DC31B29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49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5CF1ECA0-15FA-4C21-9D2A-239F5038AE68}" type="datetimeFigureOut">
              <a:rPr lang="ko-KR" altLang="en-US" smtClean="0"/>
              <a:pPr/>
              <a:t>2018-04-17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47038987-8838-4AA5-9660-F4D8539015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9D4C82-DE10-4487-A4B7-CEF3339AAAAA}" type="slidenum">
              <a:rPr lang="ko-KR" altLang="en-US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9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CSNL\Local Settings\Temporary Internet Files\Content.IE5\SPKZGZCV\MCj02502790000[1].wm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15206" y="214290"/>
            <a:ext cx="1558907" cy="107157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7C9-ADDA-4CF7-B934-47A98B2BBB45}" type="datetimeFigureOut">
              <a:rPr lang="ko-KR" altLang="en-US" smtClean="0"/>
              <a:pPr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886419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337550" cy="928694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365125"/>
          </a:xfrm>
        </p:spPr>
        <p:txBody>
          <a:bodyPr/>
          <a:lstStyle/>
          <a:p>
            <a:fld id="{6BBDA7C9-ADDA-4CF7-B934-47A98B2BBB45}" type="datetimeFigureOut">
              <a:rPr lang="ko-KR" altLang="en-US" smtClean="0"/>
              <a:pPr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365125"/>
          </a:xfrm>
        </p:spPr>
        <p:txBody>
          <a:bodyPr/>
          <a:lstStyle/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82064"/>
            <a:ext cx="437832" cy="50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 userDrawn="1"/>
        </p:nvSpPr>
        <p:spPr>
          <a:xfrm>
            <a:off x="506776" y="71414"/>
            <a:ext cx="2633031" cy="154237"/>
          </a:xfrm>
          <a:custGeom>
            <a:avLst/>
            <a:gdLst>
              <a:gd name="connsiteX0" fmla="*/ 0 w 2633031"/>
              <a:gd name="connsiteY0" fmla="*/ 77118 h 154237"/>
              <a:gd name="connsiteX1" fmla="*/ 462708 w 2633031"/>
              <a:gd name="connsiteY1" fmla="*/ 77118 h 154237"/>
              <a:gd name="connsiteX2" fmla="*/ 539826 w 2633031"/>
              <a:gd name="connsiteY2" fmla="*/ 22034 h 154237"/>
              <a:gd name="connsiteX3" fmla="*/ 539826 w 2633031"/>
              <a:gd name="connsiteY3" fmla="*/ 154237 h 154237"/>
              <a:gd name="connsiteX4" fmla="*/ 661012 w 2633031"/>
              <a:gd name="connsiteY4" fmla="*/ 0 h 154237"/>
              <a:gd name="connsiteX5" fmla="*/ 661012 w 2633031"/>
              <a:gd name="connsiteY5" fmla="*/ 143220 h 154237"/>
              <a:gd name="connsiteX6" fmla="*/ 727113 w 2633031"/>
              <a:gd name="connsiteY6" fmla="*/ 77118 h 154237"/>
              <a:gd name="connsiteX7" fmla="*/ 2633031 w 2633031"/>
              <a:gd name="connsiteY7" fmla="*/ 77118 h 15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031" h="154237">
                <a:moveTo>
                  <a:pt x="0" y="77118"/>
                </a:moveTo>
                <a:lnTo>
                  <a:pt x="462708" y="77118"/>
                </a:lnTo>
                <a:lnTo>
                  <a:pt x="539826" y="22034"/>
                </a:lnTo>
                <a:lnTo>
                  <a:pt x="539826" y="154237"/>
                </a:lnTo>
                <a:lnTo>
                  <a:pt x="661012" y="0"/>
                </a:lnTo>
                <a:lnTo>
                  <a:pt x="661012" y="143220"/>
                </a:lnTo>
                <a:lnTo>
                  <a:pt x="727113" y="77118"/>
                </a:lnTo>
                <a:lnTo>
                  <a:pt x="2633031" y="77118"/>
                </a:lnTo>
              </a:path>
            </a:pathLst>
          </a:cu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500034" y="928670"/>
            <a:ext cx="8143932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1438" y="6540590"/>
            <a:ext cx="9001156" cy="2841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7C9-ADDA-4CF7-B934-47A98B2BBB45}" type="datetimeFigureOut">
              <a:rPr lang="ko-KR" altLang="en-US" smtClean="0"/>
              <a:pPr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A7C9-ADDA-4CF7-B934-47A98B2BBB45}" type="datetimeFigureOut">
              <a:rPr lang="ko-KR" altLang="en-US" smtClean="0"/>
              <a:pPr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BCC5-C941-4C30-8553-B7A901DB9C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1500" y="2808288"/>
            <a:ext cx="8001000" cy="76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2263" y="1384300"/>
            <a:ext cx="8472487" cy="14017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Digital Counter/Watch</a:t>
            </a:r>
            <a:endParaRPr lang="ko-KR" alt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1876"/>
            <a:ext cx="6400800" cy="16430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Jeong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-Gun Lee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algn="ctr" eaLnBrk="1" hangingPunct="1">
              <a:defRPr/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Dept. of Computer Engineering, </a:t>
            </a:r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Hallym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pPr algn="ctr" eaLnBrk="1" hangingPunct="1">
              <a:defRPr/>
            </a:pP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Email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: Jeonggun.Lee@gmail.com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077" name="그림 9" descr="a-1-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0" y="5345113"/>
            <a:ext cx="182245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Watch Counting </a:t>
            </a:r>
            <a:r>
              <a:rPr lang="en-US" altLang="ko-KR" dirty="0" smtClean="0"/>
              <a:t>16 Second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 a HEXA counter incrementing its value every second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60350" y="2584450"/>
            <a:ext cx="574196" cy="955704"/>
            <a:chOff x="1156804" y="2866759"/>
            <a:chExt cx="1188216" cy="1629041"/>
          </a:xfrm>
        </p:grpSpPr>
        <p:grpSp>
          <p:nvGrpSpPr>
            <p:cNvPr id="5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97404" y="2584451"/>
            <a:ext cx="574196" cy="955704"/>
            <a:chOff x="1156804" y="2866759"/>
            <a:chExt cx="1188216" cy="1629041"/>
          </a:xfrm>
        </p:grpSpPr>
        <p:grpSp>
          <p:nvGrpSpPr>
            <p:cNvPr id="16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27150" y="2584450"/>
            <a:ext cx="574196" cy="955704"/>
            <a:chOff x="1156804" y="2866759"/>
            <a:chExt cx="1188216" cy="1629041"/>
          </a:xfrm>
        </p:grpSpPr>
        <p:grpSp>
          <p:nvGrpSpPr>
            <p:cNvPr id="27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864204" y="2584451"/>
            <a:ext cx="574196" cy="955704"/>
            <a:chOff x="1156804" y="2866759"/>
            <a:chExt cx="1188216" cy="1629041"/>
          </a:xfrm>
        </p:grpSpPr>
        <p:grpSp>
          <p:nvGrpSpPr>
            <p:cNvPr id="38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93950" y="2584450"/>
            <a:ext cx="574196" cy="955704"/>
            <a:chOff x="1156804" y="2866759"/>
            <a:chExt cx="1188216" cy="1629041"/>
          </a:xfrm>
        </p:grpSpPr>
        <p:grpSp>
          <p:nvGrpSpPr>
            <p:cNvPr id="49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931004" y="2584451"/>
            <a:ext cx="574196" cy="955704"/>
            <a:chOff x="1156804" y="2866759"/>
            <a:chExt cx="1188216" cy="1629041"/>
          </a:xfrm>
        </p:grpSpPr>
        <p:grpSp>
          <p:nvGrpSpPr>
            <p:cNvPr id="60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460750" y="2584450"/>
            <a:ext cx="574196" cy="955704"/>
            <a:chOff x="1156804" y="2866759"/>
            <a:chExt cx="1188216" cy="1629041"/>
          </a:xfrm>
        </p:grpSpPr>
        <p:grpSp>
          <p:nvGrpSpPr>
            <p:cNvPr id="71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997804" y="2584451"/>
            <a:ext cx="574196" cy="955704"/>
            <a:chOff x="1156804" y="2866759"/>
            <a:chExt cx="1188216" cy="1629041"/>
          </a:xfrm>
        </p:grpSpPr>
        <p:grpSp>
          <p:nvGrpSpPr>
            <p:cNvPr id="82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527550" y="2584450"/>
            <a:ext cx="574196" cy="955704"/>
            <a:chOff x="1156804" y="2866759"/>
            <a:chExt cx="1188216" cy="1629041"/>
          </a:xfrm>
        </p:grpSpPr>
        <p:grpSp>
          <p:nvGrpSpPr>
            <p:cNvPr id="93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064604" y="2584451"/>
            <a:ext cx="574196" cy="955704"/>
            <a:chOff x="1156804" y="2866759"/>
            <a:chExt cx="1188216" cy="1629041"/>
          </a:xfrm>
        </p:grpSpPr>
        <p:grpSp>
          <p:nvGrpSpPr>
            <p:cNvPr id="104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594350" y="2584450"/>
            <a:ext cx="574196" cy="955704"/>
            <a:chOff x="1156804" y="2866759"/>
            <a:chExt cx="1188216" cy="1629041"/>
          </a:xfrm>
        </p:grpSpPr>
        <p:grpSp>
          <p:nvGrpSpPr>
            <p:cNvPr id="115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직사각형 115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6131404" y="2584451"/>
            <a:ext cx="574196" cy="955704"/>
            <a:chOff x="1156804" y="2866759"/>
            <a:chExt cx="1188216" cy="1629041"/>
          </a:xfrm>
        </p:grpSpPr>
        <p:grpSp>
          <p:nvGrpSpPr>
            <p:cNvPr id="126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6661150" y="2584450"/>
            <a:ext cx="574196" cy="955704"/>
            <a:chOff x="1156804" y="2866759"/>
            <a:chExt cx="1188216" cy="1629041"/>
          </a:xfrm>
        </p:grpSpPr>
        <p:grpSp>
          <p:nvGrpSpPr>
            <p:cNvPr id="137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모서리가 둥근 직사각형 142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7198204" y="2584451"/>
            <a:ext cx="574196" cy="955704"/>
            <a:chOff x="1156804" y="2866759"/>
            <a:chExt cx="1188216" cy="1629041"/>
          </a:xfrm>
        </p:grpSpPr>
        <p:grpSp>
          <p:nvGrpSpPr>
            <p:cNvPr id="148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7727950" y="2584450"/>
            <a:ext cx="574196" cy="955704"/>
            <a:chOff x="1156804" y="2866759"/>
            <a:chExt cx="1188216" cy="1629041"/>
          </a:xfrm>
        </p:grpSpPr>
        <p:grpSp>
          <p:nvGrpSpPr>
            <p:cNvPr id="159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0" name="직사각형 159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8265004" y="2584451"/>
            <a:ext cx="574196" cy="955704"/>
            <a:chOff x="1156804" y="2866759"/>
            <a:chExt cx="1188216" cy="1629041"/>
          </a:xfrm>
        </p:grpSpPr>
        <p:grpSp>
          <p:nvGrpSpPr>
            <p:cNvPr id="170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모서리가 둥근 직사각형 177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1" name="직사각형 170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cxnSp>
        <p:nvCxnSpPr>
          <p:cNvPr id="181" name="직선 연결선 180"/>
          <p:cNvCxnSpPr/>
          <p:nvPr/>
        </p:nvCxnSpPr>
        <p:spPr>
          <a:xfrm rot="5400000">
            <a:off x="371475" y="3926443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rot="5400000">
            <a:off x="904081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 rot="5400000">
            <a:off x="1439069" y="3926443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 rot="5400000">
            <a:off x="1971675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527050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>
            <a:off x="1060450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1593850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rot="5400000">
            <a:off x="2504281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2126456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rot="5400000">
            <a:off x="3037681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3572669" y="3926443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rot="5400000">
            <a:off x="4105275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2660650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3194050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3727450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rot="5400000">
            <a:off x="4637881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>
            <a:off x="4260056" y="3904218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 rot="5400000">
            <a:off x="5171281" y="3924855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rot="5400000">
            <a:off x="5706269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6238875" y="3924855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4794250" y="3903424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5327650" y="3903424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>
            <a:off x="5861050" y="3903424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 rot="5400000">
            <a:off x="6771481" y="3924855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6393656" y="3903424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rot="5400000">
            <a:off x="7304881" y="3924855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rot="5400000">
            <a:off x="7839869" y="3925649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 rot="5400000">
            <a:off x="8372475" y="3924855"/>
            <a:ext cx="311150" cy="1588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6927850" y="3903424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>
            <a:off x="7461250" y="3903424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/>
          <p:nvPr/>
        </p:nvCxnSpPr>
        <p:spPr>
          <a:xfrm>
            <a:off x="7994650" y="3903424"/>
            <a:ext cx="4889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자유형 218"/>
          <p:cNvSpPr/>
          <p:nvPr/>
        </p:nvSpPr>
        <p:spPr>
          <a:xfrm>
            <a:off x="249382" y="3912352"/>
            <a:ext cx="8509210" cy="400523"/>
          </a:xfrm>
          <a:custGeom>
            <a:avLst/>
            <a:gdLst>
              <a:gd name="connsiteX0" fmla="*/ 8305170 w 8509210"/>
              <a:gd name="connsiteY0" fmla="*/ 7557 h 400523"/>
              <a:gd name="connsiteX1" fmla="*/ 8509210 w 8509210"/>
              <a:gd name="connsiteY1" fmla="*/ 7557 h 400523"/>
              <a:gd name="connsiteX2" fmla="*/ 8509210 w 8509210"/>
              <a:gd name="connsiteY2" fmla="*/ 392966 h 400523"/>
              <a:gd name="connsiteX3" fmla="*/ 0 w 8509210"/>
              <a:gd name="connsiteY3" fmla="*/ 400523 h 400523"/>
              <a:gd name="connsiteX4" fmla="*/ 0 w 8509210"/>
              <a:gd name="connsiteY4" fmla="*/ 0 h 400523"/>
              <a:gd name="connsiteX5" fmla="*/ 256939 w 8509210"/>
              <a:gd name="connsiteY5" fmla="*/ 0 h 40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09210" h="400523">
                <a:moveTo>
                  <a:pt x="8305170" y="7557"/>
                </a:moveTo>
                <a:lnTo>
                  <a:pt x="8509210" y="7557"/>
                </a:lnTo>
                <a:lnTo>
                  <a:pt x="8509210" y="392966"/>
                </a:lnTo>
                <a:lnTo>
                  <a:pt x="0" y="400523"/>
                </a:lnTo>
                <a:lnTo>
                  <a:pt x="0" y="0"/>
                </a:lnTo>
                <a:lnTo>
                  <a:pt x="256939" y="0"/>
                </a:lnTo>
              </a:path>
            </a:pathLst>
          </a:cu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3902793" y="4348718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Repeat!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Watch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533796"/>
          </a:xfrm>
        </p:spPr>
        <p:txBody>
          <a:bodyPr/>
          <a:lstStyle/>
          <a:p>
            <a:r>
              <a:rPr lang="en-US" altLang="ko-KR" dirty="0" smtClean="0"/>
              <a:t>Digital watch design with DE0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board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Display Hour/Minute/Second with 7-Segments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27150" y="1428750"/>
            <a:ext cx="5395579" cy="1339850"/>
            <a:chOff x="1638300" y="1473200"/>
            <a:chExt cx="5395579" cy="13398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3855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310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2765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830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285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2350" y="1412970"/>
            <a:ext cx="1268873" cy="1349280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4200" y="4540250"/>
            <a:ext cx="861679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349500" y="4940300"/>
            <a:ext cx="1899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7-Segment  </a:t>
            </a:r>
            <a:r>
              <a:rPr lang="en-US" altLang="ko-KR" sz="20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861810" y="2033845"/>
            <a:ext cx="3395329" cy="1339850"/>
            <a:chOff x="3638550" y="1473200"/>
            <a:chExt cx="3395329" cy="13398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3855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310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2765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1473200"/>
              <a:ext cx="861679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TextBox 12"/>
          <p:cNvSpPr txBox="1"/>
          <p:nvPr/>
        </p:nvSpPr>
        <p:spPr>
          <a:xfrm>
            <a:off x="5458435" y="3367345"/>
            <a:ext cx="7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84260" y="3367345"/>
            <a:ext cx="7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69335" y="3367345"/>
            <a:ext cx="7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5160" y="3367345"/>
            <a:ext cx="73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93238" y="3796724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</a:t>
            </a:r>
            <a:endParaRPr lang="ko-KR" alt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8487" y="3796724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</a:t>
            </a:r>
            <a:endParaRPr lang="ko-KR" altLang="en-US" sz="5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</a:t>
            </a:r>
            <a:r>
              <a:rPr lang="en-US" altLang="ko-KR" dirty="0" smtClean="0"/>
              <a:t>7-Segment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073650"/>
            <a:ext cx="8229600" cy="1355746"/>
          </a:xfrm>
        </p:spPr>
        <p:txBody>
          <a:bodyPr/>
          <a:lstStyle/>
          <a:p>
            <a:r>
              <a:rPr lang="en-US" altLang="ko-KR" dirty="0" smtClean="0"/>
              <a:t>Do pin assignment properly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[Assignment]</a:t>
            </a:r>
            <a:r>
              <a:rPr lang="en-US" altLang="ko-KR" dirty="0" smtClean="0">
                <a:sym typeface="Wingdings" pitchFamily="2" charset="2"/>
              </a:rPr>
              <a:t>[</a:t>
            </a:r>
            <a:r>
              <a:rPr lang="en-US" altLang="ko-KR" dirty="0" smtClean="0"/>
              <a:t>Import Assignment]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984250"/>
            <a:ext cx="4089400" cy="391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27250" y="1739900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HEX0[0]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7250" y="2126218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HEX0[1]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7250" y="2495550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HEX0[2]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7250" y="2881868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HEX0[3]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7250" y="3295650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HEX0[4]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7250" y="3681968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HEX0[5]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27250" y="4082018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HEX0[6]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260350" y="4229100"/>
            <a:ext cx="8578850" cy="2133600"/>
          </a:xfrm>
          <a:prstGeom prst="roundRect">
            <a:avLst>
              <a:gd name="adj" fmla="val 544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2599" y="1073150"/>
            <a:ext cx="4472321" cy="2311400"/>
          </a:xfrm>
          <a:prstGeom prst="roundRect">
            <a:avLst>
              <a:gd name="adj" fmla="val 66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7-Segment</a:t>
            </a:r>
            <a:r>
              <a:rPr lang="ko-KR" altLang="en-US" dirty="0" smtClean="0"/>
              <a:t>의 제어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254" y="1117600"/>
            <a:ext cx="3448442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(HEX0[0] == 1)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/>
              <a:t>Turn off “0”position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Else</a:t>
            </a:r>
          </a:p>
          <a:p>
            <a:pPr>
              <a:buNone/>
            </a:pPr>
            <a:r>
              <a:rPr lang="en-US" altLang="ko-KR" dirty="0"/>
              <a:t>		Turn </a:t>
            </a:r>
            <a:r>
              <a:rPr lang="en-US" altLang="ko-KR" dirty="0" smtClean="0"/>
              <a:t>on </a:t>
            </a:r>
            <a:r>
              <a:rPr lang="en-US" altLang="ko-KR" dirty="0"/>
              <a:t>“0”position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7371" y="4318000"/>
            <a:ext cx="5238750" cy="1954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module </a:t>
            </a:r>
            <a:r>
              <a:rPr lang="en-US" altLang="ko-KR" sz="1100" dirty="0" err="1" smtClean="0"/>
              <a:t>segdisplay</a:t>
            </a:r>
            <a:r>
              <a:rPr lang="en-US" altLang="ko-KR" sz="1100" dirty="0" smtClean="0"/>
              <a:t>(oHEX0_D, oHEX1_D, oHEX2_D, oHEX3_D);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	// input iCLK_50;</a:t>
            </a:r>
          </a:p>
          <a:p>
            <a:r>
              <a:rPr lang="en-US" altLang="ko-KR" sz="1100" dirty="0" smtClean="0"/>
              <a:t>	output [6:0] oHEX0_D, oHEX1_D, oHEX2_D, oHEX3_D;</a:t>
            </a:r>
          </a:p>
          <a:p>
            <a:r>
              <a:rPr lang="en-US" altLang="ko-KR" sz="1100" dirty="0" smtClean="0"/>
              <a:t>	</a:t>
            </a:r>
          </a:p>
          <a:p>
            <a:r>
              <a:rPr lang="en-US" altLang="ko-KR" sz="1100" dirty="0" smtClean="0"/>
              <a:t>	// HELO</a:t>
            </a:r>
          </a:p>
          <a:p>
            <a:r>
              <a:rPr lang="en-US" altLang="ko-KR" sz="1100" dirty="0" smtClean="0"/>
              <a:t>	assign oHEX0_D = 7'b111_1110;</a:t>
            </a:r>
          </a:p>
          <a:p>
            <a:r>
              <a:rPr lang="en-US" altLang="ko-KR" sz="1100" dirty="0" smtClean="0"/>
              <a:t>	assign oHEX1_D = 7'b111_1101;</a:t>
            </a:r>
          </a:p>
          <a:p>
            <a:r>
              <a:rPr lang="en-US" altLang="ko-KR" sz="1100" dirty="0" smtClean="0"/>
              <a:t>	assign oHEX2_D = 7'b111_1011;</a:t>
            </a:r>
          </a:p>
          <a:p>
            <a:r>
              <a:rPr lang="en-US" altLang="ko-KR" sz="1100" dirty="0" smtClean="0"/>
              <a:t>	assign oHEX3_D = 7'b111_0111;</a:t>
            </a:r>
          </a:p>
          <a:p>
            <a:r>
              <a:rPr lang="en-US" altLang="ko-KR" sz="1100" dirty="0" err="1" smtClean="0"/>
              <a:t>endmodule</a:t>
            </a:r>
            <a:endParaRPr lang="ko-KR" altLang="en-US" sz="11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954921" y="4806950"/>
            <a:ext cx="577850" cy="10668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7994650" y="4940300"/>
            <a:ext cx="577850" cy="844550"/>
            <a:chOff x="7994650" y="4940300"/>
            <a:chExt cx="577850" cy="844550"/>
          </a:xfrm>
        </p:grpSpPr>
        <p:sp>
          <p:nvSpPr>
            <p:cNvPr id="32" name="직사각형 31"/>
            <p:cNvSpPr/>
            <p:nvPr/>
          </p:nvSpPr>
          <p:spPr>
            <a:xfrm>
              <a:off x="7994650" y="4940300"/>
              <a:ext cx="577850" cy="844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4391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4391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0835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80835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5400000">
              <a:off x="8260716" y="525081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5400000">
              <a:off x="8260716" y="556323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8260716" y="4896485"/>
              <a:ext cx="45719" cy="22225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16800" y="4940300"/>
            <a:ext cx="577850" cy="844550"/>
            <a:chOff x="7994650" y="4940300"/>
            <a:chExt cx="577850" cy="844550"/>
          </a:xfrm>
        </p:grpSpPr>
        <p:sp>
          <p:nvSpPr>
            <p:cNvPr id="54" name="직사각형 53"/>
            <p:cNvSpPr/>
            <p:nvPr/>
          </p:nvSpPr>
          <p:spPr>
            <a:xfrm>
              <a:off x="7994650" y="4940300"/>
              <a:ext cx="577850" cy="844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8439150" y="5073650"/>
              <a:ext cx="45719" cy="22225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4391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80835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0835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 rot="5400000">
              <a:off x="8260716" y="525081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 rot="5400000">
              <a:off x="8260716" y="556323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rot="5400000">
              <a:off x="8260716" y="489648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838950" y="4940300"/>
            <a:ext cx="577850" cy="844550"/>
            <a:chOff x="7994650" y="4940300"/>
            <a:chExt cx="577850" cy="844550"/>
          </a:xfrm>
        </p:grpSpPr>
        <p:sp>
          <p:nvSpPr>
            <p:cNvPr id="63" name="직사각형 62"/>
            <p:cNvSpPr/>
            <p:nvPr/>
          </p:nvSpPr>
          <p:spPr>
            <a:xfrm>
              <a:off x="7994650" y="4940300"/>
              <a:ext cx="577850" cy="844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84391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8439150" y="5429250"/>
              <a:ext cx="45719" cy="22225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80835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0835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 rot="5400000">
              <a:off x="8260716" y="525081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 rot="5400000">
              <a:off x="8260716" y="556323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5400000">
              <a:off x="8260716" y="489648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261100" y="4940300"/>
            <a:ext cx="577850" cy="844550"/>
            <a:chOff x="7994650" y="4940300"/>
            <a:chExt cx="577850" cy="844550"/>
          </a:xfrm>
        </p:grpSpPr>
        <p:sp>
          <p:nvSpPr>
            <p:cNvPr id="72" name="직사각형 71"/>
            <p:cNvSpPr/>
            <p:nvPr/>
          </p:nvSpPr>
          <p:spPr>
            <a:xfrm>
              <a:off x="7994650" y="4940300"/>
              <a:ext cx="577850" cy="844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84391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84391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80835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0835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 rot="5400000">
              <a:off x="8260716" y="525081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 rot="5400000">
              <a:off x="8260716" y="5563235"/>
              <a:ext cx="45719" cy="22225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 rot="5400000">
              <a:off x="8260716" y="489648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394700" y="95250"/>
            <a:ext cx="577850" cy="844550"/>
            <a:chOff x="7994650" y="4940300"/>
            <a:chExt cx="577850" cy="844550"/>
          </a:xfrm>
        </p:grpSpPr>
        <p:sp>
          <p:nvSpPr>
            <p:cNvPr id="81" name="직사각형 80"/>
            <p:cNvSpPr/>
            <p:nvPr/>
          </p:nvSpPr>
          <p:spPr>
            <a:xfrm>
              <a:off x="7994650" y="4940300"/>
              <a:ext cx="577850" cy="844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84391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84391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8083550" y="50736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083550" y="5429250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 rot="5400000">
              <a:off x="8260716" y="525081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 rot="5400000">
              <a:off x="8260716" y="556323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 rot="5400000">
              <a:off x="8260716" y="4896485"/>
              <a:ext cx="45719" cy="2222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7950200" y="5740400"/>
            <a:ext cx="6623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oHEX0_D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7372350" y="5740400"/>
            <a:ext cx="6623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oHEX1_D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6794500" y="5740400"/>
            <a:ext cx="6623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oHEX2_D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6216650" y="5740400"/>
            <a:ext cx="6623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prstClr val="black"/>
                </a:solidFill>
              </a:rPr>
              <a:t>oHEX3_D</a:t>
            </a:r>
            <a:endParaRPr lang="ko-KR" altLang="en-US" sz="12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Move a bar on 7-Segments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 a led bar move around the 7-segment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71450" y="2851150"/>
            <a:ext cx="1022350" cy="1600200"/>
            <a:chOff x="1238250" y="2895600"/>
            <a:chExt cx="1022350" cy="1600200"/>
          </a:xfrm>
        </p:grpSpPr>
        <p:grpSp>
          <p:nvGrpSpPr>
            <p:cNvPr id="13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282700" y="2851150"/>
            <a:ext cx="1022350" cy="1600200"/>
            <a:chOff x="1238250" y="2895600"/>
            <a:chExt cx="1022350" cy="1600200"/>
          </a:xfrm>
        </p:grpSpPr>
        <p:grpSp>
          <p:nvGrpSpPr>
            <p:cNvPr id="25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393950" y="2851150"/>
            <a:ext cx="1022350" cy="1600200"/>
            <a:chOff x="1238250" y="2895600"/>
            <a:chExt cx="1022350" cy="1600200"/>
          </a:xfrm>
        </p:grpSpPr>
        <p:grpSp>
          <p:nvGrpSpPr>
            <p:cNvPr id="36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505200" y="2851150"/>
            <a:ext cx="1022350" cy="1600200"/>
            <a:chOff x="1238250" y="2895600"/>
            <a:chExt cx="1022350" cy="1600200"/>
          </a:xfrm>
        </p:grpSpPr>
        <p:grpSp>
          <p:nvGrpSpPr>
            <p:cNvPr id="47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616450" y="2851150"/>
            <a:ext cx="1022350" cy="1600200"/>
            <a:chOff x="1238250" y="2895600"/>
            <a:chExt cx="1022350" cy="1600200"/>
          </a:xfrm>
        </p:grpSpPr>
        <p:grpSp>
          <p:nvGrpSpPr>
            <p:cNvPr id="58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727700" y="2851150"/>
            <a:ext cx="1022350" cy="1600200"/>
            <a:chOff x="1238250" y="2895600"/>
            <a:chExt cx="1022350" cy="1600200"/>
          </a:xfrm>
        </p:grpSpPr>
        <p:grpSp>
          <p:nvGrpSpPr>
            <p:cNvPr id="69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38950" y="2851150"/>
            <a:ext cx="1022350" cy="1600200"/>
            <a:chOff x="1238250" y="2895600"/>
            <a:chExt cx="1022350" cy="1600200"/>
          </a:xfrm>
        </p:grpSpPr>
        <p:grpSp>
          <p:nvGrpSpPr>
            <p:cNvPr id="80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950200" y="2851150"/>
            <a:ext cx="1022350" cy="1600200"/>
            <a:chOff x="1238250" y="2895600"/>
            <a:chExt cx="1022350" cy="1600200"/>
          </a:xfrm>
        </p:grpSpPr>
        <p:grpSp>
          <p:nvGrpSpPr>
            <p:cNvPr id="91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1387945" y="2895600"/>
              <a:ext cx="73930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solidFill>
                    <a:prstClr val="black"/>
                  </a:solidFill>
                </a:rPr>
                <a:t>oHEX0_D</a:t>
              </a:r>
              <a:endParaRPr lang="ko-KR" altLang="en-US" sz="1600" dirty="0"/>
            </a:p>
          </p:txBody>
        </p:sp>
      </p:grpSp>
      <p:cxnSp>
        <p:nvCxnSpPr>
          <p:cNvPr id="102" name="직선 화살표 연결선 101"/>
          <p:cNvCxnSpPr/>
          <p:nvPr/>
        </p:nvCxnSpPr>
        <p:spPr>
          <a:xfrm>
            <a:off x="304800" y="4673600"/>
            <a:ext cx="8534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16200" y="47625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Move a led bar on 7-Segment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350" y="1142984"/>
            <a:ext cx="4470400" cy="5286412"/>
          </a:xfrm>
          <a:solidFill>
            <a:schemeClr val="bg1">
              <a:lumMod val="85000"/>
            </a:schemeClr>
          </a:solidFill>
        </p:spPr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module </a:t>
            </a:r>
            <a:r>
              <a:rPr lang="en-US" altLang="ko-KR" dirty="0" err="1" smtClean="0"/>
              <a:t>segdisplay</a:t>
            </a:r>
            <a:r>
              <a:rPr lang="en-US" altLang="ko-KR" dirty="0" smtClean="0"/>
              <a:t>(iCLK_50, oHEX0_D);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input iCLK_50;</a:t>
            </a:r>
          </a:p>
          <a:p>
            <a:r>
              <a:rPr lang="en-US" altLang="ko-KR" dirty="0" smtClean="0"/>
              <a:t>	output [6:0] oHEX0_D;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	[26:0]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always @( </a:t>
            </a:r>
            <a:r>
              <a:rPr lang="en-US" altLang="ko-KR" dirty="0" err="1" smtClean="0"/>
              <a:t>posedge</a:t>
            </a:r>
            <a:r>
              <a:rPr lang="en-US" altLang="ko-KR" dirty="0" smtClean="0"/>
              <a:t> iCLK_50 )</a:t>
            </a:r>
          </a:p>
          <a:p>
            <a:r>
              <a:rPr lang="en-US" altLang="ko-KR" dirty="0" smtClean="0"/>
              <a:t>	begin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cnt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cnt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+ 1;</a:t>
            </a:r>
          </a:p>
          <a:p>
            <a:r>
              <a:rPr lang="en-US" altLang="ko-KR" dirty="0" smtClean="0"/>
              <a:t>	end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move(</a:t>
            </a:r>
            <a:r>
              <a:rPr lang="en-US" altLang="ko-KR" b="1" dirty="0" err="1" smtClean="0"/>
              <a:t>cnt</a:t>
            </a:r>
            <a:r>
              <a:rPr lang="en-US" altLang="ko-KR" b="1" dirty="0" smtClean="0"/>
              <a:t>[26:24], oHEX0_D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err="1" smtClean="0"/>
              <a:t>endmodule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module move(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, HEX0);</a:t>
            </a:r>
          </a:p>
          <a:p>
            <a:r>
              <a:rPr lang="en-US" altLang="ko-KR" dirty="0" smtClean="0"/>
              <a:t>	input	[2:0]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output	[6:0] HEX0;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	</a:t>
            </a:r>
            <a:r>
              <a:rPr lang="en-US" altLang="ko-KR" dirty="0" smtClean="0"/>
              <a:t>[</a:t>
            </a:r>
            <a:r>
              <a:rPr lang="en-US" altLang="ko-KR" dirty="0" smtClean="0"/>
              <a:t>6:0] HEX0;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always @ 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begin</a:t>
            </a:r>
          </a:p>
          <a:p>
            <a:r>
              <a:rPr lang="en-US" altLang="ko-KR" dirty="0" smtClean="0"/>
              <a:t>		case 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		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0 : HEX0 = 7'b111_1110;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	1 : HEX0 = 7'b111_1101;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	2 : HEX0 = 7'b111_1011;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	3 : HEX0 = 7'b111_0111;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	4 : HEX0 = 7'b110_1111;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	5 : HEX0 = 7'b101_1111;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	6 : HEX0 = 7'b011_1111;</a:t>
            </a:r>
          </a:p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			default: HEX0 = 7'b111_1111;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endcase</a:t>
            </a:r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	end</a:t>
            </a:r>
          </a:p>
          <a:p>
            <a:r>
              <a:rPr lang="en-US" altLang="ko-KR" dirty="0" err="1" smtClean="0"/>
              <a:t>endmodule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52550" y="2406650"/>
            <a:ext cx="3155950" cy="133350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08150" y="4451350"/>
            <a:ext cx="2800350" cy="1111250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761" y="1473200"/>
            <a:ext cx="4165789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모서리가 둥근 직사각형 7"/>
          <p:cNvSpPr/>
          <p:nvPr/>
        </p:nvSpPr>
        <p:spPr>
          <a:xfrm>
            <a:off x="7416800" y="2940050"/>
            <a:ext cx="66675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594600" y="4140200"/>
            <a:ext cx="1155700" cy="622300"/>
          </a:xfrm>
          <a:prstGeom prst="roundRect">
            <a:avLst>
              <a:gd name="adj" fmla="val 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Counter Design with 7-Segment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 a circuit displaying from 0 to</a:t>
            </a:r>
            <a:r>
              <a:rPr lang="ko-KR" altLang="en-US" dirty="0" smtClean="0"/>
              <a:t> </a:t>
            </a:r>
            <a:r>
              <a:rPr lang="en-US" altLang="ko-KR" dirty="0" smtClean="0"/>
              <a:t>9, </a:t>
            </a:r>
            <a:r>
              <a:rPr lang="en-US" altLang="ko-KR" dirty="0" smtClean="0"/>
              <a:t>a, b, C, d, E, F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94150" y="2095500"/>
            <a:ext cx="1244600" cy="1822450"/>
            <a:chOff x="1238250" y="2895600"/>
            <a:chExt cx="1022350" cy="1600200"/>
          </a:xfrm>
        </p:grpSpPr>
        <p:grpSp>
          <p:nvGrpSpPr>
            <p:cNvPr id="5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357956" y="2895600"/>
              <a:ext cx="793107" cy="270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0350" y="4873595"/>
            <a:ext cx="574196" cy="955704"/>
            <a:chOff x="1156804" y="2866759"/>
            <a:chExt cx="1188216" cy="1629041"/>
          </a:xfrm>
        </p:grpSpPr>
        <p:grpSp>
          <p:nvGrpSpPr>
            <p:cNvPr id="16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97404" y="4873596"/>
            <a:ext cx="574196" cy="955704"/>
            <a:chOff x="1156804" y="2866759"/>
            <a:chExt cx="1188216" cy="1629041"/>
          </a:xfrm>
        </p:grpSpPr>
        <p:grpSp>
          <p:nvGrpSpPr>
            <p:cNvPr id="38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27150" y="4873595"/>
            <a:ext cx="574196" cy="955704"/>
            <a:chOff x="1156804" y="2866759"/>
            <a:chExt cx="1188216" cy="1629041"/>
          </a:xfrm>
        </p:grpSpPr>
        <p:grpSp>
          <p:nvGrpSpPr>
            <p:cNvPr id="49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864204" y="4873596"/>
            <a:ext cx="574196" cy="955704"/>
            <a:chOff x="1156804" y="2866759"/>
            <a:chExt cx="1188216" cy="1629041"/>
          </a:xfrm>
        </p:grpSpPr>
        <p:grpSp>
          <p:nvGrpSpPr>
            <p:cNvPr id="60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393950" y="4873595"/>
            <a:ext cx="574196" cy="955704"/>
            <a:chOff x="1156804" y="2866759"/>
            <a:chExt cx="1188216" cy="1629041"/>
          </a:xfrm>
        </p:grpSpPr>
        <p:grpSp>
          <p:nvGrpSpPr>
            <p:cNvPr id="71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931004" y="4873596"/>
            <a:ext cx="574196" cy="955704"/>
            <a:chOff x="1156804" y="2866759"/>
            <a:chExt cx="1188216" cy="1629041"/>
          </a:xfrm>
        </p:grpSpPr>
        <p:grpSp>
          <p:nvGrpSpPr>
            <p:cNvPr id="82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460750" y="4873595"/>
            <a:ext cx="574196" cy="955704"/>
            <a:chOff x="1156804" y="2866759"/>
            <a:chExt cx="1188216" cy="1629041"/>
          </a:xfrm>
        </p:grpSpPr>
        <p:grpSp>
          <p:nvGrpSpPr>
            <p:cNvPr id="93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997804" y="4873596"/>
            <a:ext cx="574196" cy="955704"/>
            <a:chOff x="1156804" y="2866759"/>
            <a:chExt cx="1188216" cy="1629041"/>
          </a:xfrm>
        </p:grpSpPr>
        <p:grpSp>
          <p:nvGrpSpPr>
            <p:cNvPr id="104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527550" y="4873595"/>
            <a:ext cx="574196" cy="955704"/>
            <a:chOff x="1156804" y="2866759"/>
            <a:chExt cx="1188216" cy="1629041"/>
          </a:xfrm>
        </p:grpSpPr>
        <p:grpSp>
          <p:nvGrpSpPr>
            <p:cNvPr id="115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" name="직사각형 115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064604" y="4873596"/>
            <a:ext cx="574196" cy="955704"/>
            <a:chOff x="1156804" y="2866759"/>
            <a:chExt cx="1188216" cy="1629041"/>
          </a:xfrm>
        </p:grpSpPr>
        <p:grpSp>
          <p:nvGrpSpPr>
            <p:cNvPr id="126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5594350" y="4873595"/>
            <a:ext cx="574196" cy="955704"/>
            <a:chOff x="1156804" y="2866759"/>
            <a:chExt cx="1188216" cy="1629041"/>
          </a:xfrm>
        </p:grpSpPr>
        <p:grpSp>
          <p:nvGrpSpPr>
            <p:cNvPr id="137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모서리가 둥근 직사각형 140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모서리가 둥근 직사각형 142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6131404" y="4873596"/>
            <a:ext cx="574196" cy="955704"/>
            <a:chOff x="1156804" y="2866759"/>
            <a:chExt cx="1188216" cy="1629041"/>
          </a:xfrm>
        </p:grpSpPr>
        <p:grpSp>
          <p:nvGrpSpPr>
            <p:cNvPr id="148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모서리가 둥근 직사각형 154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직사각형 148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6661150" y="4873595"/>
            <a:ext cx="574196" cy="955704"/>
            <a:chOff x="1156804" y="2866759"/>
            <a:chExt cx="1188216" cy="1629041"/>
          </a:xfrm>
        </p:grpSpPr>
        <p:grpSp>
          <p:nvGrpSpPr>
            <p:cNvPr id="159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모서리가 둥근 직사각형 164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0" name="직사각형 159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7198204" y="4873596"/>
            <a:ext cx="574196" cy="955704"/>
            <a:chOff x="1156804" y="2866759"/>
            <a:chExt cx="1188216" cy="1629041"/>
          </a:xfrm>
        </p:grpSpPr>
        <p:grpSp>
          <p:nvGrpSpPr>
            <p:cNvPr id="170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모서리가 둥근 직사각형 172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모서리가 둥근 직사각형 177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1" name="직사각형 170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7727950" y="4873595"/>
            <a:ext cx="574196" cy="955704"/>
            <a:chOff x="1156804" y="2866759"/>
            <a:chExt cx="1188216" cy="1629041"/>
          </a:xfrm>
        </p:grpSpPr>
        <p:grpSp>
          <p:nvGrpSpPr>
            <p:cNvPr id="181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2" name="직사각형 181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8265004" y="4873596"/>
            <a:ext cx="574196" cy="955704"/>
            <a:chOff x="1156804" y="2866759"/>
            <a:chExt cx="1188216" cy="1629041"/>
          </a:xfrm>
        </p:grpSpPr>
        <p:grpSp>
          <p:nvGrpSpPr>
            <p:cNvPr id="192" name="그룹 12"/>
            <p:cNvGrpSpPr/>
            <p:nvPr/>
          </p:nvGrpSpPr>
          <p:grpSpPr>
            <a:xfrm>
              <a:off x="1238250" y="3206750"/>
              <a:ext cx="1022350" cy="1289050"/>
              <a:chOff x="7994650" y="4940300"/>
              <a:chExt cx="577850" cy="844550"/>
            </a:xfrm>
          </p:grpSpPr>
          <p:sp>
            <p:nvSpPr>
              <p:cNvPr id="194" name="직사각형 193"/>
              <p:cNvSpPr/>
              <p:nvPr/>
            </p:nvSpPr>
            <p:spPr>
              <a:xfrm>
                <a:off x="7994650" y="4940300"/>
                <a:ext cx="577850" cy="8445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8439150" y="50736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8439150" y="5429250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>
                <a:off x="8083550" y="50736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8083550" y="5429250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 rot="5400000">
                <a:off x="8260716" y="525081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 rot="5400000">
                <a:off x="8260716" y="5563235"/>
                <a:ext cx="45719" cy="2222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 rot="5400000">
                <a:off x="8260716" y="4896485"/>
                <a:ext cx="45719" cy="222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3" name="직사각형 192"/>
            <p:cNvSpPr/>
            <p:nvPr/>
          </p:nvSpPr>
          <p:spPr>
            <a:xfrm>
              <a:off x="1156804" y="2866759"/>
              <a:ext cx="1188216" cy="341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b="1" dirty="0" smtClean="0">
                  <a:solidFill>
                    <a:prstClr val="black"/>
                  </a:solidFill>
                </a:rPr>
                <a:t>oHEX0_D</a:t>
              </a:r>
              <a:endParaRPr lang="ko-KR" altLang="en-US" sz="2400" b="1" dirty="0"/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Timing Control with 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DE0-nano has an o</a:t>
            </a:r>
            <a:r>
              <a:rPr lang="en-US" altLang="ko-KR" dirty="0" smtClean="0"/>
              <a:t>n-board </a:t>
            </a:r>
            <a:r>
              <a:rPr lang="en-US" altLang="ko-KR" dirty="0"/>
              <a:t>50MHz clock oscillator </a:t>
            </a:r>
          </a:p>
          <a:p>
            <a:pPr lvl="1"/>
            <a:r>
              <a:rPr lang="en-US" altLang="ko-KR" dirty="0" smtClean="0"/>
              <a:t>It means that the clock ticks 50*10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 per second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Q)Show “50*10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” in a binary number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Q)How many registers we have to keep to store the large number such as “50*10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” ?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32205</TotalTime>
  <Words>241</Words>
  <Application>Microsoft Office PowerPoint</Application>
  <PresentationFormat>화면 슬라이드 쇼(4:3)</PresentationFormat>
  <Paragraphs>139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Digital Counter/Watch</vt:lpstr>
      <vt:lpstr>Digital Watch</vt:lpstr>
      <vt:lpstr>7-Segment</vt:lpstr>
      <vt:lpstr>Control 7-Segment</vt:lpstr>
      <vt:lpstr>7-Segment의 제어</vt:lpstr>
      <vt:lpstr>Move a bar on 7-Segments</vt:lpstr>
      <vt:lpstr>Move a led bar on 7-Segment</vt:lpstr>
      <vt:lpstr>Counter Design with 7-Segment</vt:lpstr>
      <vt:lpstr>Timing Control with Counter</vt:lpstr>
      <vt:lpstr>Watch Counting 16 Second</vt:lpstr>
    </vt:vector>
  </TitlesOfParts>
  <Company>CSNL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나도 한다 VLSI Chip Design!</dc:title>
  <dc:creator>CSNL</dc:creator>
  <cp:lastModifiedBy>Registered User</cp:lastModifiedBy>
  <cp:revision>2448</cp:revision>
  <dcterms:created xsi:type="dcterms:W3CDTF">2007-11-06T11:21:16Z</dcterms:created>
  <dcterms:modified xsi:type="dcterms:W3CDTF">2018-04-17T08:21:43Z</dcterms:modified>
</cp:coreProperties>
</file>