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2" r:id="rId5"/>
    <p:sldId id="264" r:id="rId6"/>
    <p:sldId id="266" r:id="rId7"/>
    <p:sldId id="268" r:id="rId8"/>
    <p:sldId id="269" r:id="rId9"/>
    <p:sldId id="267" r:id="rId10"/>
    <p:sldId id="270" r:id="rId11"/>
    <p:sldId id="271" r:id="rId12"/>
    <p:sldId id="265" r:id="rId13"/>
    <p:sldId id="272" r:id="rId14"/>
    <p:sldId id="273" r:id="rId15"/>
    <p:sldId id="27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08서울남산체 B" panose="02020603020101020101" pitchFamily="18" charset="-127"/>
      <p:regular r:id="rId21"/>
    </p:embeddedFont>
    <p:embeddedFont>
      <p:font typeface="08서울남산체 세로쓰기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EE6"/>
    <a:srgbClr val="FFFFCC"/>
    <a:srgbClr val="7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5" autoAdjust="0"/>
  </p:normalViewPr>
  <p:slideViewPr>
    <p:cSldViewPr snapToGrid="0">
      <p:cViewPr varScale="1">
        <p:scale>
          <a:sx n="95" d="100"/>
          <a:sy n="95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FCEA0-5B9A-4902-AF00-7E6D6F987B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F31B5-3733-4D62-BC5C-49B32BE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31B5-3733-4D62-BC5C-49B32BEE8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0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9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B3C6-83F6-4FFB-8BAC-26350096FA8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E6A0-4016-4EF0-BF05-212C3BB4C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sw.hallym.ac.kr/index.php?mp=2_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jpe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8978" y="1451091"/>
            <a:ext cx="10314039" cy="2078037"/>
          </a:xfrm>
        </p:spPr>
        <p:txBody>
          <a:bodyPr>
            <a:normAutofit fontScale="90000"/>
          </a:bodyPr>
          <a:lstStyle/>
          <a:p>
            <a:r>
              <a:rPr lang="ko-KR" altLang="en-US" sz="15300" b="1" dirty="0" err="1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빅</a:t>
            </a:r>
            <a:r>
              <a:rPr lang="ko-KR" altLang="en-US" sz="8800" b="1" dirty="0" err="1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</a:t>
            </a:r>
            <a:r>
              <a:rPr lang="ko-KR" altLang="en-US" sz="8800" b="1" dirty="0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전공</a:t>
            </a:r>
            <a:r>
              <a:rPr lang="en-US" altLang="ko-KR" sz="8800" b="1" dirty="0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/>
            </a:r>
            <a:br>
              <a:rPr lang="en-US" altLang="ko-KR" sz="8800" b="1" dirty="0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</a:br>
            <a:r>
              <a:rPr lang="ko-KR" altLang="en-US" sz="8800" b="1" dirty="0" smtClean="0">
                <a:solidFill>
                  <a:schemeClr val="accent5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교과목 소개</a:t>
            </a:r>
            <a:endParaRPr lang="ko-KR" altLang="en-US" sz="8800" b="1" dirty="0">
              <a:solidFill>
                <a:schemeClr val="accent5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06398"/>
            <a:ext cx="9144000" cy="2184400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 정  근</a:t>
            </a:r>
            <a:endParaRPr lang="en-US" altLang="ko-KR" sz="3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전공 주임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센터장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한림대학교 소프트웨어 융합 대학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Jeonggun.lee@hallym.ac.kr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80" y="6400800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한림대학교 소프트웨어중심대학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9792" y="64008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http://sw.hallym.ac.kr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7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/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1113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데이터로부터 학습을 통해 지식 혹은 규칙을 찾아내는 것을 목적으로 하는 분야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퍼셉트론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SVM,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데이터전처리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특징 선택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차원 축소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모델 평가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인식기 병합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인공 신경망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딥러닝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등에 대해서 학습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기반의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Scikit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-Learn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Numpy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/Pandas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통한 실습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194" name="Picture 2" descr="ë¨¸ì ë¬ë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92" y="3331027"/>
            <a:ext cx="6619393" cy="33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3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/>
                </a:solidFill>
              </a:rPr>
              <a:t>텍스트정보처리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10843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수많은 데이터 중에서 문자의 형태를 띄고 있는 텍스트 데이터의 처리를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윟한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자연언어 처리 과정 소개 및 학습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구현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자연언어처리의 기초라 할 수 있는 언어모델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형태소분석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품사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태깅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등에 대한 지식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습듭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Scikit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-Learn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통해 텍스트에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머신러닝을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적용하는 방법을 학습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31" y="3537678"/>
            <a:ext cx="5608119" cy="30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/>
                </a:solidFill>
              </a:rPr>
              <a:t>영상처리프로그래밍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62" y="2531769"/>
            <a:ext cx="5704095" cy="27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1" y="2256341"/>
            <a:ext cx="4403293" cy="16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bject dete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45" y="4019340"/>
            <a:ext cx="2705940" cy="27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7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/>
                </a:solidFill>
              </a:rPr>
              <a:t>병렬프로그래밍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821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인공지능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머신러닝에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필수 적인 고성능 병렬 시스템에 대한 기본 구조 학습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딥러닝과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GPU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프로그래밍의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기본 관계 학습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Nvidia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GPU - CUDA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프로그래밍을 통한 고성능 데이터 처리 프로그래밍 실습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27682" y="3520014"/>
            <a:ext cx="4269077" cy="2932539"/>
            <a:chOff x="4749519" y="2091982"/>
            <a:chExt cx="6079334" cy="4216803"/>
          </a:xfrm>
        </p:grpSpPr>
        <p:pic>
          <p:nvPicPr>
            <p:cNvPr id="11266" name="Picture 2" descr="GPU programmi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359"/>
            <a:stretch/>
          </p:blipFill>
          <p:spPr bwMode="auto">
            <a:xfrm>
              <a:off x="4751903" y="2091982"/>
              <a:ext cx="6076950" cy="2082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GPU programmi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18"/>
            <a:stretch/>
          </p:blipFill>
          <p:spPr bwMode="auto">
            <a:xfrm>
              <a:off x="4749519" y="4174357"/>
              <a:ext cx="6076950" cy="213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8" name="Picture 4" descr="GPU programm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90" y="3663259"/>
            <a:ext cx="4217438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0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클라우드컴퓨팅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8024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클라우드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컴퓨팅에 필요한 제반 기술 학습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가상화 기술을 기반으로 운영체계를 관리하는 기법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클라우드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환경 구축 기반 기술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IaaS, Pass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그리고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Sass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특징 과 기술 학습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MS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Azure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아마존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AWS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기반으로 실습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242" name="Picture 2" descr="í´ë¼ì°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61" y="2956232"/>
            <a:ext cx="4344936" cy="365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í´ë¼ì°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11" y="4001077"/>
            <a:ext cx="2933776" cy="27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6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ê°ì¬í©ëë¤!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2" y="747293"/>
            <a:ext cx="3120188" cy="287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2389" y="3823491"/>
            <a:ext cx="68178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질문 </a:t>
            </a:r>
            <a:r>
              <a:rPr lang="en-US" altLang="ko-KR" sz="4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???</a:t>
            </a:r>
          </a:p>
          <a:p>
            <a:endParaRPr lang="en-US" altLang="ko-KR" sz="44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4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Jeonggun.Lee@gmail.com</a:t>
            </a:r>
            <a:endParaRPr lang="ko-KR" altLang="en-US" sz="44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5077" y="811208"/>
            <a:ext cx="10212211" cy="3139321"/>
            <a:chOff x="1105077" y="1037631"/>
            <a:chExt cx="10212211" cy="3139321"/>
          </a:xfrm>
        </p:grpSpPr>
        <p:sp>
          <p:nvSpPr>
            <p:cNvPr id="18" name="TextBox 17"/>
            <p:cNvSpPr txBox="1"/>
            <p:nvPr/>
          </p:nvSpPr>
          <p:spPr>
            <a:xfrm>
              <a:off x="3863976" y="1037631"/>
              <a:ext cx="745331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00B0F0"/>
                  </a:solidFill>
                </a:rPr>
                <a:t>빅</a:t>
              </a:r>
              <a:r>
                <a:rPr lang="ko-KR" altLang="en-US" b="1" dirty="0" err="1" smtClean="0">
                  <a:solidFill>
                    <a:srgbClr val="00B0F0"/>
                  </a:solidFill>
                </a:rPr>
                <a:t>데이터</a:t>
              </a:r>
              <a:r>
                <a:rPr lang="ko-KR" altLang="en-US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dirty="0" smtClean="0"/>
                <a:t>전공에서는 최근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차 산업혁명의 핵심 기술 중 하나인 </a:t>
              </a:r>
              <a:r>
                <a:rPr lang="ko-KR" altLang="en-US" dirty="0" err="1"/>
                <a:t>빅</a:t>
              </a:r>
              <a:r>
                <a:rPr lang="ko-KR" altLang="en-US" dirty="0" err="1" smtClean="0"/>
                <a:t>데이터의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수집</a:t>
              </a:r>
              <a:r>
                <a:rPr lang="en-US" altLang="ko-KR" dirty="0" smtClean="0"/>
                <a:t>”/”</a:t>
              </a:r>
              <a:r>
                <a:rPr lang="ko-KR" altLang="en-US" dirty="0" smtClean="0"/>
                <a:t>처리</a:t>
              </a:r>
              <a:r>
                <a:rPr lang="en-US" altLang="ko-KR" dirty="0" smtClean="0"/>
                <a:t>”/”</a:t>
              </a:r>
              <a:r>
                <a:rPr lang="ko-KR" altLang="en-US" dirty="0" smtClean="0"/>
                <a:t>분석</a:t>
              </a:r>
              <a:r>
                <a:rPr lang="en-US" altLang="ko-KR" dirty="0" smtClean="0"/>
                <a:t>”/”</a:t>
              </a:r>
              <a:r>
                <a:rPr lang="ko-KR" altLang="en-US" dirty="0" smtClean="0"/>
                <a:t>저장</a:t>
              </a:r>
              <a:r>
                <a:rPr lang="en-US" altLang="ko-KR" dirty="0" smtClean="0"/>
                <a:t>”</a:t>
              </a:r>
              <a:r>
                <a:rPr lang="ko-KR" altLang="en-US" dirty="0" smtClean="0"/>
                <a:t> 소프트웨어 기술에 대한 교육을 제공합니다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특히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본 </a:t>
              </a:r>
              <a:r>
                <a:rPr lang="ko-KR" altLang="en-US" dirty="0"/>
                <a:t>전공은 </a:t>
              </a:r>
              <a:r>
                <a:rPr lang="ko-KR" altLang="en-US" dirty="0" err="1" smtClean="0"/>
                <a:t>빅데이터</a:t>
              </a:r>
              <a:r>
                <a:rPr lang="ko-KR" altLang="en-US" dirty="0" smtClean="0"/>
                <a:t> 처리 분야에서 핵심 기술로 자리잡고 있는 </a:t>
              </a:r>
              <a:r>
                <a:rPr lang="ko-KR" altLang="en-US" b="1" dirty="0" smtClean="0">
                  <a:solidFill>
                    <a:srgbClr val="00B050"/>
                  </a:solidFill>
                </a:rPr>
                <a:t>인공지능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b="1" dirty="0" err="1" smtClean="0">
                  <a:solidFill>
                    <a:srgbClr val="00B050"/>
                  </a:solidFill>
                </a:rPr>
                <a:t>머신러닝</a:t>
              </a:r>
              <a:r>
                <a:rPr lang="ko-KR" altLang="en-US" dirty="0" err="1" smtClean="0"/>
                <a:t>에</a:t>
              </a:r>
              <a:r>
                <a:rPr lang="ko-KR" altLang="en-US" dirty="0" smtClean="0"/>
                <a:t> 대한 교육과정을 학생 눈높이에 맞추어 제공하며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본 과정을 </a:t>
              </a:r>
              <a:r>
                <a:rPr lang="ko-KR" altLang="en-US" dirty="0"/>
                <a:t>통해 관련 분야에서 다양한 지능형 서비스를 개발</a:t>
              </a:r>
              <a:r>
                <a:rPr lang="en-US" altLang="ko-KR" dirty="0"/>
                <a:t>, </a:t>
              </a:r>
              <a:r>
                <a:rPr lang="ko-KR" altLang="en-US" dirty="0"/>
                <a:t>구축</a:t>
              </a:r>
              <a:r>
                <a:rPr lang="en-US" altLang="ko-KR" dirty="0"/>
                <a:t>, </a:t>
              </a:r>
              <a:r>
                <a:rPr lang="ko-KR" altLang="en-US" dirty="0"/>
                <a:t>운영할 수 있는 역량을 갖춘 </a:t>
              </a:r>
              <a:r>
                <a:rPr lang="en-US" altLang="ko-KR" dirty="0"/>
                <a:t>4</a:t>
              </a:r>
              <a:r>
                <a:rPr lang="ko-KR" altLang="en-US" dirty="0"/>
                <a:t>차 </a:t>
              </a:r>
              <a:r>
                <a:rPr lang="ko-KR" altLang="en-US" dirty="0" smtClean="0"/>
                <a:t>산업형 인재 양성을 </a:t>
              </a:r>
              <a:r>
                <a:rPr lang="ko-KR" altLang="en-US" dirty="0"/>
                <a:t>목표로 </a:t>
              </a:r>
              <a:r>
                <a:rPr lang="ko-KR" altLang="en-US" dirty="0" smtClean="0"/>
                <a:t>합니다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105077" y="1956691"/>
              <a:ext cx="2160096" cy="1032334"/>
              <a:chOff x="1105077" y="1526823"/>
              <a:chExt cx="2160096" cy="1032334"/>
            </a:xfrm>
          </p:grpSpPr>
          <p:pic>
            <p:nvPicPr>
              <p:cNvPr id="1030" name="Picture 6" descr="IoT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077" y="1526823"/>
                <a:ext cx="1044575" cy="1032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292716" y="1840023"/>
                <a:ext cx="9724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개요</a:t>
                </a:r>
              </a:p>
            </p:txBody>
          </p:sp>
        </p:grpSp>
      </p:grpSp>
      <p:cxnSp>
        <p:nvCxnSpPr>
          <p:cNvPr id="12" name="직선 연결선 11"/>
          <p:cNvCxnSpPr/>
          <p:nvPr/>
        </p:nvCxnSpPr>
        <p:spPr>
          <a:xfrm>
            <a:off x="880382" y="863374"/>
            <a:ext cx="1047341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880382" y="3858097"/>
            <a:ext cx="1047341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94ACE40-98CB-446A-985F-4C2CEEB994C3}"/>
              </a:ext>
            </a:extLst>
          </p:cNvPr>
          <p:cNvSpPr txBox="1"/>
          <p:nvPr/>
        </p:nvSpPr>
        <p:spPr>
          <a:xfrm>
            <a:off x="119899" y="88307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전공소개</a:t>
            </a:r>
            <a:r>
              <a:rPr lang="en-US" altLang="ko-KR" sz="3600" b="1" dirty="0" smtClean="0"/>
              <a:t>(</a:t>
            </a:r>
            <a:r>
              <a:rPr lang="ko-KR" altLang="en-US" sz="3600" b="1" dirty="0" err="1" smtClean="0"/>
              <a:t>빅데이터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인공지능</a:t>
            </a:r>
            <a:r>
              <a:rPr lang="en-US" altLang="ko-KR" sz="3600" b="1" dirty="0" smtClean="0"/>
              <a:t>,</a:t>
            </a:r>
            <a:r>
              <a:rPr lang="ko-KR" altLang="en-US" sz="3600" b="1" dirty="0" err="1" smtClean="0"/>
              <a:t>클라우드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5" y="3950529"/>
            <a:ext cx="3782675" cy="2837006"/>
          </a:xfrm>
          <a:prstGeom prst="roundRect">
            <a:avLst>
              <a:gd name="adj" fmla="val 6931"/>
            </a:avLst>
          </a:prstGeom>
        </p:spPr>
      </p:pic>
      <p:pic>
        <p:nvPicPr>
          <p:cNvPr id="1026" name="Picture 2" descr="artificial intelligenc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12" y="4002695"/>
            <a:ext cx="4150496" cy="2766998"/>
          </a:xfrm>
          <a:prstGeom prst="roundRect">
            <a:avLst>
              <a:gd name="adj" fmla="val 56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´ë¼ì°ë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8486"/>
          <a:stretch/>
        </p:blipFill>
        <p:spPr bwMode="auto">
          <a:xfrm>
            <a:off x="8547933" y="3905250"/>
            <a:ext cx="343473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b="13592"/>
          <a:stretch/>
        </p:blipFill>
        <p:spPr bwMode="auto">
          <a:xfrm>
            <a:off x="4904981" y="3823336"/>
            <a:ext cx="2028286" cy="14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34437" y="1097371"/>
            <a:ext cx="10934003" cy="2585323"/>
            <a:chOff x="1032364" y="1089918"/>
            <a:chExt cx="10934003" cy="2585323"/>
          </a:xfrm>
        </p:grpSpPr>
        <p:sp>
          <p:nvSpPr>
            <p:cNvPr id="36" name="TextBox 35"/>
            <p:cNvSpPr txBox="1"/>
            <p:nvPr/>
          </p:nvSpPr>
          <p:spPr>
            <a:xfrm>
              <a:off x="3022000" y="1089918"/>
              <a:ext cx="89443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빅데이터에</a:t>
              </a:r>
              <a:r>
                <a:rPr lang="ko-KR" altLang="en-US" dirty="0" smtClean="0"/>
                <a:t> 대한 </a:t>
              </a:r>
              <a:r>
                <a:rPr lang="ko-KR" altLang="en-US" b="1" dirty="0" smtClean="0">
                  <a:solidFill>
                    <a:srgbClr val="00B0F0"/>
                  </a:solidFill>
                </a:rPr>
                <a:t>기초 및</a:t>
              </a:r>
              <a:r>
                <a:rPr lang="en-US" altLang="ko-KR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00B0F0"/>
                  </a:solidFill>
                </a:rPr>
                <a:t>응용 기술</a:t>
              </a:r>
              <a:endParaRPr lang="en-US" altLang="ko-KR" b="1" dirty="0">
                <a:solidFill>
                  <a:srgbClr val="00B0F0"/>
                </a:solidFill>
              </a:endParaRPr>
            </a:p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빅데이터</a:t>
              </a:r>
              <a:r>
                <a:rPr lang="ko-KR" altLang="en-US" dirty="0" smtClean="0"/>
                <a:t> 저장을 </a:t>
              </a:r>
              <a:r>
                <a:rPr lang="ko-KR" altLang="en-US" dirty="0" smtClean="0"/>
                <a:t>위한 </a:t>
              </a:r>
              <a:r>
                <a:rPr lang="ko-KR" altLang="en-US" b="1" dirty="0" smtClean="0">
                  <a:solidFill>
                    <a:srgbClr val="00B0F0"/>
                  </a:solidFill>
                </a:rPr>
                <a:t>데이터 </a:t>
              </a:r>
              <a:r>
                <a:rPr lang="ko-KR" altLang="en-US" b="1" dirty="0" smtClean="0">
                  <a:solidFill>
                    <a:srgbClr val="00B0F0"/>
                  </a:solidFill>
                </a:rPr>
                <a:t>저장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기술</a:t>
              </a:r>
              <a:endParaRPr lang="en-US" altLang="ko-KR" dirty="0" smtClean="0"/>
            </a:p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빅데이터에</a:t>
              </a:r>
              <a:r>
                <a:rPr lang="ko-KR" altLang="en-US" dirty="0" smtClean="0"/>
                <a:t> 근거한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데이터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분석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b="1" dirty="0" err="1" smtClean="0">
                  <a:solidFill>
                    <a:srgbClr val="C00000"/>
                  </a:solidFill>
                </a:rPr>
                <a:t>마이닝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,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시각화 등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)</a:t>
              </a:r>
              <a:r>
                <a:rPr lang="en-US" altLang="ko-KR" dirty="0" smtClean="0"/>
                <a:t>, 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인공지능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/</a:t>
              </a:r>
              <a:r>
                <a:rPr lang="ko-KR" altLang="en-US" b="1" dirty="0" smtClean="0">
                  <a:solidFill>
                    <a:srgbClr val="C00000"/>
                  </a:solidFill>
                </a:rPr>
                <a:t>기계학습</a:t>
              </a:r>
              <a:r>
                <a:rPr lang="ko-KR" altLang="en-US" dirty="0" smtClean="0"/>
                <a:t> 기술</a:t>
              </a:r>
              <a:endParaRPr lang="en-US" altLang="ko-KR" dirty="0"/>
            </a:p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고성능 </a:t>
              </a:r>
              <a:r>
                <a:rPr lang="ko-KR" altLang="en-US" dirty="0" err="1" smtClean="0"/>
                <a:t>빅데이터</a:t>
              </a:r>
              <a:r>
                <a:rPr lang="ko-KR" altLang="en-US" dirty="0" smtClean="0"/>
                <a:t> 처리를 위한 </a:t>
              </a:r>
              <a:r>
                <a:rPr lang="ko-KR" altLang="en-US" b="1" dirty="0" smtClean="0">
                  <a:solidFill>
                    <a:srgbClr val="00B050"/>
                  </a:solidFill>
                </a:rPr>
                <a:t>고성능 병렬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/</a:t>
              </a:r>
              <a:r>
                <a:rPr lang="ko-KR" altLang="en-US" b="1" dirty="0" smtClean="0">
                  <a:solidFill>
                    <a:srgbClr val="00B050"/>
                  </a:solidFill>
                </a:rPr>
                <a:t>분산 컴퓨팅</a:t>
              </a:r>
              <a:r>
                <a:rPr lang="ko-KR" altLang="en-US" dirty="0" smtClean="0"/>
                <a:t> 기술</a:t>
              </a:r>
              <a:endParaRPr lang="en-US" altLang="ko-KR" dirty="0" smtClean="0"/>
            </a:p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빅데이터의</a:t>
              </a:r>
              <a:r>
                <a:rPr lang="ko-KR" altLang="en-US" dirty="0" smtClean="0"/>
                <a:t> 효율적 운영을 위한 </a:t>
              </a:r>
              <a:r>
                <a:rPr lang="ko-KR" altLang="en-US" b="1" dirty="0" err="1" smtClean="0">
                  <a:solidFill>
                    <a:srgbClr val="7030A0"/>
                  </a:solidFill>
                </a:rPr>
                <a:t>클라우드</a:t>
              </a:r>
              <a:r>
                <a:rPr lang="ko-KR" altLang="en-US" b="1" dirty="0" smtClean="0">
                  <a:solidFill>
                    <a:srgbClr val="7030A0"/>
                  </a:solidFill>
                </a:rPr>
                <a:t> 컴퓨팅</a:t>
              </a:r>
              <a:r>
                <a:rPr lang="ko-KR" altLang="en-US" dirty="0" smtClean="0"/>
                <a:t> 기술</a:t>
              </a:r>
              <a:endParaRPr lang="en-US" altLang="ko-KR" dirty="0" smtClean="0"/>
            </a:p>
            <a:p>
              <a:pPr marL="81280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기타 분야와 융합된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빅데이터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응용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캡스톤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설계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032364" y="1848611"/>
              <a:ext cx="2437531" cy="1037041"/>
              <a:chOff x="1032364" y="2227049"/>
              <a:chExt cx="2437531" cy="103704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041511" y="2545514"/>
                <a:ext cx="14283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교육 내용</a:t>
                </a:r>
              </a:p>
            </p:txBody>
          </p:sp>
          <p:pic>
            <p:nvPicPr>
              <p:cNvPr id="1040" name="Picture 16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364" y="2227049"/>
                <a:ext cx="1037041" cy="1037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" name="직선 연결선 5"/>
          <p:cNvCxnSpPr/>
          <p:nvPr/>
        </p:nvCxnSpPr>
        <p:spPr>
          <a:xfrm>
            <a:off x="880382" y="996724"/>
            <a:ext cx="1047341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880382" y="3762847"/>
            <a:ext cx="10473418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4ACE40-98CB-446A-985F-4C2CEEB994C3}"/>
              </a:ext>
            </a:extLst>
          </p:cNvPr>
          <p:cNvSpPr txBox="1"/>
          <p:nvPr/>
        </p:nvSpPr>
        <p:spPr>
          <a:xfrm>
            <a:off x="119899" y="88307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전공소개</a:t>
            </a:r>
            <a:r>
              <a:rPr lang="en-US" altLang="ko-KR" sz="3600" b="1" dirty="0"/>
              <a:t>(</a:t>
            </a:r>
            <a:r>
              <a:rPr lang="ko-KR" altLang="en-US" sz="3600" b="1" dirty="0" err="1"/>
              <a:t>빅데이터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인공지능</a:t>
            </a:r>
            <a:r>
              <a:rPr lang="en-US" altLang="ko-KR" sz="3600" b="1" dirty="0"/>
              <a:t>,</a:t>
            </a:r>
            <a:r>
              <a:rPr lang="ko-KR" altLang="en-US" sz="3600" b="1" dirty="0" err="1"/>
              <a:t>클라우드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pic>
        <p:nvPicPr>
          <p:cNvPr id="2056" name="Picture 8" descr="databas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0" b="15034"/>
          <a:stretch/>
        </p:blipFill>
        <p:spPr bwMode="auto">
          <a:xfrm>
            <a:off x="2500116" y="5668586"/>
            <a:ext cx="2784481" cy="10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26" y="4044132"/>
            <a:ext cx="1121192" cy="15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28" y="4411536"/>
            <a:ext cx="837237" cy="11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6159"/>
          <a:stretch/>
        </p:blipFill>
        <p:spPr bwMode="auto">
          <a:xfrm>
            <a:off x="132896" y="3823336"/>
            <a:ext cx="2296745" cy="26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ssively parallel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2" b="24813"/>
          <a:stretch/>
        </p:blipFill>
        <p:spPr bwMode="auto">
          <a:xfrm>
            <a:off x="5263360" y="5378630"/>
            <a:ext cx="4484402" cy="13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72" y="43621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0070C0"/>
                </a:solidFill>
              </a:rPr>
              <a:t>고속 네트워크</a:t>
            </a:r>
            <a:endParaRPr lang="ko-KR" altLang="en-US" b="1" i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8286" y="5413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C00000"/>
                </a:solidFill>
              </a:rPr>
              <a:t>인공지능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3377" y="6393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smtClean="0">
                <a:solidFill>
                  <a:srgbClr val="00B050"/>
                </a:solidFill>
              </a:rPr>
              <a:t>병렬컴퓨팅</a:t>
            </a:r>
            <a:endParaRPr lang="ko-KR" altLang="en-US" b="1" i="1" dirty="0">
              <a:solidFill>
                <a:srgbClr val="00B050"/>
              </a:solidFill>
            </a:endParaRPr>
          </a:p>
        </p:txBody>
      </p:sp>
      <p:pic>
        <p:nvPicPr>
          <p:cNvPr id="20" name="Picture 4" descr="ê´ë ¨ ì´ë¯¸ì§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6F7FB"/>
              </a:clrFrom>
              <a:clrTo>
                <a:srgbClr val="F6F7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07" y="3959746"/>
            <a:ext cx="2642437" cy="26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8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26330" y="5015574"/>
            <a:ext cx="11935406" cy="1737651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6199392" y="5205775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빅데이터이론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6199392" y="5723281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데이터마이닝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6199392" y="6243700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/>
                </a:solidFill>
              </a:rPr>
              <a:t>텍스트정보처리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7662545" y="5205775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/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7662545" y="5723281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/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7662545" y="6243700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100" b="1" dirty="0" smtClean="0">
                <a:solidFill>
                  <a:schemeClr val="bg1"/>
                </a:solidFill>
              </a:rPr>
              <a:t>영상처리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프로그래밍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9215153" y="5205775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클라우드컴퓨팅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9215153" y="5723281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/>
                </a:solidFill>
              </a:rPr>
              <a:t>병렬프로그래밍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9215153" y="6243700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빅데이터캡스톤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0676502" y="5205775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/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67461" y="4963422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2665562" y="5070650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="" xmlns:a16="http://schemas.microsoft.com/office/drawing/2014/main" id="{659EF276-773D-42E3-A22C-81AB3FFE2376}"/>
              </a:ext>
            </a:extLst>
          </p:cNvPr>
          <p:cNvSpPr txBox="1"/>
          <p:nvPr/>
        </p:nvSpPr>
        <p:spPr>
          <a:xfrm>
            <a:off x="119899" y="883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교과과정</a:t>
            </a: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5015575"/>
            <a:ext cx="2694071" cy="190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96385"/>
              </p:ext>
            </p:extLst>
          </p:nvPr>
        </p:nvGraphicFramePr>
        <p:xfrm>
          <a:off x="126330" y="1310150"/>
          <a:ext cx="11935407" cy="129450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591069"/>
                <a:gridCol w="9344338"/>
              </a:tblGrid>
              <a:tr h="2951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코딩기초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자바프로그래밍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I,II, C/C++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프로그래밍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파이썬과학프로그래밍기초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959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전공기초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이산구조론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소프트웨어세미나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I,II,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선형대수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오픈소스리눅스실무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프로그래밍스튜디오</a:t>
                      </a:r>
                      <a:r>
                        <a:rPr lang="en-US" altLang="ko-KR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소프트웨어개론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endParaRPr lang="en-US" altLang="ko-KR" sz="1600" b="1" dirty="0" smtClean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알고리즘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자료구조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컴퓨터구조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논리설계및실험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임베디드시스템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회로이론및실험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데이터통신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endParaRPr lang="en-US" altLang="ko-KR" sz="1600" b="1" dirty="0" smtClean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ko-KR" altLang="en-US" sz="1800" b="1" dirty="0" err="1" smtClean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데이터사이언스기초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데이터베이스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신호및시스템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오픈소스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SW</a:t>
                      </a:r>
                      <a:r>
                        <a:rPr lang="ko-KR" altLang="en-US" sz="1600" b="1" dirty="0" err="1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의이해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79736"/>
              </p:ext>
            </p:extLst>
          </p:nvPr>
        </p:nvGraphicFramePr>
        <p:xfrm>
          <a:off x="131975" y="2799761"/>
          <a:ext cx="11929761" cy="1845246"/>
        </p:xfrm>
        <a:graphic>
          <a:graphicData uri="http://schemas.openxmlformats.org/drawingml/2006/table">
            <a:tbl>
              <a:tblPr/>
              <a:tblGrid>
                <a:gridCol w="2573518"/>
                <a:gridCol w="9356243"/>
              </a:tblGrid>
              <a:tr h="3582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코딩기초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윈도우프로그래밍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모바일프로그래밍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웹프로그래밍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시스템프로그래밍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785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전공학습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컴퓨터네트워크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운영체제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프로그래밍어론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소프트웨어공학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컴퓨터그래픽스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인공지능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계산이론</a:t>
                      </a:r>
                      <a:r>
                        <a:rPr lang="en-US" altLang="ko-KR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</a:p>
                    <a:p>
                      <a:r>
                        <a:rPr lang="ko-KR" altLang="en-US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정보보호론</a:t>
                      </a:r>
                      <a:r>
                        <a:rPr lang="en-US" altLang="ko-KR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소프트웨어특강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I,II,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전자회로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소프트웨어세미나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III,IV,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컴파일러구성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오픈소스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SW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개발도구활용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endParaRPr lang="en-US" altLang="ko-KR" sz="1600" b="1" dirty="0" smtClean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연구프로젝트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I,II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정보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컴퓨터지도법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정보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컴퓨터논술교육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정보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컴퓨터교육론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4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SW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단기연수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산업체인턴십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연구프로젝트</a:t>
                      </a:r>
                      <a:r>
                        <a:rPr lang="en-US" altLang="ko-KR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I,II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42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산학협동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err="1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소프트웨어캡스톤디자인</a:t>
                      </a:r>
                      <a:endParaRPr lang="ko-KR" altLang="en-US" sz="1600" b="1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49162" y="324328"/>
            <a:ext cx="766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http://sw.hallym.ac.kr/index.php?mp=2_2</a:t>
            </a:r>
            <a:endParaRPr lang="ko-KR" altLang="en-US" sz="32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99" y="1235110"/>
            <a:ext cx="841209" cy="7918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b="1" dirty="0">
              <a:solidFill>
                <a:srgbClr val="0070C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19899" y="2784241"/>
            <a:ext cx="841209" cy="7918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08345" y="5243543"/>
            <a:ext cx="841209" cy="7918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b="1" dirty="0">
              <a:solidFill>
                <a:srgbClr val="0070C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729" flipH="1">
            <a:off x="3175781" y="219988"/>
            <a:ext cx="1160297" cy="7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b="13592"/>
          <a:stretch/>
        </p:blipFill>
        <p:spPr bwMode="auto">
          <a:xfrm>
            <a:off x="5168277" y="3474474"/>
            <a:ext cx="2339321" cy="16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databas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0" b="15034"/>
          <a:stretch/>
        </p:blipFill>
        <p:spPr bwMode="auto">
          <a:xfrm>
            <a:off x="2763413" y="5540505"/>
            <a:ext cx="2784481" cy="10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23" y="3916051"/>
            <a:ext cx="1121192" cy="15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25" y="4283455"/>
            <a:ext cx="837237" cy="11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6159"/>
          <a:stretch/>
        </p:blipFill>
        <p:spPr bwMode="auto">
          <a:xfrm>
            <a:off x="396193" y="3695255"/>
            <a:ext cx="2296745" cy="26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massively parallel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2" b="24813"/>
          <a:stretch/>
        </p:blipFill>
        <p:spPr bwMode="auto">
          <a:xfrm>
            <a:off x="5526657" y="5250549"/>
            <a:ext cx="4484402" cy="13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511769" y="42340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0070C0"/>
                </a:solidFill>
              </a:rPr>
              <a:t>고속 네트워크</a:t>
            </a:r>
            <a:endParaRPr lang="ko-KR" altLang="en-US" b="1" i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583" y="5285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rgbClr val="C00000"/>
                </a:solidFill>
              </a:rPr>
              <a:t>인공지능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6674" y="62656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smtClean="0">
                <a:solidFill>
                  <a:srgbClr val="00B050"/>
                </a:solidFill>
              </a:rPr>
              <a:t>병렬컴퓨팅</a:t>
            </a:r>
            <a:endParaRPr lang="ko-KR" altLang="en-US" b="1" i="1" dirty="0">
              <a:solidFill>
                <a:srgbClr val="00B050"/>
              </a:solidFill>
            </a:endParaRPr>
          </a:p>
        </p:txBody>
      </p:sp>
      <p:pic>
        <p:nvPicPr>
          <p:cNvPr id="31" name="Picture 4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6F7FB"/>
              </a:clrFrom>
              <a:clrTo>
                <a:srgbClr val="F6F7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99" y="1852109"/>
            <a:ext cx="2269947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í´ë¼ì°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32" y="1875620"/>
            <a:ext cx="2788854" cy="23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í´ë¼ì°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62" y="2014955"/>
            <a:ext cx="1793274" cy="1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1"/>
          <a:srcRect r="50458"/>
          <a:stretch/>
        </p:blipFill>
        <p:spPr>
          <a:xfrm>
            <a:off x="10298400" y="3187942"/>
            <a:ext cx="1701894" cy="1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빅데이터이론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데이터베이스 설계 및 객체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/XML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데이터베이스에 대한 기초 지식 습득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저장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관리를 위한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NoSQL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데이터베이스 운용 방법 학습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122" name="Picture 2" descr="NoSQ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5" y="3248077"/>
            <a:ext cx="9671713" cy="32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/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6880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출현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특성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등에 대한 기초 과정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R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통한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분석 실습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문자열 데이터 관리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분포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클러스터링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의사 결정 트리 등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…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14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29" y="3561056"/>
            <a:ext cx="5001254" cy="28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2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데이터마이닝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/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305" y="2264532"/>
            <a:ext cx="1154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빅데이터를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시각적으로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표헌하기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위한 방법 학습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비정형데이터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정형데이터를 수집 분석한 후 시각적으로 이해하기 쉽게 여러 가지 도표나 그래프 등을 활용하는 방법 학습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R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언어를 통한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Visualization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실습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218" name="Picture 2" descr="data visualiz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99" y="3275762"/>
            <a:ext cx="5756317" cy="32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58" y="3612870"/>
            <a:ext cx="2566375" cy="256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6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86">
            <a:extLst>
              <a:ext uri="{FF2B5EF4-FFF2-40B4-BE49-F238E27FC236}">
                <a16:creationId xmlns="" xmlns:a16="http://schemas.microsoft.com/office/drawing/2014/main" id="{CBCAB5FD-A9F7-4D52-B799-797CC516FB43}"/>
              </a:ext>
            </a:extLst>
          </p:cNvPr>
          <p:cNvSpPr/>
          <p:nvPr/>
        </p:nvSpPr>
        <p:spPr>
          <a:xfrm>
            <a:off x="136379" y="172269"/>
            <a:ext cx="11935406" cy="1556047"/>
          </a:xfrm>
          <a:prstGeom prst="roundRect">
            <a:avLst>
              <a:gd name="adj" fmla="val 32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305" y="442127"/>
            <a:ext cx="6079253" cy="4727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4787" y="1148895"/>
            <a:ext cx="5425238" cy="4727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17945" y="774947"/>
            <a:ext cx="3206966" cy="472710"/>
          </a:xfrm>
          <a:prstGeom prst="roundRect">
            <a:avLst/>
          </a:prstGeom>
          <a:solidFill>
            <a:srgbClr val="92B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50">
            <a:extLst>
              <a:ext uri="{FF2B5EF4-FFF2-40B4-BE49-F238E27FC236}">
                <a16:creationId xmlns="" xmlns:a16="http://schemas.microsoft.com/office/drawing/2014/main" id="{8BF21193-A53E-480F-9944-4EECAA07F78A}"/>
              </a:ext>
            </a:extLst>
          </p:cNvPr>
          <p:cNvSpPr/>
          <p:nvPr/>
        </p:nvSpPr>
        <p:spPr>
          <a:xfrm>
            <a:off x="396193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빅데이터이론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사각형: 둥근 모서리 51">
            <a:extLst>
              <a:ext uri="{FF2B5EF4-FFF2-40B4-BE49-F238E27FC236}">
                <a16:creationId xmlns="" xmlns:a16="http://schemas.microsoft.com/office/drawing/2014/main" id="{C05A01E4-196F-477C-9C21-2C054086B6A1}"/>
              </a:ext>
            </a:extLst>
          </p:cNvPr>
          <p:cNvSpPr/>
          <p:nvPr/>
        </p:nvSpPr>
        <p:spPr>
          <a:xfrm>
            <a:off x="4785652" y="506871"/>
            <a:ext cx="1336138" cy="3390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/>
                </a:solidFill>
              </a:rPr>
              <a:t>데이터마이닝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52">
            <a:extLst>
              <a:ext uri="{FF2B5EF4-FFF2-40B4-BE49-F238E27FC236}">
                <a16:creationId xmlns="" xmlns:a16="http://schemas.microsoft.com/office/drawing/2014/main" id="{8E716A86-1255-44C2-8440-9491875EE022}"/>
              </a:ext>
            </a:extLst>
          </p:cNvPr>
          <p:cNvSpPr/>
          <p:nvPr/>
        </p:nvSpPr>
        <p:spPr>
          <a:xfrm>
            <a:off x="2743885" y="1198122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텍스트정보처리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4">
            <a:extLst>
              <a:ext uri="{FF2B5EF4-FFF2-40B4-BE49-F238E27FC236}">
                <a16:creationId xmlns="" xmlns:a16="http://schemas.microsoft.com/office/drawing/2014/main" id="{DB322E56-C599-452B-8E24-66FDED7D3A2A}"/>
              </a:ext>
            </a:extLst>
          </p:cNvPr>
          <p:cNvSpPr/>
          <p:nvPr/>
        </p:nvSpPr>
        <p:spPr>
          <a:xfrm>
            <a:off x="1859346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빅데이터응용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사각형: 둥근 모서리 55">
            <a:extLst>
              <a:ext uri="{FF2B5EF4-FFF2-40B4-BE49-F238E27FC236}">
                <a16:creationId xmlns="" xmlns:a16="http://schemas.microsoft.com/office/drawing/2014/main" id="{6FF64783-A84D-4588-BD21-E97327B5B8B6}"/>
              </a:ext>
            </a:extLst>
          </p:cNvPr>
          <p:cNvSpPr/>
          <p:nvPr/>
        </p:nvSpPr>
        <p:spPr>
          <a:xfrm>
            <a:off x="3322499" y="503674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smtClean="0">
                <a:solidFill>
                  <a:schemeClr val="bg1">
                    <a:lumMod val="65000"/>
                  </a:schemeClr>
                </a:solidFill>
                <a:effectLst/>
              </a:rPr>
              <a:t>데이터시각화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56">
            <a:extLst>
              <a:ext uri="{FF2B5EF4-FFF2-40B4-BE49-F238E27FC236}">
                <a16:creationId xmlns="" xmlns:a16="http://schemas.microsoft.com/office/drawing/2014/main" id="{6A564D01-4683-466C-9318-6F0C4747BB3F}"/>
              </a:ext>
            </a:extLst>
          </p:cNvPr>
          <p:cNvSpPr/>
          <p:nvPr/>
        </p:nvSpPr>
        <p:spPr>
          <a:xfrm>
            <a:off x="4347410" y="1193388"/>
            <a:ext cx="1774379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영상처리프로그래밍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57">
            <a:extLst>
              <a:ext uri="{FF2B5EF4-FFF2-40B4-BE49-F238E27FC236}">
                <a16:creationId xmlns="" xmlns:a16="http://schemas.microsoft.com/office/drawing/2014/main" id="{90DA1F44-C7E8-47DE-931D-95B96A7EBA3A}"/>
              </a:ext>
            </a:extLst>
          </p:cNvPr>
          <p:cNvSpPr/>
          <p:nvPr/>
        </p:nvSpPr>
        <p:spPr>
          <a:xfrm>
            <a:off x="82908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클라우드컴퓨팅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58">
            <a:extLst>
              <a:ext uri="{FF2B5EF4-FFF2-40B4-BE49-F238E27FC236}">
                <a16:creationId xmlns="" xmlns:a16="http://schemas.microsoft.com/office/drawing/2014/main" id="{24E76AE5-180F-4E25-A246-6B5975A69085}"/>
              </a:ext>
            </a:extLst>
          </p:cNvPr>
          <p:cNvSpPr/>
          <p:nvPr/>
        </p:nvSpPr>
        <p:spPr>
          <a:xfrm>
            <a:off x="6823953" y="84274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병렬프로그래밍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59">
            <a:extLst>
              <a:ext uri="{FF2B5EF4-FFF2-40B4-BE49-F238E27FC236}">
                <a16:creationId xmlns="" xmlns:a16="http://schemas.microsoft.com/office/drawing/2014/main" id="{3041E26F-FC61-45E1-94EB-8D8D515105F5}"/>
              </a:ext>
            </a:extLst>
          </p:cNvPr>
          <p:cNvSpPr/>
          <p:nvPr/>
        </p:nvSpPr>
        <p:spPr>
          <a:xfrm>
            <a:off x="10400859" y="843183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빅데이터캡스톤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60">
            <a:extLst>
              <a:ext uri="{FF2B5EF4-FFF2-40B4-BE49-F238E27FC236}">
                <a16:creationId xmlns="" xmlns:a16="http://schemas.microsoft.com/office/drawing/2014/main" id="{4949637A-94BD-48D9-AD2C-186CEB92C33B}"/>
              </a:ext>
            </a:extLst>
          </p:cNvPr>
          <p:cNvSpPr/>
          <p:nvPr/>
        </p:nvSpPr>
        <p:spPr>
          <a:xfrm>
            <a:off x="1206058" y="1183506"/>
            <a:ext cx="1336138" cy="339072"/>
          </a:xfrm>
          <a:prstGeom prst="roundRect">
            <a:avLst/>
          </a:prstGeom>
          <a:solidFill>
            <a:srgbClr val="7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200" b="1" u="none" strike="noStrike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머신러닝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화살표: 오각형 122">
            <a:extLst>
              <a:ext uri="{FF2B5EF4-FFF2-40B4-BE49-F238E27FC236}">
                <a16:creationId xmlns="" xmlns:a16="http://schemas.microsoft.com/office/drawing/2014/main" id="{6360423D-7609-4D79-AFB7-0C583AB5F72C}"/>
              </a:ext>
            </a:extLst>
          </p:cNvPr>
          <p:cNvSpPr/>
          <p:nvPr/>
        </p:nvSpPr>
        <p:spPr>
          <a:xfrm>
            <a:off x="177510" y="120117"/>
            <a:ext cx="2498101" cy="237227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050" b="1" u="none" strike="noStrike" dirty="0">
                <a:effectLst/>
              </a:rPr>
              <a:t>전공 심화 부문  </a:t>
            </a:r>
            <a:r>
              <a:rPr lang="en-US" altLang="ko-KR" sz="1050" b="1" u="none" strike="noStrike" dirty="0">
                <a:effectLst/>
              </a:rPr>
              <a:t>-  </a:t>
            </a:r>
            <a:r>
              <a:rPr lang="ko-KR" altLang="en-US" sz="1050" b="1" u="none" strike="noStrike" dirty="0" err="1" smtClean="0">
                <a:effectLst/>
              </a:rPr>
              <a:t>빅데이터</a:t>
            </a:r>
            <a:r>
              <a:rPr lang="ko-KR" altLang="en-US" sz="1050" b="1" u="none" strike="noStrike" dirty="0" smtClean="0">
                <a:effectLst/>
              </a:rPr>
              <a:t> 전공</a:t>
            </a:r>
            <a:endParaRPr lang="en-US" altLang="ko-KR" sz="105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8AA058C-5328-4832-A126-79F84ADF84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5611" y="227345"/>
            <a:ext cx="9353054" cy="113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305" y="2264532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파이썬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Scikit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-Learn </a:t>
            </a:r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머신러닝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라이브러리를 활용한 데이터 예측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군집 등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…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47" y="3069597"/>
            <a:ext cx="9107069" cy="32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730</Words>
  <Application>Microsoft Office PowerPoint</Application>
  <PresentationFormat>와이드스크린</PresentationFormat>
  <Paragraphs>191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나눔스퀘어 Bold</vt:lpstr>
      <vt:lpstr>08서울남산체 B</vt:lpstr>
      <vt:lpstr>08서울남산체 세로쓰기</vt:lpstr>
      <vt:lpstr>Arial</vt:lpstr>
      <vt:lpstr>Office 테마</vt:lpstr>
      <vt:lpstr>빅데이터 전공 교과목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전공 소개</dc:title>
  <dc:creator>eulia</dc:creator>
  <cp:lastModifiedBy>Registered User</cp:lastModifiedBy>
  <cp:revision>209</cp:revision>
  <dcterms:created xsi:type="dcterms:W3CDTF">2019-01-25T15:08:14Z</dcterms:created>
  <dcterms:modified xsi:type="dcterms:W3CDTF">2019-05-29T07:59:07Z</dcterms:modified>
</cp:coreProperties>
</file>