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081" autoAdjust="0"/>
  </p:normalViewPr>
  <p:slideViewPr>
    <p:cSldViewPr snapToGrid="0">
      <p:cViewPr varScale="1">
        <p:scale>
          <a:sx n="131" d="100"/>
          <a:sy n="131" d="100"/>
        </p:scale>
        <p:origin x="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D44A-98E4-3F40-DDC3-DF5A6C4D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D281-FBCC-E739-AEC4-4B6D7EA0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E42A-4621-1880-6BB4-D8A2604C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BB1-4547-5536-5440-FF0CC8DB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3EF0-FF07-FCF3-7091-BC11D1D5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AF6A-D43F-B01A-786C-B1E81591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274C-AB74-ED0F-3A67-318707AE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66A3-75B8-56E2-2530-49F93CF1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2050-27B8-D56F-ABE4-2A98A427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71A3-514A-5214-BD54-F4087DF5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0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8EA01-F1E0-94AC-D93D-1754C6B81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962D6-8CE9-865A-49DA-82532595E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02EF-77B5-0AC3-E6BF-BF6EACE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8A9B-2D00-8106-5553-C6535B42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06A-9DA9-D682-CC5C-B8F4CC11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AE53-3DD8-9F30-70A3-8C5C7193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" y="65314"/>
            <a:ext cx="12047375" cy="75578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61EC-B076-73E6-9AD2-7A663C47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905069"/>
            <a:ext cx="12047375" cy="5663682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02C8-F5E0-93D7-3BC3-5A4CE2F3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5264-AC15-22F9-7169-356A4A4E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0706-9377-2F69-425E-B45D9118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34D-C7EB-5601-BAB4-E84C358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F13-B9CA-0533-5C91-C92D6C53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C742-7B14-8326-7D8C-8290EBBF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1D53-51F3-FDD6-02B7-F2520630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AE48-FCFB-25CD-C382-A1514E4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CAFF-E54E-884E-D76D-C5A47D30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B0EF-48A4-54E6-068A-83E179F42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147E1-C209-822F-9325-AC7AFB11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BAFE1-A45D-897D-5A01-57A1E38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637A-188C-47E9-D810-FAD1C8F2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0D95-DF93-4E25-4799-6F4EEF28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0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943A-52BB-CA55-AE87-9B32996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E64E-34C6-61B9-7F52-5F087495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FFA7E-FD4B-73AE-5B5E-C315736F9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D8E02-659A-1B40-19F1-A134250A7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4F327-02C9-608F-40B0-04083DEFA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B0FAD-FFD1-B654-C0BC-43BBF9E6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9F752-4D30-4276-091D-4736551D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BE85E-B1B9-3F09-6B30-3D9719D4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8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BB46-67D3-7E47-4E54-874AF5D3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65286-71DF-5A9F-B46C-FB3F2C2C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C47D4-3117-BAE5-0004-D6DE5A4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944D7-D215-83AB-37E9-D619F78A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4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0B850-0FF8-B374-5813-D06C2B1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24548-E5FE-8A0D-006C-27DA4F8C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137B-8E2C-2071-1B4F-5B0CECEA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7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3C22-3779-2666-D349-D73D7377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5274-AD0F-2D20-195C-1DD35355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9149-C379-F914-0BE6-0F19AE75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0687F-C3AB-98DB-B7C0-0FE3E68B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3C9FF-F66F-F634-F855-C22BB44E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EE8AF-324C-33E0-3669-F9FAE22A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C4D9-85BC-4016-D744-93AF8D7C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7F878-5A2D-E43E-9DD4-C747B777F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34937-56CD-AEDC-F742-2CD69057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57A5-7061-D773-06C0-D6377B41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8BC64-DDCF-DBAC-3254-388D386B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F36A-BBA4-2B86-D129-61BDA135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2767C-3737-6649-DBC7-1DBEF39E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C49C0-5905-E1C4-3A5F-D28EA7EF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AD0B-3B65-B306-2E9B-58D6F7504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7788-19B2-4027-B752-C1AC4C0F7D7D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29F3-CAF5-8DB1-077E-6349749BF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9567-3A3D-639B-BA63-565FAE347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3FC7-DC08-48A9-AA05-3E1ECA30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hip with many small squares&#10;&#10;Description automatically generated with medium confidence">
            <a:extLst>
              <a:ext uri="{FF2B5EF4-FFF2-40B4-BE49-F238E27FC236}">
                <a16:creationId xmlns:a16="http://schemas.microsoft.com/office/drawing/2014/main" id="{FD3FA830-1A0B-4046-2DE6-62172EC91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BC9B1-1BC6-CE87-EED9-924B0055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3" y="149942"/>
            <a:ext cx="8898194" cy="189516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LAB-02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sz="5400" dirty="0">
                <a:solidFill>
                  <a:srgbClr val="FFFFFF"/>
                </a:solidFill>
              </a:rPr>
              <a:t> - Hello World ! 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3616-525B-F4F8-9B56-6B6A8FD8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실습 내용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BEFF-20DD-C8A9-1522-833E5920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프로그래밍 언어를 처음 배울 때 하는 것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b="1" dirty="0">
                <a:solidFill>
                  <a:srgbClr val="C00000"/>
                </a:solidFill>
              </a:rPr>
              <a:t>Hello World!” </a:t>
            </a:r>
            <a:r>
              <a:rPr lang="ko-KR" altLang="en-US" b="1" dirty="0">
                <a:solidFill>
                  <a:srgbClr val="C00000"/>
                </a:solidFill>
              </a:rPr>
              <a:t>프린트 하기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수업에서 배운 다음 명령어의 수행을 살펴봅니다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Add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Sub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Addi</a:t>
            </a:r>
          </a:p>
          <a:p>
            <a:pPr lvl="1"/>
            <a:r>
              <a:rPr lang="en-US" altLang="ko-KR" b="1" dirty="0" err="1">
                <a:solidFill>
                  <a:srgbClr val="C00000"/>
                </a:solidFill>
              </a:rPr>
              <a:t>Lw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en-US" altLang="ko-KR" b="1" dirty="0" err="1">
                <a:solidFill>
                  <a:srgbClr val="C00000"/>
                </a:solidFill>
              </a:rPr>
              <a:t>Sw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1026" name="Picture 2" descr="생활코딩 자바] 1. Hello world - 코딩하는 경제학도">
            <a:extLst>
              <a:ext uri="{FF2B5EF4-FFF2-40B4-BE49-F238E27FC236}">
                <a16:creationId xmlns:a16="http://schemas.microsoft.com/office/drawing/2014/main" id="{8C006C08-9B41-DFA2-E1C2-3A95049F5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58" y="1426029"/>
            <a:ext cx="4136571" cy="219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5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F66-B339-F7FA-F2D2-1CA8259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문자열 프린트하기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E18C-38EE-0953-F218-C39E1F1B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어셈블리 언어의 기본적인 구조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(text)</a:t>
            </a:r>
            <a:r>
              <a:rPr lang="ko-KR" altLang="en-US" dirty="0"/>
              <a:t> 와 데이터 </a:t>
            </a:r>
            <a:r>
              <a:rPr lang="en-US" altLang="ko-KR" dirty="0"/>
              <a:t>(data)</a:t>
            </a:r>
            <a:r>
              <a:rPr lang="ko-KR" altLang="en-US" dirty="0"/>
              <a:t> 영역을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프린트 함수는 어떻게 만들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운영체계</a:t>
            </a:r>
            <a:r>
              <a:rPr lang="en-US" altLang="ko-KR" dirty="0"/>
              <a:t>/</a:t>
            </a:r>
            <a:r>
              <a:rPr lang="ko-KR" altLang="en-US" dirty="0"/>
              <a:t>커널에 정의된 </a:t>
            </a:r>
            <a:r>
              <a:rPr lang="en-US" altLang="ko-KR" b="1" dirty="0">
                <a:solidFill>
                  <a:srgbClr val="FF0000"/>
                </a:solidFill>
              </a:rPr>
              <a:t>System call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B358C-892F-9FF8-7AE1-FEF041EB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3730625"/>
            <a:ext cx="6478176" cy="2463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AAD19-E2DF-0165-2164-EF9717DF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56" y="3642087"/>
            <a:ext cx="4285892" cy="26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76FE3C-F848-8443-6FC9-A91B8077C333}"/>
              </a:ext>
            </a:extLst>
          </p:cNvPr>
          <p:cNvSpPr/>
          <p:nvPr/>
        </p:nvSpPr>
        <p:spPr>
          <a:xfrm>
            <a:off x="1088570" y="4939004"/>
            <a:ext cx="5617029" cy="162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07165-9A8C-6653-5716-4CA85705B264}"/>
              </a:ext>
            </a:extLst>
          </p:cNvPr>
          <p:cNvSpPr/>
          <p:nvPr/>
        </p:nvSpPr>
        <p:spPr>
          <a:xfrm>
            <a:off x="1088570" y="2044436"/>
            <a:ext cx="5617029" cy="2810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E7F66-B339-F7FA-F2D2-1CA8259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문자열 프린트하기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E18C-38EE-0953-F218-C39E1F1B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어셈블리 언어의 기본적인 구조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코드 </a:t>
            </a:r>
            <a:r>
              <a:rPr lang="en-US" altLang="ko-KR" dirty="0"/>
              <a:t>(text)</a:t>
            </a:r>
            <a:r>
              <a:rPr lang="ko-KR" altLang="en-US" dirty="0"/>
              <a:t> 와 데이터 </a:t>
            </a:r>
            <a:r>
              <a:rPr lang="en-US" altLang="ko-KR" dirty="0"/>
              <a:t>(data)</a:t>
            </a:r>
            <a:r>
              <a:rPr lang="ko-KR" altLang="en-US" dirty="0"/>
              <a:t> 영역을 기술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2815E-0F1F-1CC4-72FD-BB9853BACBEE}"/>
              </a:ext>
            </a:extLst>
          </p:cNvPr>
          <p:cNvSpPr txBox="1"/>
          <p:nvPr/>
        </p:nvSpPr>
        <p:spPr>
          <a:xfrm>
            <a:off x="1273628" y="2044436"/>
            <a:ext cx="585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.text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globl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	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… your code …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li $v0, 10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syscall</a:t>
            </a:r>
            <a:endParaRPr lang="en-US" altLang="ko-KR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.data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MyByte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.byte</a:t>
            </a:r>
            <a:r>
              <a:rPr lang="ko-KR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72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MyInt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.word 1973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myStr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.</a:t>
            </a:r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asciiz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“Hello World!”</a:t>
            </a:r>
            <a:endParaRPr lang="ko-KR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C5C85B-AA83-D341-F35F-EBA5FCD801CB}"/>
              </a:ext>
            </a:extLst>
          </p:cNvPr>
          <p:cNvSpPr/>
          <p:nvPr/>
        </p:nvSpPr>
        <p:spPr>
          <a:xfrm>
            <a:off x="6955971" y="3135086"/>
            <a:ext cx="765109" cy="6640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2B1CD9E-69C2-CFDD-588C-D5DBD10D4F26}"/>
              </a:ext>
            </a:extLst>
          </p:cNvPr>
          <p:cNvSpPr/>
          <p:nvPr/>
        </p:nvSpPr>
        <p:spPr>
          <a:xfrm>
            <a:off x="6955971" y="5365103"/>
            <a:ext cx="765109" cy="6640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B5BC9-5724-1884-8EF6-D84ADA4A6332}"/>
              </a:ext>
            </a:extLst>
          </p:cNvPr>
          <p:cNvSpPr txBox="1"/>
          <p:nvPr/>
        </p:nvSpPr>
        <p:spPr>
          <a:xfrm>
            <a:off x="8596817" y="2959268"/>
            <a:ext cx="2056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Code</a:t>
            </a:r>
            <a:endParaRPr lang="ko-KR" altLang="en-US" sz="6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856FB-2CBC-5E16-F5B1-6DF5CA24DE7F}"/>
              </a:ext>
            </a:extLst>
          </p:cNvPr>
          <p:cNvSpPr txBox="1"/>
          <p:nvPr/>
        </p:nvSpPr>
        <p:spPr>
          <a:xfrm>
            <a:off x="8596817" y="5246045"/>
            <a:ext cx="1890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/>
              <a:t>Data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2122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F66-B339-F7FA-F2D2-1CA8259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문자열 프린트하기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E18C-38EE-0953-F218-C39E1F1B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프린트 함수는 어떻게 만들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운영체계</a:t>
            </a:r>
            <a:r>
              <a:rPr lang="en-US" altLang="ko-KR" dirty="0"/>
              <a:t>/</a:t>
            </a:r>
            <a:r>
              <a:rPr lang="ko-KR" altLang="en-US" dirty="0"/>
              <a:t>커널에 정의된 </a:t>
            </a:r>
            <a:r>
              <a:rPr lang="en-US" altLang="ko-KR" dirty="0"/>
              <a:t>System call </a:t>
            </a:r>
            <a:r>
              <a:rPr lang="ko-KR" altLang="en-US" dirty="0"/>
              <a:t>함수 사용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5634D9-8F23-E8F6-8C1E-9C2420248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4"/>
          <a:stretch/>
        </p:blipFill>
        <p:spPr bwMode="auto">
          <a:xfrm>
            <a:off x="610282" y="2177336"/>
            <a:ext cx="10721747" cy="450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7CE7B-BA0F-E0B2-F6D4-C403636795B1}"/>
              </a:ext>
            </a:extLst>
          </p:cNvPr>
          <p:cNvSpPr txBox="1"/>
          <p:nvPr/>
        </p:nvSpPr>
        <p:spPr>
          <a:xfrm>
            <a:off x="3634414" y="1800973"/>
            <a:ext cx="1055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altLang="ko-KR" sz="3200" b="1" i="0" dirty="0">
                <a:solidFill>
                  <a:srgbClr val="C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$v0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F10AE6-FDB7-4A72-D4C0-9C972293D1FB}"/>
              </a:ext>
            </a:extLst>
          </p:cNvPr>
          <p:cNvSpPr/>
          <p:nvPr/>
        </p:nvSpPr>
        <p:spPr>
          <a:xfrm>
            <a:off x="610282" y="6194323"/>
            <a:ext cx="4817124" cy="458403"/>
          </a:xfrm>
          <a:prstGeom prst="roundRect">
            <a:avLst/>
          </a:prstGeom>
          <a:noFill/>
          <a:ln w="444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FEEF48-AD70-BCEE-6F8C-23F9FBBD3457}"/>
              </a:ext>
            </a:extLst>
          </p:cNvPr>
          <p:cNvSpPr/>
          <p:nvPr/>
        </p:nvSpPr>
        <p:spPr>
          <a:xfrm>
            <a:off x="610282" y="3972956"/>
            <a:ext cx="8160092" cy="458403"/>
          </a:xfrm>
          <a:prstGeom prst="roundRect">
            <a:avLst/>
          </a:prstGeom>
          <a:noFill/>
          <a:ln w="4445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2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F66-B339-F7FA-F2D2-1CA8259F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문자열 프린트하기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E18C-38EE-0953-F218-C39E1F1B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" y="905069"/>
            <a:ext cx="6534540" cy="2523931"/>
          </a:xfrm>
        </p:spPr>
        <p:txBody>
          <a:bodyPr/>
          <a:lstStyle/>
          <a:p>
            <a:r>
              <a:rPr lang="ko-KR" altLang="en-US" dirty="0"/>
              <a:t>프린트 함수는 어떻게 만들 수 있을까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57ACC-A3E3-4F34-9328-FA11AFAEF129}"/>
              </a:ext>
            </a:extLst>
          </p:cNvPr>
          <p:cNvSpPr/>
          <p:nvPr/>
        </p:nvSpPr>
        <p:spPr>
          <a:xfrm>
            <a:off x="6150427" y="4648727"/>
            <a:ext cx="5617029" cy="1745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70C3E-3A4E-86F5-90BA-2AF14D47D3EE}"/>
              </a:ext>
            </a:extLst>
          </p:cNvPr>
          <p:cNvSpPr/>
          <p:nvPr/>
        </p:nvSpPr>
        <p:spPr>
          <a:xfrm>
            <a:off x="6150427" y="1416698"/>
            <a:ext cx="5617029" cy="31008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BEACA-E7C1-831E-7D97-2BBC4ADFE8CB}"/>
              </a:ext>
            </a:extLst>
          </p:cNvPr>
          <p:cNvSpPr txBox="1"/>
          <p:nvPr/>
        </p:nvSpPr>
        <p:spPr>
          <a:xfrm>
            <a:off x="6335485" y="1416698"/>
            <a:ext cx="54319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.text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altLang="ko-KR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globl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main:	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la $a0, 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myStr</a:t>
            </a:r>
            <a:endParaRPr lang="en-US" altLang="ko-KR" sz="2400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li $v0, 4</a:t>
            </a:r>
          </a:p>
          <a:p>
            <a:r>
              <a:rPr lang="en-US" altLang="ko-KR" sz="24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syscall</a:t>
            </a:r>
            <a:endParaRPr lang="en-US" altLang="ko-KR" sz="2400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li $v0, 10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syscall</a:t>
            </a:r>
            <a:endParaRPr lang="en-US" altLang="ko-KR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.data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MyByte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.byte</a:t>
            </a:r>
            <a:r>
              <a:rPr lang="ko-KR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72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MyInt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.word 1973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myStr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.</a:t>
            </a:r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asciiz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“Hello World!”</a:t>
            </a:r>
            <a:endParaRPr lang="ko-KR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D9176-0CA4-C0C2-6E49-3082EAFC92CB}"/>
              </a:ext>
            </a:extLst>
          </p:cNvPr>
          <p:cNvSpPr txBox="1"/>
          <p:nvPr/>
        </p:nvSpPr>
        <p:spPr>
          <a:xfrm>
            <a:off x="304798" y="1916277"/>
            <a:ext cx="51324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ko-KR" altLang="en-US" sz="2800" b="1" dirty="0"/>
              <a:t>운영체계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커널에 정의된</a:t>
            </a:r>
            <a:endParaRPr lang="en-US" altLang="ko-KR" sz="2800" b="1" dirty="0"/>
          </a:p>
          <a:p>
            <a:pPr lvl="1" algn="ctr"/>
            <a:r>
              <a:rPr lang="en-US" altLang="ko-KR" sz="2800" b="1" dirty="0"/>
              <a:t>System call </a:t>
            </a:r>
            <a:r>
              <a:rPr lang="ko-KR" altLang="en-US" sz="2800" b="1" dirty="0"/>
              <a:t>함수 사용</a:t>
            </a:r>
            <a:r>
              <a:rPr lang="en-US" altLang="ko-KR" sz="2800" b="1" dirty="0"/>
              <a:t>!</a:t>
            </a:r>
          </a:p>
          <a:p>
            <a:pPr lvl="1" algn="ctr"/>
            <a:r>
              <a:rPr lang="en-US" altLang="ko-KR" sz="2800" b="1" dirty="0">
                <a:sym typeface="Wingdings" panose="05000000000000000000" pitchFamily="2" charset="2"/>
              </a:rPr>
              <a:t> 4</a:t>
            </a:r>
            <a:r>
              <a:rPr lang="ko-KR" altLang="en-US" sz="2800" b="1" dirty="0">
                <a:sym typeface="Wingdings" panose="05000000000000000000" pitchFamily="2" charset="2"/>
              </a:rPr>
              <a:t>번 서비스 입니다</a:t>
            </a:r>
            <a:r>
              <a:rPr lang="en-US" altLang="ko-KR" sz="2800" b="1">
                <a:sym typeface="Wingdings" panose="05000000000000000000" pitchFamily="2" charset="2"/>
              </a:rPr>
              <a:t>!!!</a:t>
            </a:r>
            <a:endParaRPr lang="en-US" altLang="ko-K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7FFA6-0EA8-C0D7-A0CB-3BCDDDB41FF5}"/>
              </a:ext>
            </a:extLst>
          </p:cNvPr>
          <p:cNvSpPr txBox="1"/>
          <p:nvPr/>
        </p:nvSpPr>
        <p:spPr>
          <a:xfrm>
            <a:off x="424544" y="3725397"/>
            <a:ext cx="22891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 $a0, </a:t>
            </a:r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myStr</a:t>
            </a:r>
            <a:endParaRPr lang="en-US" altLang="ko-KR" sz="2000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 $v0, 4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syscall</a:t>
            </a:r>
            <a:endParaRPr lang="en-US" altLang="ko-KR" sz="2000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1F4AF-ABA5-AF07-4885-0CC59F50D144}"/>
              </a:ext>
            </a:extLst>
          </p:cNvPr>
          <p:cNvSpPr txBox="1"/>
          <p:nvPr/>
        </p:nvSpPr>
        <p:spPr>
          <a:xfrm>
            <a:off x="424544" y="5521523"/>
            <a:ext cx="1856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 $v0, 10</a:t>
            </a:r>
          </a:p>
          <a:p>
            <a:r>
              <a:rPr lang="en-US" altLang="ko-KR" sz="2000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syscall</a:t>
            </a:r>
            <a:endParaRPr lang="en-US" altLang="ko-KR" sz="2000" dirty="0">
              <a:solidFill>
                <a:srgbClr val="0070C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44274F0-1169-CFC0-E3DC-C8CB00EB4B5D}"/>
              </a:ext>
            </a:extLst>
          </p:cNvPr>
          <p:cNvSpPr/>
          <p:nvPr/>
        </p:nvSpPr>
        <p:spPr>
          <a:xfrm>
            <a:off x="2666999" y="4031860"/>
            <a:ext cx="658762" cy="4437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C0DD-E6E7-D494-9E69-B056C6D4B761}"/>
              </a:ext>
            </a:extLst>
          </p:cNvPr>
          <p:cNvSpPr txBox="1"/>
          <p:nvPr/>
        </p:nvSpPr>
        <p:spPr>
          <a:xfrm>
            <a:off x="3439712" y="3994352"/>
            <a:ext cx="253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US" altLang="ko-KR" sz="2800" b="1" dirty="0" err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myStr</a:t>
            </a:r>
            <a:r>
              <a:rPr lang="en-US" altLang="ko-KR" sz="2800" b="1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C1C1C15-3558-6FBB-93C0-78B1E58DC72D}"/>
              </a:ext>
            </a:extLst>
          </p:cNvPr>
          <p:cNvSpPr/>
          <p:nvPr/>
        </p:nvSpPr>
        <p:spPr>
          <a:xfrm>
            <a:off x="2666999" y="5639434"/>
            <a:ext cx="658762" cy="4437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3FA5D7-568F-71D2-A430-3274083CEBBA}"/>
              </a:ext>
            </a:extLst>
          </p:cNvPr>
          <p:cNvSpPr txBox="1"/>
          <p:nvPr/>
        </p:nvSpPr>
        <p:spPr>
          <a:xfrm>
            <a:off x="3439712" y="5601926"/>
            <a:ext cx="253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32229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05E4-C8A7-286E-230E-32DEC607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명령어 실습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94AD-7B41-F2FD-50AA-3ABF9B70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수업에서 배운 다음 명령어의 수행을 살펴봅니다</a:t>
            </a:r>
            <a:r>
              <a:rPr lang="en-US" altLang="ko-KR" dirty="0"/>
              <a:t>.</a:t>
            </a:r>
          </a:p>
          <a:p>
            <a:pPr lvl="1"/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산술 명령어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add $4, $3, $2</a:t>
            </a:r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sub $4, $3, $2</a:t>
            </a:r>
          </a:p>
          <a:p>
            <a:pPr lvl="2"/>
            <a:r>
              <a:rPr lang="en-US" altLang="ko-KR" b="1" dirty="0" err="1">
                <a:solidFill>
                  <a:srgbClr val="C00000"/>
                </a:solidFill>
              </a:rPr>
              <a:t>addi</a:t>
            </a:r>
            <a:r>
              <a:rPr lang="en-US" altLang="ko-KR" b="1" dirty="0">
                <a:solidFill>
                  <a:srgbClr val="C00000"/>
                </a:solidFill>
              </a:rPr>
              <a:t> $4, $3, 5</a:t>
            </a:r>
          </a:p>
          <a:p>
            <a:pPr lvl="1"/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메모리 접근 명령어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 err="1">
                <a:solidFill>
                  <a:srgbClr val="C00000"/>
                </a:solidFill>
              </a:rPr>
              <a:t>lw</a:t>
            </a:r>
            <a:r>
              <a:rPr lang="en-US" altLang="ko-KR" b="1" dirty="0">
                <a:solidFill>
                  <a:srgbClr val="C00000"/>
                </a:solidFill>
              </a:rPr>
              <a:t>	$3, 4($1)  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$3,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MyInt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2"/>
            <a:r>
              <a:rPr lang="en-US" altLang="ko-KR" b="1" dirty="0" err="1">
                <a:solidFill>
                  <a:srgbClr val="C00000"/>
                </a:solidFill>
              </a:rPr>
              <a:t>sw</a:t>
            </a:r>
            <a:r>
              <a:rPr lang="en-US" altLang="ko-KR" b="1" dirty="0">
                <a:solidFill>
                  <a:srgbClr val="C00000"/>
                </a:solidFill>
              </a:rPr>
              <a:t>	$3, 4($1)  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$3,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MyInt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B60C3-6730-A900-F1C2-B86EED7429FA}"/>
              </a:ext>
            </a:extLst>
          </p:cNvPr>
          <p:cNvSpPr/>
          <p:nvPr/>
        </p:nvSpPr>
        <p:spPr>
          <a:xfrm>
            <a:off x="6140595" y="3503495"/>
            <a:ext cx="5617029" cy="16297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F1AAD-59DF-715D-EAEE-F89344005BAB}"/>
              </a:ext>
            </a:extLst>
          </p:cNvPr>
          <p:cNvSpPr txBox="1"/>
          <p:nvPr/>
        </p:nvSpPr>
        <p:spPr>
          <a:xfrm>
            <a:off x="6286324" y="3194250"/>
            <a:ext cx="5617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.data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MyByte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.byte</a:t>
            </a:r>
            <a:r>
              <a:rPr lang="ko-KR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72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MyInt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.word 1973</a:t>
            </a:r>
          </a:p>
          <a:p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myStr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 .</a:t>
            </a:r>
            <a:r>
              <a:rPr lang="en-US" altLang="ko-KR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asciiz</a:t>
            </a:r>
            <a:r>
              <a:rPr lang="en-US" altLang="ko-KR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“Hello World!”</a:t>
            </a:r>
            <a:endParaRPr lang="ko-KR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EE977-F919-6858-34A7-B4708578D106}"/>
              </a:ext>
            </a:extLst>
          </p:cNvPr>
          <p:cNvSpPr txBox="1"/>
          <p:nvPr/>
        </p:nvSpPr>
        <p:spPr>
          <a:xfrm>
            <a:off x="1044245" y="5323437"/>
            <a:ext cx="618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메모리　주소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값</a:t>
            </a:r>
            <a:endParaRPr lang="en-US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ｍｙＩｎｔＡ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r>
              <a:rPr lang="ko-KR" alt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   00000009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ｍ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ｙＩｎｔＢ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[1001000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   0000000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０</a:t>
            </a:r>
            <a:endParaRPr lang="en-US" altLang="ko-K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8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378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맑은 고딕</vt:lpstr>
      <vt:lpstr>Arial</vt:lpstr>
      <vt:lpstr>Consolas</vt:lpstr>
      <vt:lpstr>Times New Roman</vt:lpstr>
      <vt:lpstr>Office Theme</vt:lpstr>
      <vt:lpstr>LAB-02  - Hello World ! </vt:lpstr>
      <vt:lpstr>오늘의 실습 내용</vt:lpstr>
      <vt:lpstr>원하는 문자열 프린트하기!</vt:lpstr>
      <vt:lpstr>원하는 문자열 프린트하기!</vt:lpstr>
      <vt:lpstr>원하는 문자열 프린트하기!</vt:lpstr>
      <vt:lpstr>원하는 문자열 프린트하기!</vt:lpstr>
      <vt:lpstr>기초 명령어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LAB-01  - QtSPIM &amp; Logisim 설치</dc:title>
  <dc:creator>이정근</dc:creator>
  <cp:lastModifiedBy>이정근</cp:lastModifiedBy>
  <cp:revision>42</cp:revision>
  <dcterms:created xsi:type="dcterms:W3CDTF">2023-08-25T00:26:49Z</dcterms:created>
  <dcterms:modified xsi:type="dcterms:W3CDTF">2023-09-02T13:18:27Z</dcterms:modified>
</cp:coreProperties>
</file>