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2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6081" autoAdjust="0"/>
  </p:normalViewPr>
  <p:slideViewPr>
    <p:cSldViewPr snapToGrid="0">
      <p:cViewPr>
        <p:scale>
          <a:sx n="116" d="100"/>
          <a:sy n="116" d="100"/>
        </p:scale>
        <p:origin x="10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D44A-98E4-3F40-DDC3-DF5A6C4D6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FD281-FBCC-E739-AEC4-4B6D7EA00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DE42A-4621-1880-6BB4-D8A2604C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C6BB1-4547-5536-5440-FF0CC8DB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83EF0-FF07-FCF3-7091-BC11D1D5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3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AF6A-D43F-B01A-786C-B1E81591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274C-AB74-ED0F-3A67-318707AE1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66A3-75B8-56E2-2530-49F93CF1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2050-27B8-D56F-ABE4-2A98A427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271A3-514A-5214-BD54-F4087DF5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0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8EA01-F1E0-94AC-D93D-1754C6B81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962D6-8CE9-865A-49DA-82532595E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02EF-77B5-0AC3-E6BF-BF6EACE9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58A9B-2D00-8106-5553-C6535B42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006A-9DA9-D682-CC5C-B8F4CC11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4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AE53-3DD8-9F30-70A3-8C5C7193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9" y="65314"/>
            <a:ext cx="12047375" cy="75578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161EC-B076-73E6-9AD2-7A663C47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9" y="905069"/>
            <a:ext cx="12047375" cy="566368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302C8-F5E0-93D7-3BC3-5A4CE2F3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5264-AC15-22F9-7169-356A4A4E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10706-9377-2F69-425E-B45D9118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9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834D-C7EB-5601-BAB4-E84C358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32F13-B9CA-0533-5C91-C92D6C535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C742-7B14-8326-7D8C-8290EBBF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1D53-51F3-FDD6-02B7-F2520630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AE48-FCFB-25CD-C382-A1514E46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3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CAFF-E54E-884E-D76D-C5A47D30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B0EF-48A4-54E6-068A-83E179F42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147E1-C209-822F-9325-AC7AFB11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BAFE1-A45D-897D-5A01-57A1E381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6637A-188C-47E9-D810-FAD1C8F2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70D95-DF93-4E25-4799-6F4EEF28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20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943A-52BB-CA55-AE87-9B32996E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DE64E-34C6-61B9-7F52-5F087495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FFA7E-FD4B-73AE-5B5E-C315736F9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D8E02-659A-1B40-19F1-A134250A7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4F327-02C9-608F-40B0-04083DEFA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B0FAD-FFD1-B654-C0BC-43BBF9E6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9F752-4D30-4276-091D-4736551D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BE85E-B1B9-3F09-6B30-3D9719D4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8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BB46-67D3-7E47-4E54-874AF5D3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65286-71DF-5A9F-B46C-FB3F2C2C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C47D4-3117-BAE5-0004-D6DE5A49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944D7-D215-83AB-37E9-D619F78A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4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0B850-0FF8-B374-5813-D06C2B16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24548-E5FE-8A0D-006C-27DA4F8C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137B-8E2C-2071-1B4F-5B0CECEA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7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3C22-3779-2666-D349-D73D7377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5274-AD0F-2D20-195C-1DD35355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9149-C379-F914-0BE6-0F19AE753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0687F-C3AB-98DB-B7C0-0FE3E68B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3C9FF-F66F-F634-F855-C22BB44E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EE8AF-324C-33E0-3669-F9FAE22A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C4D9-85BC-4016-D744-93AF8D7C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7F878-5A2D-E43E-9DD4-C747B777F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34937-56CD-AEDC-F742-2CD690574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957A5-7061-D773-06C0-D6377B41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8BC64-DDCF-DBAC-3254-388D386B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9F36A-BBA4-2B86-D129-61BDA135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5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2767C-3737-6649-DBC7-1DBEF39E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C49C0-5905-E1C4-3A5F-D28EA7EF5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6AD0B-3B65-B306-2E9B-58D6F7504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7788-19B2-4027-B752-C1AC4C0F7D7D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29F3-CAF5-8DB1-077E-6349749BF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9567-3A3D-639B-BA63-565FAE347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1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chip with many small squares&#10;&#10;Description automatically generated with medium confidence">
            <a:extLst>
              <a:ext uri="{FF2B5EF4-FFF2-40B4-BE49-F238E27FC236}">
                <a16:creationId xmlns:a16="http://schemas.microsoft.com/office/drawing/2014/main" id="{FD3FA830-1A0B-4046-2DE6-62172EC91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BC9B1-1BC6-CE87-EED9-924B00552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03" y="149943"/>
            <a:ext cx="8898194" cy="208119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LAB-03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sz="4000" dirty="0">
                <a:solidFill>
                  <a:srgbClr val="FFFFFF"/>
                </a:solidFill>
              </a:rPr>
              <a:t> - </a:t>
            </a:r>
            <a:r>
              <a:rPr lang="ko-KR" altLang="en-US" sz="4000" dirty="0">
                <a:solidFill>
                  <a:srgbClr val="FFFFFF"/>
                </a:solidFill>
              </a:rPr>
              <a:t>명령어의 이해</a:t>
            </a:r>
            <a:br>
              <a:rPr lang="en-US" altLang="ko-KR" sz="4000" dirty="0">
                <a:solidFill>
                  <a:srgbClr val="FFFFFF"/>
                </a:solidFill>
              </a:rPr>
            </a:br>
            <a:r>
              <a:rPr lang="en-US" altLang="ko-KR" sz="4000" dirty="0">
                <a:solidFill>
                  <a:srgbClr val="FFFFFF"/>
                </a:solidFill>
              </a:rPr>
              <a:t> - </a:t>
            </a:r>
            <a:r>
              <a:rPr lang="ko-KR" altLang="en-US" sz="4000" dirty="0">
                <a:solidFill>
                  <a:srgbClr val="FFFFFF"/>
                </a:solidFill>
              </a:rPr>
              <a:t>기계어의 이해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8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3616-525B-F4F8-9B56-6B6A8FD8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오늘의 실습 내용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FBEFF-20DD-C8A9-1522-833E5920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LW </a:t>
            </a:r>
            <a:r>
              <a:rPr lang="ko-KR" altLang="en-US" dirty="0"/>
              <a:t>와 </a:t>
            </a:r>
            <a:r>
              <a:rPr lang="en-US" altLang="ko-KR" dirty="0"/>
              <a:t>SW </a:t>
            </a:r>
            <a:r>
              <a:rPr lang="ko-KR" altLang="en-US" dirty="0"/>
              <a:t>명령어의 이해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MIPS </a:t>
            </a:r>
            <a:r>
              <a:rPr lang="ko-KR" altLang="en-US" b="1" dirty="0">
                <a:solidFill>
                  <a:srgbClr val="C00000"/>
                </a:solidFill>
              </a:rPr>
              <a:t>프로세서의 특징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모든 연산은 </a:t>
            </a:r>
            <a:r>
              <a:rPr lang="en-US" altLang="ko-KR" b="1" dirty="0">
                <a:solidFill>
                  <a:srgbClr val="C00000"/>
                </a:solidFill>
              </a:rPr>
              <a:t>Register</a:t>
            </a:r>
            <a:r>
              <a:rPr lang="ko-KR" altLang="en-US" b="1" dirty="0">
                <a:solidFill>
                  <a:srgbClr val="C00000"/>
                </a:solidFill>
              </a:rPr>
              <a:t>에 있는 값을 이용하여 수행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기계어</a:t>
            </a:r>
            <a:r>
              <a:rPr lang="en-US" altLang="ko-KR" dirty="0"/>
              <a:t>”</a:t>
            </a:r>
            <a:r>
              <a:rPr lang="ko-KR" altLang="en-US" dirty="0"/>
              <a:t>의 이해</a:t>
            </a:r>
            <a:r>
              <a:rPr lang="en-US" altLang="ko-KR" dirty="0"/>
              <a:t>: QtSPIM</a:t>
            </a:r>
            <a:r>
              <a:rPr lang="ko-KR" altLang="en-US" dirty="0"/>
              <a:t>에서 살펴보기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67217-225A-6350-2691-B9B4285F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158" y="1854536"/>
            <a:ext cx="7901879" cy="194820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26" name="Picture 2" descr="Organization of Computer Systems: ISA, Machine Language, Number Systems">
            <a:extLst>
              <a:ext uri="{FF2B5EF4-FFF2-40B4-BE49-F238E27FC236}">
                <a16:creationId xmlns:a16="http://schemas.microsoft.com/office/drawing/2014/main" id="{94495E14-75A6-DB91-4903-F929AB3E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371" y="4298935"/>
            <a:ext cx="4210673" cy="22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59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3616-525B-F4F8-9B56-6B6A8FD8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LW </a:t>
            </a:r>
            <a:r>
              <a:rPr lang="ko-KR" altLang="en-US" dirty="0"/>
              <a:t>와 </a:t>
            </a:r>
            <a:r>
              <a:rPr lang="en-US" altLang="ko-KR" dirty="0"/>
              <a:t>SW </a:t>
            </a:r>
            <a:r>
              <a:rPr lang="ko-KR" altLang="en-US" dirty="0"/>
              <a:t>명령어의 이해</a:t>
            </a:r>
            <a:r>
              <a:rPr lang="en-US" altLang="ko-KR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FBEFF-20DD-C8A9-1522-833E5920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LW </a:t>
            </a:r>
            <a:r>
              <a:rPr lang="ko-KR" altLang="en-US" dirty="0"/>
              <a:t>와 </a:t>
            </a:r>
            <a:r>
              <a:rPr lang="en-US" altLang="ko-KR" dirty="0"/>
              <a:t>SW </a:t>
            </a:r>
            <a:r>
              <a:rPr lang="ko-KR" altLang="en-US" dirty="0"/>
              <a:t>명령어의 이해</a:t>
            </a:r>
            <a:r>
              <a:rPr lang="en-US" altLang="ko-KR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2ABB3-85AC-801F-A921-AA3523BBB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494" y="72928"/>
            <a:ext cx="5191417" cy="127994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638176-F7F5-A892-3603-C6B401447526}"/>
              </a:ext>
            </a:extLst>
          </p:cNvPr>
          <p:cNvSpPr txBox="1"/>
          <p:nvPr/>
        </p:nvSpPr>
        <p:spPr>
          <a:xfrm>
            <a:off x="2092750" y="1603163"/>
            <a:ext cx="92833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lw $t0, 4($s0)	# Mem[$s0+4] </a:t>
            </a:r>
            <a:r>
              <a:rPr lang="en-US" altLang="ko-KR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 $t0</a:t>
            </a:r>
            <a:endParaRPr lang="en-US" altLang="ko-KR" sz="4000" b="1" dirty="0">
              <a:solidFill>
                <a:srgbClr val="FF0000"/>
              </a:solidFill>
            </a:endParaRPr>
          </a:p>
          <a:p>
            <a:endParaRPr lang="en-US" altLang="ko-KR" sz="4000" b="1" dirty="0">
              <a:solidFill>
                <a:srgbClr val="FF0000"/>
              </a:solidFill>
            </a:endParaRPr>
          </a:p>
          <a:p>
            <a:r>
              <a:rPr lang="en-US" altLang="ko-KR" sz="4000" b="1" dirty="0">
                <a:solidFill>
                  <a:srgbClr val="FF0000"/>
                </a:solidFill>
              </a:rPr>
              <a:t>sw $t0, 4($s0)  # </a:t>
            </a:r>
            <a:r>
              <a:rPr lang="en-US" altLang="ko-KR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$t0 </a:t>
            </a:r>
            <a:r>
              <a:rPr lang="en-US" altLang="ko-KR" sz="4000" b="1" dirty="0">
                <a:solidFill>
                  <a:srgbClr val="FF0000"/>
                </a:solidFill>
              </a:rPr>
              <a:t> Mem[$s0+4]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2470706-C6C8-A1E9-CB56-D3C532B55B75}"/>
              </a:ext>
            </a:extLst>
          </p:cNvPr>
          <p:cNvSpPr/>
          <p:nvPr/>
        </p:nvSpPr>
        <p:spPr>
          <a:xfrm>
            <a:off x="3870032" y="2948234"/>
            <a:ext cx="202349" cy="23567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94DD58F-2425-AF39-7930-6F5DFAA3EC80}"/>
              </a:ext>
            </a:extLst>
          </p:cNvPr>
          <p:cNvSpPr/>
          <p:nvPr/>
        </p:nvSpPr>
        <p:spPr>
          <a:xfrm flipH="1" flipV="1">
            <a:off x="3750004" y="1718996"/>
            <a:ext cx="202349" cy="23567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498B6B-4233-8817-6D7F-4FE08BB66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913" y="3931364"/>
            <a:ext cx="8790614" cy="2771601"/>
          </a:xfrm>
          <a:prstGeom prst="rect">
            <a:avLst/>
          </a:prstGeom>
        </p:spPr>
      </p:pic>
      <p:pic>
        <p:nvPicPr>
          <p:cNvPr id="4099" name="Picture 3" descr="Smiling man put book in head remembering. Happy wise guy take textbook from  brain showing excellent memory. Education and knowledge concept. Flat  vector illustration. 13215190 Vector Art at Vecteezy">
            <a:extLst>
              <a:ext uri="{FF2B5EF4-FFF2-40B4-BE49-F238E27FC236}">
                <a16:creationId xmlns:a16="http://schemas.microsoft.com/office/drawing/2014/main" id="{3003D7A1-8768-D86F-6BBB-CA06CFF4C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6" t="9108" r="22352" b="7639"/>
          <a:stretch/>
        </p:blipFill>
        <p:spPr bwMode="auto">
          <a:xfrm>
            <a:off x="133839" y="1718996"/>
            <a:ext cx="1958911" cy="1938992"/>
          </a:xfrm>
          <a:prstGeom prst="roundRect">
            <a:avLst>
              <a:gd name="adj" fmla="val 3562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62544E-7645-75AF-61C5-D6394E63109E}"/>
              </a:ext>
            </a:extLst>
          </p:cNvPr>
          <p:cNvSpPr txBox="1"/>
          <p:nvPr/>
        </p:nvSpPr>
        <p:spPr>
          <a:xfrm>
            <a:off x="903632" y="1855685"/>
            <a:ext cx="5309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컴퓨터</a:t>
            </a:r>
            <a:endParaRPr lang="en-US" altLang="ko-KR" sz="900" b="1" dirty="0"/>
          </a:p>
          <a:p>
            <a:r>
              <a:rPr lang="ko-KR" altLang="en-US" sz="900" b="1" dirty="0"/>
              <a:t>구조</a:t>
            </a:r>
            <a:r>
              <a:rPr lang="en-US" altLang="ko-KR" sz="900" b="1" dirty="0"/>
              <a:t>!</a:t>
            </a:r>
          </a:p>
          <a:p>
            <a:r>
              <a:rPr lang="en-US" altLang="ko-KR" sz="900" b="1" dirty="0"/>
              <a:t>lw, sw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29147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3616-525B-F4F8-9B56-6B6A8FD8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LW </a:t>
            </a:r>
            <a:r>
              <a:rPr lang="ko-KR" altLang="en-US" dirty="0"/>
              <a:t>와 </a:t>
            </a:r>
            <a:r>
              <a:rPr lang="en-US" altLang="ko-KR" dirty="0"/>
              <a:t>SW </a:t>
            </a:r>
            <a:r>
              <a:rPr lang="ko-KR" altLang="en-US" dirty="0"/>
              <a:t>명령어의 이해</a:t>
            </a:r>
            <a:r>
              <a:rPr lang="en-US" altLang="ko-KR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FBEFF-20DD-C8A9-1522-833E5920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LW </a:t>
            </a:r>
            <a:r>
              <a:rPr lang="ko-KR" altLang="en-US" dirty="0"/>
              <a:t>와 </a:t>
            </a:r>
            <a:r>
              <a:rPr lang="en-US" altLang="ko-KR" dirty="0"/>
              <a:t>SW </a:t>
            </a:r>
            <a:r>
              <a:rPr lang="ko-KR" altLang="en-US" dirty="0"/>
              <a:t>명령어의 이해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LB (load </a:t>
            </a:r>
            <a:r>
              <a:rPr lang="en-US" altLang="ko-KR" b="1" dirty="0">
                <a:solidFill>
                  <a:srgbClr val="FF0000"/>
                </a:solidFill>
              </a:rPr>
              <a:t>byte</a:t>
            </a:r>
            <a:r>
              <a:rPr lang="en-US" altLang="ko-KR" dirty="0"/>
              <a:t>), SB (store </a:t>
            </a:r>
            <a:r>
              <a:rPr lang="en-US" altLang="ko-KR" b="1" dirty="0">
                <a:solidFill>
                  <a:srgbClr val="FF0000"/>
                </a:solidFill>
              </a:rPr>
              <a:t>byte</a:t>
            </a:r>
            <a:r>
              <a:rPr lang="en-US" altLang="ko-KR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2ABB3-85AC-801F-A921-AA3523BBB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494" y="72928"/>
            <a:ext cx="5191417" cy="127994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638176-F7F5-A892-3603-C6B401447526}"/>
              </a:ext>
            </a:extLst>
          </p:cNvPr>
          <p:cNvSpPr txBox="1"/>
          <p:nvPr/>
        </p:nvSpPr>
        <p:spPr>
          <a:xfrm>
            <a:off x="989814" y="1630838"/>
            <a:ext cx="91598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lw $t0, 4($t1)	# Mem[$t1+4] </a:t>
            </a:r>
            <a:r>
              <a:rPr lang="en-US" altLang="ko-KR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 $t0</a:t>
            </a:r>
            <a:endParaRPr lang="en-US" altLang="ko-KR" sz="4000" b="1" dirty="0">
              <a:solidFill>
                <a:srgbClr val="FF0000"/>
              </a:solidFill>
            </a:endParaRPr>
          </a:p>
          <a:p>
            <a:r>
              <a:rPr lang="en-US" altLang="ko-KR" sz="4000" b="1" dirty="0">
                <a:solidFill>
                  <a:srgbClr val="FF0000"/>
                </a:solidFill>
              </a:rPr>
              <a:t>sw $t0, 4($t1)  # </a:t>
            </a:r>
            <a:r>
              <a:rPr lang="en-US" altLang="ko-KR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$t0 </a:t>
            </a:r>
            <a:r>
              <a:rPr lang="en-US" altLang="ko-KR" sz="4000" b="1" dirty="0">
                <a:solidFill>
                  <a:srgbClr val="FF0000"/>
                </a:solidFill>
              </a:rPr>
              <a:t> Mem[$t1+4]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D44E13-B692-F5DB-898D-A3DE46767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871" y="4464050"/>
            <a:ext cx="9416257" cy="152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2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3616-525B-F4F8-9B56-6B6A8FD8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LW </a:t>
            </a:r>
            <a:r>
              <a:rPr lang="ko-KR" altLang="en-US" dirty="0"/>
              <a:t>와 </a:t>
            </a:r>
            <a:r>
              <a:rPr lang="en-US" altLang="ko-KR" dirty="0"/>
              <a:t>SW </a:t>
            </a:r>
            <a:r>
              <a:rPr lang="ko-KR" altLang="en-US" dirty="0"/>
              <a:t>명령어의 이해</a:t>
            </a:r>
            <a:r>
              <a:rPr lang="en-US" altLang="ko-KR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FBEFF-20DD-C8A9-1522-833E5920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MIPS</a:t>
            </a:r>
            <a:r>
              <a:rPr lang="ko-KR" altLang="en-US" dirty="0"/>
              <a:t> 프로세서에서 사용하는 </a:t>
            </a:r>
            <a:r>
              <a:rPr lang="en-US" altLang="ko-KR" dirty="0">
                <a:solidFill>
                  <a:srgbClr val="FF0000"/>
                </a:solidFill>
              </a:rPr>
              <a:t>Endian?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2ABB3-85AC-801F-A921-AA3523BBB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494" y="72928"/>
            <a:ext cx="5191417" cy="127994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536D3E-A968-999A-7A9A-B8FF2C380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64" y="1825029"/>
            <a:ext cx="6255130" cy="4546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A982A-9063-7F12-179D-C7C4E990BB4D}"/>
              </a:ext>
            </a:extLst>
          </p:cNvPr>
          <p:cNvSpPr txBox="1"/>
          <p:nvPr/>
        </p:nvSpPr>
        <p:spPr>
          <a:xfrm>
            <a:off x="8748074" y="2888145"/>
            <a:ext cx="116410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b="1" dirty="0">
                <a:solidFill>
                  <a:srgbClr val="FF0000"/>
                </a:solidFill>
              </a:rPr>
              <a:t>?</a:t>
            </a:r>
            <a:endParaRPr lang="ko-KR" altLang="en-U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12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3616-525B-F4F8-9B56-6B6A8FD8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기계어</a:t>
            </a:r>
            <a:r>
              <a:rPr lang="en-US" altLang="ko-KR" dirty="0"/>
              <a:t>”</a:t>
            </a:r>
            <a:r>
              <a:rPr lang="ko-KR" altLang="en-US" dirty="0"/>
              <a:t>의 이해</a:t>
            </a:r>
            <a:r>
              <a:rPr lang="en-US" altLang="ko-KR" dirty="0"/>
              <a:t>: QtSPIM</a:t>
            </a:r>
            <a:r>
              <a:rPr lang="ko-KR" altLang="en-US" dirty="0"/>
              <a:t>에서 살펴보기</a:t>
            </a:r>
            <a:endParaRPr lang="en-US" alt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FBEFF-20DD-C8A9-1522-833E5920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QtSPIM</a:t>
            </a:r>
            <a:r>
              <a:rPr lang="ko-KR" altLang="en-US" dirty="0"/>
              <a:t>에서 기계어 코드 확인하자</a:t>
            </a:r>
            <a:r>
              <a:rPr lang="en-US" altLang="ko-KR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A66A7-F017-792B-65C0-8FE65349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0" y="1682711"/>
            <a:ext cx="4394894" cy="3192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0100A-10A5-7778-36C5-D284FEBD1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725" y="1682712"/>
            <a:ext cx="7405186" cy="468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8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3616-525B-F4F8-9B56-6B6A8FD8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기계어</a:t>
            </a:r>
            <a:r>
              <a:rPr lang="en-US" altLang="ko-KR" dirty="0"/>
              <a:t>”</a:t>
            </a:r>
            <a:r>
              <a:rPr lang="ko-KR" altLang="en-US" dirty="0"/>
              <a:t>의 이해</a:t>
            </a:r>
            <a:r>
              <a:rPr lang="en-US" altLang="ko-KR" dirty="0"/>
              <a:t>: QtSPIM</a:t>
            </a:r>
            <a:r>
              <a:rPr lang="ko-KR" altLang="en-US" dirty="0"/>
              <a:t>에서 살펴보기</a:t>
            </a:r>
            <a:endParaRPr lang="en-US" alt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FBEFF-20DD-C8A9-1522-833E5920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QtSPIM</a:t>
            </a:r>
            <a:r>
              <a:rPr lang="ko-KR" altLang="en-US" dirty="0"/>
              <a:t>에서 기계어 코드 확인하자</a:t>
            </a:r>
            <a:r>
              <a:rPr lang="en-US" altLang="ko-KR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A66A7-F017-792B-65C0-8FE65349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1" y="2016356"/>
            <a:ext cx="6003891" cy="4361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C03E69-A86B-0795-3129-A5E89E936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465" y="2016356"/>
            <a:ext cx="6023446" cy="4361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3A46DB-94E5-90C7-E330-7FA32AEB2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923" y="694301"/>
            <a:ext cx="5590056" cy="13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3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3616-525B-F4F8-9B56-6B6A8FD8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Assembly</a:t>
            </a:r>
            <a:r>
              <a:rPr lang="ko-KR" altLang="en-US" dirty="0"/>
              <a:t> 코딩 연습</a:t>
            </a:r>
            <a:endParaRPr lang="en-US" alt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FBEFF-20DD-C8A9-1522-833E5920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QtSPIM</a:t>
            </a:r>
            <a:r>
              <a:rPr lang="ko-KR" altLang="en-US" dirty="0"/>
              <a:t>에서 기계어 코드 확인하자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D90C0-9F19-FDA9-FBFE-443BF2380F5F}"/>
              </a:ext>
            </a:extLst>
          </p:cNvPr>
          <p:cNvSpPr txBox="1"/>
          <p:nvPr/>
        </p:nvSpPr>
        <p:spPr>
          <a:xfrm>
            <a:off x="6722319" y="92117"/>
            <a:ext cx="5364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ptos Mono" panose="020F0502020204030204" pitchFamily="49" charset="0"/>
              </a:rPr>
              <a:t>BAE</a:t>
            </a:r>
            <a:r>
              <a:rPr lang="en-US" altLang="ko-KR" sz="3200" b="1" dirty="0">
                <a:solidFill>
                  <a:schemeClr val="accent1"/>
                </a:solidFill>
                <a:latin typeface="Aptos Mono" panose="020F0502020204030204" pitchFamily="49" charset="0"/>
              </a:rPr>
              <a:t>K</a:t>
            </a:r>
            <a:r>
              <a:rPr lang="en-US" altLang="ko-KR" sz="3200" b="1" dirty="0">
                <a:latin typeface="Aptos Mono" panose="020F0502020204030204" pitchFamily="49" charset="0"/>
              </a:rPr>
              <a:t>JOON</a:t>
            </a:r>
            <a:r>
              <a:rPr lang="en-US" altLang="ko-KR" sz="3200" b="1" dirty="0">
                <a:solidFill>
                  <a:srgbClr val="0070C0"/>
                </a:solidFill>
                <a:latin typeface="Aptos Mono" panose="020F0502020204030204" pitchFamily="49" charset="0"/>
              </a:rPr>
              <a:t>&gt;</a:t>
            </a:r>
            <a:r>
              <a:rPr lang="ko-KR" altLang="en-US" sz="3200" b="1" dirty="0">
                <a:latin typeface="Aptos Mono" panose="020F0502020204030204" pitchFamily="49" charset="0"/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  <a:p>
            <a:pPr algn="r"/>
            <a:r>
              <a:rPr lang="ko-KR" altLang="en-US" sz="3200" b="1" dirty="0"/>
              <a:t>백준 어셈블리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5A7FC-45F5-660F-38DB-444F287E4135}"/>
              </a:ext>
            </a:extLst>
          </p:cNvPr>
          <p:cNvSpPr/>
          <p:nvPr/>
        </p:nvSpPr>
        <p:spPr>
          <a:xfrm>
            <a:off x="585216" y="1682496"/>
            <a:ext cx="1231392" cy="390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1000</a:t>
            </a:r>
            <a:r>
              <a:rPr lang="ko-KR" altLang="en-US" dirty="0"/>
              <a:t>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332A0-0AFF-33B9-3DB2-D0138A50AC35}"/>
              </a:ext>
            </a:extLst>
          </p:cNvPr>
          <p:cNvSpPr txBox="1"/>
          <p:nvPr/>
        </p:nvSpPr>
        <p:spPr>
          <a:xfrm>
            <a:off x="478536" y="2156615"/>
            <a:ext cx="722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85F69"/>
                </a:solidFill>
                <a:effectLst/>
                <a:latin typeface="Open Sans" panose="020B0606030504020204" pitchFamily="34" charset="0"/>
              </a:rPr>
              <a:t>문제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CCF81-5570-967F-FCC8-6ADCD7A83DE8}"/>
              </a:ext>
            </a:extLst>
          </p:cNvPr>
          <p:cNvSpPr txBox="1"/>
          <p:nvPr/>
        </p:nvSpPr>
        <p:spPr>
          <a:xfrm>
            <a:off x="484632" y="2515151"/>
            <a:ext cx="112288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solidFill>
                  <a:srgbClr val="585F69"/>
                </a:solidFill>
                <a:effectLst/>
                <a:latin typeface="Open Sans" panose="020B0606030504020204" pitchFamily="34" charset="0"/>
              </a:rPr>
              <a:t>“.</a:t>
            </a:r>
            <a:r>
              <a:rPr lang="en-US" altLang="ko-KR" dirty="0">
                <a:solidFill>
                  <a:srgbClr val="585F69"/>
                </a:solidFill>
                <a:latin typeface="Open Sans" panose="020B0606030504020204" pitchFamily="34" charset="0"/>
              </a:rPr>
              <a:t>data” </a:t>
            </a:r>
            <a:r>
              <a:rPr lang="ko-KR" altLang="en-US" dirty="0">
                <a:solidFill>
                  <a:srgbClr val="585F69"/>
                </a:solidFill>
                <a:latin typeface="Open Sans" panose="020B0606030504020204" pitchFamily="34" charset="0"/>
              </a:rPr>
              <a:t>에 </a:t>
            </a:r>
            <a:r>
              <a:rPr lang="en-US" altLang="ko-KR" dirty="0">
                <a:solidFill>
                  <a:srgbClr val="585F69"/>
                </a:solidFill>
                <a:latin typeface="Open Sans" panose="020B0606030504020204" pitchFamily="34" charset="0"/>
              </a:rPr>
              <a:t>3</a:t>
            </a:r>
            <a:r>
              <a:rPr lang="ko-KR" altLang="en-US" dirty="0">
                <a:solidFill>
                  <a:srgbClr val="585F69"/>
                </a:solidFill>
                <a:latin typeface="Open Sans" panose="020B0606030504020204" pitchFamily="34" charset="0"/>
              </a:rPr>
              <a:t>개의 정수형</a:t>
            </a:r>
            <a:r>
              <a:rPr lang="en-US" altLang="ko-KR" dirty="0">
                <a:solidFill>
                  <a:srgbClr val="585F69"/>
                </a:solidFill>
                <a:latin typeface="Open Sans" panose="020B0606030504020204" pitchFamily="34" charset="0"/>
              </a:rPr>
              <a:t>(.word)</a:t>
            </a:r>
            <a:r>
              <a:rPr lang="ko-KR" altLang="en-US" dirty="0">
                <a:solidFill>
                  <a:srgbClr val="585F69"/>
                </a:solidFill>
                <a:latin typeface="Open Sans" panose="020B0606030504020204" pitchFamily="34" charset="0"/>
              </a:rPr>
              <a:t> 변수</a:t>
            </a:r>
            <a:r>
              <a:rPr lang="en-US" altLang="ko-KR" dirty="0">
                <a:solidFill>
                  <a:srgbClr val="585F69"/>
                </a:solidFill>
                <a:latin typeface="Open Sans" panose="020B0606030504020204" pitchFamily="34" charset="0"/>
              </a:rPr>
              <a:t>, myAge, Snum, year </a:t>
            </a:r>
            <a:r>
              <a:rPr lang="ko-KR" altLang="en-US" dirty="0">
                <a:solidFill>
                  <a:srgbClr val="585F69"/>
                </a:solidFill>
                <a:latin typeface="Open Sans" panose="020B0606030504020204" pitchFamily="34" charset="0"/>
              </a:rPr>
              <a:t>를 각각 지정하고</a:t>
            </a:r>
            <a:r>
              <a:rPr lang="en-US" altLang="ko-KR" dirty="0">
                <a:solidFill>
                  <a:srgbClr val="585F69"/>
                </a:solidFill>
                <a:latin typeface="Open Sans" panose="020B0606030504020204" pitchFamily="34" charset="0"/>
              </a:rPr>
              <a:t>, 3</a:t>
            </a:r>
            <a:r>
              <a:rPr lang="ko-KR" altLang="en-US" dirty="0">
                <a:solidFill>
                  <a:srgbClr val="585F69"/>
                </a:solidFill>
                <a:latin typeface="Open Sans" panose="020B0606030504020204" pitchFamily="34" charset="0"/>
              </a:rPr>
              <a:t>개의 변수의 총 합을 계산하여 </a:t>
            </a:r>
            <a:r>
              <a:rPr lang="en-US" altLang="ko-KR" dirty="0">
                <a:solidFill>
                  <a:srgbClr val="585F69"/>
                </a:solidFill>
                <a:latin typeface="Open Sans" panose="020B0606030504020204" pitchFamily="34" charset="0"/>
              </a:rPr>
              <a:t>“.data”</a:t>
            </a:r>
            <a:r>
              <a:rPr lang="ko-KR" altLang="en-US" dirty="0">
                <a:solidFill>
                  <a:srgbClr val="585F69"/>
                </a:solidFill>
                <a:latin typeface="Open Sans" panose="020B0606030504020204" pitchFamily="34" charset="0"/>
              </a:rPr>
              <a:t>에 정수형 </a:t>
            </a:r>
            <a:r>
              <a:rPr lang="ko-KR" altLang="en-US" dirty="0" err="1">
                <a:solidFill>
                  <a:srgbClr val="585F69"/>
                </a:solidFill>
                <a:latin typeface="Open Sans" panose="020B0606030504020204" pitchFamily="34" charset="0"/>
              </a:rPr>
              <a:t>변수명</a:t>
            </a:r>
            <a:r>
              <a:rPr lang="ko-KR" altLang="en-US" dirty="0">
                <a:solidFill>
                  <a:srgbClr val="585F69"/>
                </a:solidFill>
                <a:latin typeface="Open Sans" panose="020B0606030504020204" pitchFamily="34" charset="0"/>
              </a:rPr>
              <a:t> </a:t>
            </a:r>
            <a:r>
              <a:rPr lang="en-US" altLang="ko-KR" dirty="0">
                <a:solidFill>
                  <a:srgbClr val="585F69"/>
                </a:solidFill>
                <a:latin typeface="Open Sans" panose="020B0606030504020204" pitchFamily="34" charset="0"/>
              </a:rPr>
              <a:t>Final</a:t>
            </a:r>
            <a:r>
              <a:rPr lang="ko-KR" altLang="en-US" dirty="0">
                <a:solidFill>
                  <a:srgbClr val="585F69"/>
                </a:solidFill>
                <a:latin typeface="Open Sans" panose="020B0606030504020204" pitchFamily="34" charset="0"/>
              </a:rPr>
              <a:t>에 저장하고 그 값을 프린트하는 </a:t>
            </a:r>
            <a:r>
              <a:rPr lang="en-US" altLang="ko-KR" dirty="0">
                <a:solidFill>
                  <a:srgbClr val="585F69"/>
                </a:solidFill>
                <a:latin typeface="Open Sans" panose="020B0606030504020204" pitchFamily="34" charset="0"/>
              </a:rPr>
              <a:t>MIPS Assembly </a:t>
            </a:r>
            <a:r>
              <a:rPr lang="ko-KR" altLang="en-US" dirty="0">
                <a:solidFill>
                  <a:srgbClr val="585F69"/>
                </a:solidFill>
                <a:latin typeface="Open Sans" panose="020B0606030504020204" pitchFamily="34" charset="0"/>
              </a:rPr>
              <a:t>코드를 작성하라</a:t>
            </a:r>
            <a:r>
              <a:rPr lang="en-US" altLang="ko-KR" dirty="0">
                <a:solidFill>
                  <a:srgbClr val="585F69"/>
                </a:solidFill>
                <a:latin typeface="Open Sans" panose="020B0606030504020204" pitchFamily="34" charset="0"/>
              </a:rPr>
              <a:t>.</a:t>
            </a:r>
          </a:p>
          <a:p>
            <a:r>
              <a:rPr lang="en-US" altLang="ko-KR" dirty="0">
                <a:solidFill>
                  <a:srgbClr val="585F69"/>
                </a:solidFill>
                <a:latin typeface="Open Sans" panose="020B0606030504020204" pitchFamily="34" charset="0"/>
              </a:rPr>
              <a:t>(</a:t>
            </a:r>
            <a:r>
              <a:rPr lang="ko-KR" altLang="en-US" dirty="0">
                <a:solidFill>
                  <a:srgbClr val="585F69"/>
                </a:solidFill>
                <a:latin typeface="Open Sans" panose="020B0606030504020204" pitchFamily="34" charset="0"/>
              </a:rPr>
              <a:t>정수 값 프린트를 위하여</a:t>
            </a:r>
            <a:r>
              <a:rPr lang="en-US" altLang="ko-KR" dirty="0">
                <a:solidFill>
                  <a:srgbClr val="585F69"/>
                </a:solidFill>
                <a:latin typeface="Open Sans" panose="020B0606030504020204" pitchFamily="34" charset="0"/>
              </a:rPr>
              <a:t>, system call service code 1</a:t>
            </a:r>
            <a:r>
              <a:rPr lang="ko-KR" altLang="en-US" dirty="0">
                <a:solidFill>
                  <a:srgbClr val="585F69"/>
                </a:solidFill>
                <a:latin typeface="Open Sans" panose="020B0606030504020204" pitchFamily="34" charset="0"/>
              </a:rPr>
              <a:t>을 사용하라</a:t>
            </a:r>
            <a:r>
              <a:rPr lang="en-US" altLang="ko-KR" dirty="0">
                <a:solidFill>
                  <a:srgbClr val="585F69"/>
                </a:solidFill>
                <a:latin typeface="Open Sans" panose="020B0606030504020204" pitchFamily="34" charset="0"/>
              </a:rPr>
              <a:t>! $a0</a:t>
            </a:r>
            <a:r>
              <a:rPr lang="ko-KR" altLang="en-US" dirty="0">
                <a:solidFill>
                  <a:srgbClr val="585F69"/>
                </a:solidFill>
                <a:latin typeface="Open Sans" panose="020B0606030504020204" pitchFamily="34" charset="0"/>
              </a:rPr>
              <a:t>에 프린트하고자 하는 정수 값을 넣고 </a:t>
            </a:r>
            <a:r>
              <a:rPr lang="en-US" altLang="ko-KR" dirty="0">
                <a:solidFill>
                  <a:srgbClr val="585F69"/>
                </a:solidFill>
                <a:latin typeface="Open Sans" panose="020B0606030504020204" pitchFamily="34" charset="0"/>
              </a:rPr>
              <a:t>$v0 </a:t>
            </a:r>
            <a:r>
              <a:rPr lang="en-US" altLang="ko-KR" dirty="0">
                <a:solidFill>
                  <a:srgbClr val="585F69"/>
                </a:solidFill>
                <a:latin typeface="Open Sans" panose="020B0606030504020204" pitchFamily="34" charset="0"/>
                <a:sym typeface="Wingdings" panose="05000000000000000000" pitchFamily="2" charset="2"/>
              </a:rPr>
              <a:t>1 </a:t>
            </a:r>
            <a:r>
              <a:rPr lang="ko-KR" altLang="en-US" dirty="0">
                <a:solidFill>
                  <a:srgbClr val="585F69"/>
                </a:solidFill>
                <a:latin typeface="Open Sans" panose="020B0606030504020204" pitchFamily="34" charset="0"/>
                <a:sym typeface="Wingdings" panose="05000000000000000000" pitchFamily="2" charset="2"/>
              </a:rPr>
              <a:t>로 설정한 후 </a:t>
            </a:r>
            <a:r>
              <a:rPr lang="en-US" altLang="ko-KR" dirty="0">
                <a:solidFill>
                  <a:srgbClr val="585F69"/>
                </a:solidFill>
                <a:latin typeface="Open Sans" panose="020B0606030504020204" pitchFamily="34" charset="0"/>
                <a:sym typeface="Wingdings" panose="05000000000000000000" pitchFamily="2" charset="2"/>
              </a:rPr>
              <a:t>syscall)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B468D-FBB4-D82A-5C68-09229686FD9E}"/>
              </a:ext>
            </a:extLst>
          </p:cNvPr>
          <p:cNvSpPr txBox="1"/>
          <p:nvPr/>
        </p:nvSpPr>
        <p:spPr>
          <a:xfrm>
            <a:off x="4344690" y="4453347"/>
            <a:ext cx="3492913" cy="2246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.text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.globl </a:t>
            </a:r>
            <a:r>
              <a:rPr lang="en-US" altLang="ko-KR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main:	</a:t>
            </a:r>
          </a:p>
          <a:p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YOUR CODE HERE</a:t>
            </a:r>
          </a:p>
          <a:p>
            <a:endParaRPr lang="en-US" altLang="ko-KR" sz="2000" dirty="0">
              <a:solidFill>
                <a:srgbClr val="0070C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li $v0, 10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syscall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683FF-D8BE-E596-9422-5117B5FD55D3}"/>
              </a:ext>
            </a:extLst>
          </p:cNvPr>
          <p:cNvSpPr txBox="1"/>
          <p:nvPr/>
        </p:nvSpPr>
        <p:spPr>
          <a:xfrm>
            <a:off x="679484" y="4453347"/>
            <a:ext cx="3492913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.data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myAge:  .word</a:t>
            </a:r>
            <a:r>
              <a:rPr lang="ko-KR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49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Snum:   .word 35814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year:   .word 1992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Final:  .word 0</a:t>
            </a:r>
            <a:endParaRPr lang="ko-KR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4E3CD3-A021-07F5-EA06-D75ED8CC8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860" y="3403101"/>
            <a:ext cx="4517073" cy="79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6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326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맑은 고딕</vt:lpstr>
      <vt:lpstr>Aptos Mono</vt:lpstr>
      <vt:lpstr>Arial</vt:lpstr>
      <vt:lpstr>Calibri</vt:lpstr>
      <vt:lpstr>Consolas</vt:lpstr>
      <vt:lpstr>Open Sans</vt:lpstr>
      <vt:lpstr>Office Theme</vt:lpstr>
      <vt:lpstr>LAB-03  - 명령어의 이해  - 기계어의 이해</vt:lpstr>
      <vt:lpstr>오늘의 실습 내용</vt:lpstr>
      <vt:lpstr>LW 와 SW 명령어의 이해!</vt:lpstr>
      <vt:lpstr>LW 와 SW 명령어의 이해!</vt:lpstr>
      <vt:lpstr>LW 와 SW 명령어의 이해!</vt:lpstr>
      <vt:lpstr>“기계어”의 이해: QtSPIM에서 살펴보기</vt:lpstr>
      <vt:lpstr>“기계어”의 이해: QtSPIM에서 살펴보기</vt:lpstr>
      <vt:lpstr>Assembly 코딩 연습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LAB-01  - QtSPIM &amp; Logisim 설치</dc:title>
  <dc:creator>이정근</dc:creator>
  <cp:lastModifiedBy>이정근</cp:lastModifiedBy>
  <cp:revision>73</cp:revision>
  <dcterms:created xsi:type="dcterms:W3CDTF">2023-08-25T00:26:49Z</dcterms:created>
  <dcterms:modified xsi:type="dcterms:W3CDTF">2023-09-09T14:59:11Z</dcterms:modified>
</cp:coreProperties>
</file>