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2F0060-EC43-42A6-9FB3-759C995D745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B18BABB-D27F-4F7B-B0AB-AE88D91A7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2A21584-93C3-428D-8532-F46AE2BBF50F}"/>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5" name="바닥글 개체 틀 4">
            <a:extLst>
              <a:ext uri="{FF2B5EF4-FFF2-40B4-BE49-F238E27FC236}">
                <a16:creationId xmlns:a16="http://schemas.microsoft.com/office/drawing/2014/main" id="{F3F0BA1A-70A5-4FC1-A4C0-9F8286A07B3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E122ED-751C-429B-83D2-4C52F9335A70}"/>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99335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6F1569-41D2-410B-B6F3-48886C6DD51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26E8596-619F-4AC3-BDAD-7BB969933A4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BC91CF-F3EA-435A-AC5E-D1E8D6B581FF}"/>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5" name="바닥글 개체 틀 4">
            <a:extLst>
              <a:ext uri="{FF2B5EF4-FFF2-40B4-BE49-F238E27FC236}">
                <a16:creationId xmlns:a16="http://schemas.microsoft.com/office/drawing/2014/main" id="{27A2B781-A0ED-4CB4-BE66-A64668B95D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9A444F-9085-40D6-8677-2BFDAD885079}"/>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84017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063C849-8146-40D9-87E7-E89357E9C5B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BDDF181-E553-490C-9EB9-78230E49347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F0D32D1-6C63-4352-B80F-0F2EE2F45C14}"/>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5" name="바닥글 개체 틀 4">
            <a:extLst>
              <a:ext uri="{FF2B5EF4-FFF2-40B4-BE49-F238E27FC236}">
                <a16:creationId xmlns:a16="http://schemas.microsoft.com/office/drawing/2014/main" id="{79016484-5A6E-460A-8A61-1469277057E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B6405D-3AEA-4D8C-A2FC-8A6CB25769F1}"/>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73336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AA831E-782D-4836-817F-3518C1A32C3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7A620F9-B0AE-452E-B754-C72B3F0BBBE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7E359C-FC30-49DB-A652-0BA1F0330982}"/>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5" name="바닥글 개체 틀 4">
            <a:extLst>
              <a:ext uri="{FF2B5EF4-FFF2-40B4-BE49-F238E27FC236}">
                <a16:creationId xmlns:a16="http://schemas.microsoft.com/office/drawing/2014/main" id="{FEB0499D-C44A-404F-9734-C78AB132B34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3A1DD40-E150-4460-8319-2F27ADE26854}"/>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37975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CF6456-72AB-42BD-AA34-3938F1D5B78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043345E-B121-438F-BB95-4216700FE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7FB1D4E-E2DB-4B26-9ED5-14A611BB9048}"/>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5" name="바닥글 개체 틀 4">
            <a:extLst>
              <a:ext uri="{FF2B5EF4-FFF2-40B4-BE49-F238E27FC236}">
                <a16:creationId xmlns:a16="http://schemas.microsoft.com/office/drawing/2014/main" id="{761E9B91-BC45-4472-83C8-8485CFC3C28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ABF594-079B-4F61-ABE0-D9A81D038177}"/>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42628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2C69FC-64F2-4A09-BC3B-4B415DD776F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FBF08D0-6866-4ECC-9521-0FC1E11BFD1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333A689-4C71-4F37-8C57-58C40272631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1C33104-12F3-4C04-87CF-75D829839920}"/>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6" name="바닥글 개체 틀 5">
            <a:extLst>
              <a:ext uri="{FF2B5EF4-FFF2-40B4-BE49-F238E27FC236}">
                <a16:creationId xmlns:a16="http://schemas.microsoft.com/office/drawing/2014/main" id="{A5A8690E-3B32-4869-8539-C6010D42BEA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8B7003-010E-4B27-9DB7-313AA3F09197}"/>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8789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51887D-62C5-4374-991C-A94702D4EF0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5ED4BC0-C03A-47B6-B6A6-7A33BBF99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3E250B4-0226-424E-8C6A-823AFB1C2F5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31A5F65-E842-4532-92F3-45347CAA5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B31EB97-239B-4536-87D8-7B33FCDAD8E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438F1B-F8AC-48AD-8926-21B085E78FCE}"/>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8" name="바닥글 개체 틀 7">
            <a:extLst>
              <a:ext uri="{FF2B5EF4-FFF2-40B4-BE49-F238E27FC236}">
                <a16:creationId xmlns:a16="http://schemas.microsoft.com/office/drawing/2014/main" id="{C2C89B4A-A4D8-49C9-985D-11F33A77504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A12C1F2-3D96-4E7F-805A-C5D971648763}"/>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4386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C1B6B7-C38D-4D95-93ED-F45A68E965D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CD579F5-1E95-4816-A319-76F1FD4AD9A0}"/>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4" name="바닥글 개체 틀 3">
            <a:extLst>
              <a:ext uri="{FF2B5EF4-FFF2-40B4-BE49-F238E27FC236}">
                <a16:creationId xmlns:a16="http://schemas.microsoft.com/office/drawing/2014/main" id="{B85B9ADB-2519-43F1-A166-3307644A7F8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AAA3D39-A742-4453-977C-E2A1071C6086}"/>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13456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ED6441A-25B7-43F7-8670-BFDBD940BE69}"/>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3" name="바닥글 개체 틀 2">
            <a:extLst>
              <a:ext uri="{FF2B5EF4-FFF2-40B4-BE49-F238E27FC236}">
                <a16:creationId xmlns:a16="http://schemas.microsoft.com/office/drawing/2014/main" id="{4E0B5DD9-6E1B-4A93-8900-0CA49783B44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2B64A12-DCF7-4DB7-A525-A148A6606439}"/>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332582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927FAE-DE27-41D9-A0C1-EA3821AA544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A5AD526-897F-473C-AC76-D70E6D4AB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47D97EE-E740-4D36-ADFD-137C93F77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195E772-061C-4892-B272-BC4879D60981}"/>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6" name="바닥글 개체 틀 5">
            <a:extLst>
              <a:ext uri="{FF2B5EF4-FFF2-40B4-BE49-F238E27FC236}">
                <a16:creationId xmlns:a16="http://schemas.microsoft.com/office/drawing/2014/main" id="{9FBC35A7-B96E-4993-A478-D88237FE511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E799004-EF6E-4FEA-B3DC-BD9FBB02A1DB}"/>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089206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0BD26A-E4AD-49A8-A1CC-EA2DB06A3F4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FE9280F-50D5-4478-BBE2-C5B245CD7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46A69C0-9AC3-48C0-A473-6723DAA75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7EEA889-6ECB-42F1-9004-81A9C8F39C2A}"/>
              </a:ext>
            </a:extLst>
          </p:cNvPr>
          <p:cNvSpPr>
            <a:spLocks noGrp="1"/>
          </p:cNvSpPr>
          <p:nvPr>
            <p:ph type="dt" sz="half" idx="10"/>
          </p:nvPr>
        </p:nvSpPr>
        <p:spPr/>
        <p:txBody>
          <a:bodyPr/>
          <a:lstStyle/>
          <a:p>
            <a:fld id="{24C3C427-153F-4C47-9F92-CD364F382ACE}" type="datetimeFigureOut">
              <a:rPr lang="ko-KR" altLang="en-US" smtClean="0"/>
              <a:t>2019-05-25</a:t>
            </a:fld>
            <a:endParaRPr lang="ko-KR" altLang="en-US"/>
          </a:p>
        </p:txBody>
      </p:sp>
      <p:sp>
        <p:nvSpPr>
          <p:cNvPr id="6" name="바닥글 개체 틀 5">
            <a:extLst>
              <a:ext uri="{FF2B5EF4-FFF2-40B4-BE49-F238E27FC236}">
                <a16:creationId xmlns:a16="http://schemas.microsoft.com/office/drawing/2014/main" id="{4074A38F-ED18-4AF9-85E2-DC91621DA02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42C495-DA3D-40CB-B78E-3F378F981E70}"/>
              </a:ext>
            </a:extLst>
          </p:cNvPr>
          <p:cNvSpPr>
            <a:spLocks noGrp="1"/>
          </p:cNvSpPr>
          <p:nvPr>
            <p:ph type="sldNum" sz="quarter" idx="12"/>
          </p:nvPr>
        </p:nvSpPr>
        <p:spPr/>
        <p:txBody>
          <a:body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353764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7F2ED2E-54FB-4D47-B817-A478E16C0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1224B4DD-3248-4F87-9616-841D15903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7D95F7-992A-4A5A-9743-BBE393C42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C427-153F-4C47-9F92-CD364F382ACE}" type="datetimeFigureOut">
              <a:rPr lang="ko-KR" altLang="en-US" smtClean="0"/>
              <a:t>2019-05-25</a:t>
            </a:fld>
            <a:endParaRPr lang="ko-KR" altLang="en-US"/>
          </a:p>
        </p:txBody>
      </p:sp>
      <p:sp>
        <p:nvSpPr>
          <p:cNvPr id="5" name="바닥글 개체 틀 4">
            <a:extLst>
              <a:ext uri="{FF2B5EF4-FFF2-40B4-BE49-F238E27FC236}">
                <a16:creationId xmlns:a16="http://schemas.microsoft.com/office/drawing/2014/main" id="{BEDE66FD-5F59-4C5B-A5E1-238BDC29D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6F6C9FA-0F37-4759-BA21-8ED14AA8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B4BD1-2122-413B-AE54-BE188C69528C}" type="slidenum">
              <a:rPr lang="ko-KR" altLang="en-US" smtClean="0"/>
              <a:t>‹#›</a:t>
            </a:fld>
            <a:endParaRPr lang="ko-KR" altLang="en-US"/>
          </a:p>
        </p:txBody>
      </p:sp>
    </p:spTree>
    <p:extLst>
      <p:ext uri="{BB962C8B-B14F-4D97-AF65-F5344CB8AC3E}">
        <p14:creationId xmlns:p14="http://schemas.microsoft.com/office/powerpoint/2010/main" val="206155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DF9222-0630-4445-8953-342DB20F3BB6}"/>
              </a:ext>
            </a:extLst>
          </p:cNvPr>
          <p:cNvSpPr>
            <a:spLocks noGrp="1"/>
          </p:cNvSpPr>
          <p:nvPr>
            <p:ph type="ctrTitle"/>
          </p:nvPr>
        </p:nvSpPr>
        <p:spPr/>
        <p:txBody>
          <a:bodyPr/>
          <a:lstStyle/>
          <a:p>
            <a:r>
              <a:rPr lang="en-US" altLang="ko-KR" dirty="0" err="1"/>
              <a:t>CenterNet</a:t>
            </a:r>
            <a:endParaRPr lang="ko-KR" altLang="en-US" dirty="0"/>
          </a:p>
        </p:txBody>
      </p:sp>
      <p:sp>
        <p:nvSpPr>
          <p:cNvPr id="3" name="부제목 2">
            <a:extLst>
              <a:ext uri="{FF2B5EF4-FFF2-40B4-BE49-F238E27FC236}">
                <a16:creationId xmlns:a16="http://schemas.microsoft.com/office/drawing/2014/main" id="{B99CCCA8-05EA-4DE2-9B39-B689DE612C33}"/>
              </a:ext>
            </a:extLst>
          </p:cNvPr>
          <p:cNvSpPr>
            <a:spLocks noGrp="1"/>
          </p:cNvSpPr>
          <p:nvPr>
            <p:ph type="subTitle" idx="1"/>
          </p:nvPr>
        </p:nvSpPr>
        <p:spPr/>
        <p:txBody>
          <a:bodyPr/>
          <a:lstStyle/>
          <a:p>
            <a:r>
              <a:rPr lang="en-US" altLang="ko-KR" dirty="0"/>
              <a:t>20145170 </a:t>
            </a:r>
            <a:r>
              <a:rPr lang="ko-KR" altLang="en-US" dirty="0"/>
              <a:t>정재민</a:t>
            </a:r>
          </a:p>
        </p:txBody>
      </p:sp>
    </p:spTree>
    <p:extLst>
      <p:ext uri="{BB962C8B-B14F-4D97-AF65-F5344CB8AC3E}">
        <p14:creationId xmlns:p14="http://schemas.microsoft.com/office/powerpoint/2010/main" val="117326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a:extLst>
              <a:ext uri="{FF2B5EF4-FFF2-40B4-BE49-F238E27FC236}">
                <a16:creationId xmlns:a16="http://schemas.microsoft.com/office/drawing/2014/main" id="{C486426C-4B1F-4F8C-B6E7-EE80131902E5}"/>
              </a:ext>
            </a:extLst>
          </p:cNvPr>
          <p:cNvPicPr>
            <a:picLocks noGrp="1" noChangeAspect="1"/>
          </p:cNvPicPr>
          <p:nvPr>
            <p:ph idx="1"/>
          </p:nvPr>
        </p:nvPicPr>
        <p:blipFill>
          <a:blip r:embed="rId2"/>
          <a:stretch>
            <a:fillRect/>
          </a:stretch>
        </p:blipFill>
        <p:spPr>
          <a:xfrm>
            <a:off x="4679734" y="1004580"/>
            <a:ext cx="857250" cy="371475"/>
          </a:xfrm>
          <a:prstGeom prst="rect">
            <a:avLst/>
          </a:prstGeom>
        </p:spPr>
      </p:pic>
      <p:pic>
        <p:nvPicPr>
          <p:cNvPr id="4" name="그림 3">
            <a:extLst>
              <a:ext uri="{FF2B5EF4-FFF2-40B4-BE49-F238E27FC236}">
                <a16:creationId xmlns:a16="http://schemas.microsoft.com/office/drawing/2014/main" id="{0EBBD3CA-7615-452D-BB1C-F324A9C6B51F}"/>
              </a:ext>
            </a:extLst>
          </p:cNvPr>
          <p:cNvPicPr>
            <a:picLocks noChangeAspect="1"/>
          </p:cNvPicPr>
          <p:nvPr/>
        </p:nvPicPr>
        <p:blipFill>
          <a:blip r:embed="rId3"/>
          <a:stretch>
            <a:fillRect/>
          </a:stretch>
        </p:blipFill>
        <p:spPr>
          <a:xfrm>
            <a:off x="3401756" y="1659104"/>
            <a:ext cx="3781425" cy="523875"/>
          </a:xfrm>
          <a:prstGeom prst="rect">
            <a:avLst/>
          </a:prstGeom>
        </p:spPr>
      </p:pic>
      <p:pic>
        <p:nvPicPr>
          <p:cNvPr id="7" name="그림 6">
            <a:extLst>
              <a:ext uri="{FF2B5EF4-FFF2-40B4-BE49-F238E27FC236}">
                <a16:creationId xmlns:a16="http://schemas.microsoft.com/office/drawing/2014/main" id="{D2090686-2B83-4A2F-B7C0-67BDBF118B68}"/>
              </a:ext>
            </a:extLst>
          </p:cNvPr>
          <p:cNvPicPr>
            <a:picLocks noChangeAspect="1"/>
          </p:cNvPicPr>
          <p:nvPr/>
        </p:nvPicPr>
        <p:blipFill>
          <a:blip r:embed="rId4"/>
          <a:stretch>
            <a:fillRect/>
          </a:stretch>
        </p:blipFill>
        <p:spPr>
          <a:xfrm>
            <a:off x="8611672" y="957290"/>
            <a:ext cx="1019175" cy="438150"/>
          </a:xfrm>
          <a:prstGeom prst="rect">
            <a:avLst/>
          </a:prstGeom>
        </p:spPr>
      </p:pic>
      <p:sp>
        <p:nvSpPr>
          <p:cNvPr id="8" name="TextBox 7">
            <a:extLst>
              <a:ext uri="{FF2B5EF4-FFF2-40B4-BE49-F238E27FC236}">
                <a16:creationId xmlns:a16="http://schemas.microsoft.com/office/drawing/2014/main" id="{08CC3FB4-7905-4098-99FB-875218FDC603}"/>
              </a:ext>
            </a:extLst>
          </p:cNvPr>
          <p:cNvSpPr txBox="1"/>
          <p:nvPr/>
        </p:nvSpPr>
        <p:spPr>
          <a:xfrm>
            <a:off x="5494254" y="991699"/>
            <a:ext cx="3220369" cy="369332"/>
          </a:xfrm>
          <a:prstGeom prst="rect">
            <a:avLst/>
          </a:prstGeom>
          <a:noFill/>
        </p:spPr>
        <p:txBody>
          <a:bodyPr wrap="none" rtlCol="0">
            <a:spAutoFit/>
          </a:bodyPr>
          <a:lstStyle/>
          <a:p>
            <a:r>
              <a:rPr lang="en-US" altLang="ko-KR" dirty="0"/>
              <a:t>Compute the low-resolution</a:t>
            </a:r>
            <a:endParaRPr lang="ko-KR" altLang="en-US" dirty="0"/>
          </a:p>
        </p:txBody>
      </p:sp>
      <p:sp>
        <p:nvSpPr>
          <p:cNvPr id="10" name="TextBox 9">
            <a:extLst>
              <a:ext uri="{FF2B5EF4-FFF2-40B4-BE49-F238E27FC236}">
                <a16:creationId xmlns:a16="http://schemas.microsoft.com/office/drawing/2014/main" id="{E84B2732-C781-48B0-8C76-4BD3F96F5040}"/>
              </a:ext>
            </a:extLst>
          </p:cNvPr>
          <p:cNvSpPr txBox="1"/>
          <p:nvPr/>
        </p:nvSpPr>
        <p:spPr>
          <a:xfrm>
            <a:off x="1605046" y="991699"/>
            <a:ext cx="3074688" cy="369332"/>
          </a:xfrm>
          <a:prstGeom prst="rect">
            <a:avLst/>
          </a:prstGeom>
          <a:noFill/>
        </p:spPr>
        <p:txBody>
          <a:bodyPr wrap="none" rtlCol="0">
            <a:spAutoFit/>
          </a:bodyPr>
          <a:lstStyle/>
          <a:p>
            <a:r>
              <a:rPr lang="en-US" altLang="ko-KR" dirty="0"/>
              <a:t>Each ground truth </a:t>
            </a:r>
            <a:r>
              <a:rPr lang="en-US" altLang="ko-KR" dirty="0" err="1"/>
              <a:t>keypoint</a:t>
            </a:r>
            <a:endParaRPr lang="ko-KR" altLang="en-US" dirty="0"/>
          </a:p>
        </p:txBody>
      </p:sp>
      <p:sp>
        <p:nvSpPr>
          <p:cNvPr id="12" name="TextBox 11">
            <a:extLst>
              <a:ext uri="{FF2B5EF4-FFF2-40B4-BE49-F238E27FC236}">
                <a16:creationId xmlns:a16="http://schemas.microsoft.com/office/drawing/2014/main" id="{5FA2F5C4-1448-4F95-9C5E-CE62783A9AD4}"/>
              </a:ext>
            </a:extLst>
          </p:cNvPr>
          <p:cNvSpPr txBox="1"/>
          <p:nvPr/>
        </p:nvSpPr>
        <p:spPr>
          <a:xfrm>
            <a:off x="1605046" y="1736375"/>
            <a:ext cx="1796710" cy="369332"/>
          </a:xfrm>
          <a:prstGeom prst="rect">
            <a:avLst/>
          </a:prstGeom>
          <a:noFill/>
        </p:spPr>
        <p:txBody>
          <a:bodyPr wrap="none" rtlCol="0">
            <a:spAutoFit/>
          </a:bodyPr>
          <a:lstStyle/>
          <a:p>
            <a:r>
              <a:rPr lang="en-US" altLang="ko-KR" dirty="0"/>
              <a:t>gaussian kernel</a:t>
            </a:r>
            <a:endParaRPr lang="ko-KR" altLang="en-US" dirty="0"/>
          </a:p>
        </p:txBody>
      </p:sp>
      <p:sp>
        <p:nvSpPr>
          <p:cNvPr id="13" name="TextBox 12">
            <a:extLst>
              <a:ext uri="{FF2B5EF4-FFF2-40B4-BE49-F238E27FC236}">
                <a16:creationId xmlns:a16="http://schemas.microsoft.com/office/drawing/2014/main" id="{57A0329C-92F2-4CC7-8B1B-EC1D1DEF801A}"/>
              </a:ext>
            </a:extLst>
          </p:cNvPr>
          <p:cNvSpPr txBox="1"/>
          <p:nvPr/>
        </p:nvSpPr>
        <p:spPr>
          <a:xfrm>
            <a:off x="692862" y="2305615"/>
            <a:ext cx="10806276" cy="2246769"/>
          </a:xfrm>
          <a:prstGeom prst="rect">
            <a:avLst/>
          </a:prstGeom>
          <a:noFill/>
        </p:spPr>
        <p:txBody>
          <a:bodyPr wrap="square" rtlCol="0">
            <a:spAutoFit/>
          </a:bodyPr>
          <a:lstStyle/>
          <a:p>
            <a:r>
              <a:rPr lang="en-US" altLang="ko-KR" sz="2800" dirty="0"/>
              <a:t>Use gaussian to place all ground truth </a:t>
            </a:r>
            <a:r>
              <a:rPr lang="en-US" altLang="ko-KR" sz="2800" dirty="0" err="1"/>
              <a:t>keypoint</a:t>
            </a:r>
            <a:r>
              <a:rPr lang="en-US" altLang="ko-KR" sz="2800" dirty="0"/>
              <a:t> in the heat map. Where </a:t>
            </a:r>
            <a:r>
              <a:rPr lang="el-GR" altLang="ko-KR" sz="2800" dirty="0"/>
              <a:t>σ(</a:t>
            </a:r>
            <a:r>
              <a:rPr lang="en-US" altLang="ko-KR" sz="2800" dirty="0"/>
              <a:t>p) is the object size-adaptive standard deviation. If two gaussian overlap in the same class, take the maximum value per element. The training objective is a penalty-reduced pixelwise logistic regression with focal loss.</a:t>
            </a:r>
            <a:endParaRPr lang="ko-KR" altLang="en-US" sz="2800" dirty="0"/>
          </a:p>
        </p:txBody>
      </p:sp>
      <p:pic>
        <p:nvPicPr>
          <p:cNvPr id="14" name="그림 13">
            <a:extLst>
              <a:ext uri="{FF2B5EF4-FFF2-40B4-BE49-F238E27FC236}">
                <a16:creationId xmlns:a16="http://schemas.microsoft.com/office/drawing/2014/main" id="{5015E3C2-15A9-455F-9AEB-1D7E8D7FF9F0}"/>
              </a:ext>
            </a:extLst>
          </p:cNvPr>
          <p:cNvPicPr>
            <a:picLocks noChangeAspect="1"/>
          </p:cNvPicPr>
          <p:nvPr/>
        </p:nvPicPr>
        <p:blipFill>
          <a:blip r:embed="rId5"/>
          <a:stretch>
            <a:fillRect/>
          </a:stretch>
        </p:blipFill>
        <p:spPr>
          <a:xfrm>
            <a:off x="692862" y="4552384"/>
            <a:ext cx="6096000" cy="1590675"/>
          </a:xfrm>
          <a:prstGeom prst="rect">
            <a:avLst/>
          </a:prstGeom>
        </p:spPr>
      </p:pic>
      <p:sp>
        <p:nvSpPr>
          <p:cNvPr id="15" name="TextBox 14">
            <a:extLst>
              <a:ext uri="{FF2B5EF4-FFF2-40B4-BE49-F238E27FC236}">
                <a16:creationId xmlns:a16="http://schemas.microsoft.com/office/drawing/2014/main" id="{D610842D-FD8E-4FD6-BF98-7F330AAC2FFA}"/>
              </a:ext>
            </a:extLst>
          </p:cNvPr>
          <p:cNvSpPr txBox="1"/>
          <p:nvPr/>
        </p:nvSpPr>
        <p:spPr>
          <a:xfrm>
            <a:off x="7183181" y="4641050"/>
            <a:ext cx="4310988" cy="1477328"/>
          </a:xfrm>
          <a:prstGeom prst="rect">
            <a:avLst/>
          </a:prstGeom>
          <a:noFill/>
        </p:spPr>
        <p:txBody>
          <a:bodyPr wrap="none" rtlCol="0">
            <a:spAutoFit/>
          </a:bodyPr>
          <a:lstStyle/>
          <a:p>
            <a:r>
              <a:rPr lang="el-GR" altLang="ko-KR" dirty="0"/>
              <a:t>α,β</a:t>
            </a:r>
            <a:r>
              <a:rPr lang="en-US" altLang="ko-KR" dirty="0"/>
              <a:t> : focal loss hyper parameter</a:t>
            </a:r>
          </a:p>
          <a:p>
            <a:r>
              <a:rPr lang="en-US" altLang="ko-KR" dirty="0"/>
              <a:t>N : the number of </a:t>
            </a:r>
            <a:r>
              <a:rPr lang="en-US" altLang="ko-KR" dirty="0" err="1"/>
              <a:t>keypoints</a:t>
            </a:r>
            <a:r>
              <a:rPr lang="en-US" altLang="ko-KR" dirty="0"/>
              <a:t> in image I</a:t>
            </a:r>
          </a:p>
          <a:p>
            <a:endParaRPr lang="en-US" altLang="ko-KR" dirty="0"/>
          </a:p>
          <a:p>
            <a:r>
              <a:rPr lang="en-US" altLang="ko-KR" dirty="0"/>
              <a:t>According to low and </a:t>
            </a:r>
            <a:r>
              <a:rPr lang="en-US" altLang="ko-KR" dirty="0" err="1"/>
              <a:t>deng</a:t>
            </a:r>
            <a:r>
              <a:rPr lang="en-US" altLang="ko-KR" dirty="0"/>
              <a:t> </a:t>
            </a:r>
          </a:p>
          <a:p>
            <a:r>
              <a:rPr lang="el-GR" altLang="ko-KR" dirty="0"/>
              <a:t>α</a:t>
            </a:r>
            <a:r>
              <a:rPr lang="en-US" altLang="ko-KR" dirty="0"/>
              <a:t> : 2 </a:t>
            </a:r>
            <a:r>
              <a:rPr lang="el-GR" altLang="ko-KR" dirty="0"/>
              <a:t>β</a:t>
            </a:r>
            <a:r>
              <a:rPr lang="en-US" altLang="ko-KR" dirty="0"/>
              <a:t> : 4</a:t>
            </a:r>
            <a:endParaRPr lang="ko-KR" altLang="en-US" dirty="0"/>
          </a:p>
        </p:txBody>
      </p:sp>
    </p:spTree>
    <p:extLst>
      <p:ext uri="{BB962C8B-B14F-4D97-AF65-F5344CB8AC3E}">
        <p14:creationId xmlns:p14="http://schemas.microsoft.com/office/powerpoint/2010/main" val="1677131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64372B-767E-4C3F-B14B-F7D1686873DA}"/>
              </a:ext>
            </a:extLst>
          </p:cNvPr>
          <p:cNvSpPr>
            <a:spLocks noGrp="1"/>
          </p:cNvSpPr>
          <p:nvPr>
            <p:ph type="title"/>
          </p:nvPr>
        </p:nvSpPr>
        <p:spPr/>
        <p:txBody>
          <a:bodyPr/>
          <a:lstStyle/>
          <a:p>
            <a:r>
              <a:rPr lang="en-US" altLang="ko-KR" dirty="0"/>
              <a:t>Abstract</a:t>
            </a:r>
            <a:endParaRPr lang="ko-KR" altLang="en-US" dirty="0"/>
          </a:p>
        </p:txBody>
      </p:sp>
      <p:sp>
        <p:nvSpPr>
          <p:cNvPr id="3" name="내용 개체 틀 2">
            <a:extLst>
              <a:ext uri="{FF2B5EF4-FFF2-40B4-BE49-F238E27FC236}">
                <a16:creationId xmlns:a16="http://schemas.microsoft.com/office/drawing/2014/main" id="{5D8883C4-6120-4C42-9E5D-9D5CA4F47F59}"/>
              </a:ext>
            </a:extLst>
          </p:cNvPr>
          <p:cNvSpPr>
            <a:spLocks noGrp="1"/>
          </p:cNvSpPr>
          <p:nvPr>
            <p:ph idx="1"/>
          </p:nvPr>
        </p:nvSpPr>
        <p:spPr>
          <a:xfrm>
            <a:off x="838200" y="1825625"/>
            <a:ext cx="10515600" cy="4667250"/>
          </a:xfrm>
        </p:spPr>
        <p:txBody>
          <a:bodyPr>
            <a:normAutofit/>
          </a:bodyPr>
          <a:lstStyle/>
          <a:p>
            <a:r>
              <a:rPr lang="en-US" altLang="ko-KR" dirty="0"/>
              <a:t>Most successful object detectors find all potential object locations and classify each. This is wasteful, inefficient, and requires additional post-processing. So this paper takes a different approach.</a:t>
            </a:r>
          </a:p>
          <a:p>
            <a:endParaRPr lang="en-US" altLang="ko-KR" dirty="0"/>
          </a:p>
          <a:p>
            <a:r>
              <a:rPr lang="en-US" altLang="ko-KR" dirty="0"/>
              <a:t>This paper models a </a:t>
            </a:r>
            <a:r>
              <a:rPr lang="en-US" altLang="ko-KR" b="1" dirty="0"/>
              <a:t>single point</a:t>
            </a:r>
            <a:r>
              <a:rPr lang="en-US" altLang="ko-KR" dirty="0"/>
              <a:t>, which is the center point of the bounding box. The detector of this paper finds the center point using </a:t>
            </a:r>
            <a:r>
              <a:rPr lang="en-US" altLang="ko-KR" dirty="0" err="1"/>
              <a:t>keypoint</a:t>
            </a:r>
            <a:r>
              <a:rPr lang="en-US" altLang="ko-KR" dirty="0"/>
              <a:t> estimation and regression to the attributes of all other object such as size, 3D position, orientation and attitude</a:t>
            </a:r>
          </a:p>
          <a:p>
            <a:endParaRPr lang="en-US" altLang="ko-KR" dirty="0"/>
          </a:p>
        </p:txBody>
      </p:sp>
    </p:spTree>
    <p:extLst>
      <p:ext uri="{BB962C8B-B14F-4D97-AF65-F5344CB8AC3E}">
        <p14:creationId xmlns:p14="http://schemas.microsoft.com/office/powerpoint/2010/main" val="194450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820B60D-EB64-41D8-867A-D6E6A238E737}"/>
              </a:ext>
            </a:extLst>
          </p:cNvPr>
          <p:cNvSpPr>
            <a:spLocks noGrp="1"/>
          </p:cNvSpPr>
          <p:nvPr>
            <p:ph idx="1"/>
          </p:nvPr>
        </p:nvSpPr>
        <p:spPr>
          <a:xfrm>
            <a:off x="838200" y="641684"/>
            <a:ext cx="10515600" cy="5535279"/>
          </a:xfrm>
        </p:spPr>
        <p:txBody>
          <a:bodyPr/>
          <a:lstStyle/>
          <a:p>
            <a:r>
              <a:rPr lang="en-US" altLang="ko-KR" dirty="0"/>
              <a:t>MS COCO dataset</a:t>
            </a:r>
          </a:p>
          <a:p>
            <a:pPr lvl="1">
              <a:buFont typeface="Wingdings" panose="05000000000000000000" pitchFamily="2" charset="2"/>
              <a:buChar char="u"/>
            </a:pPr>
            <a:r>
              <a:rPr lang="en-US" altLang="ko-KR" dirty="0"/>
              <a:t> Resnet :             142 FPS / 28.1 AP</a:t>
            </a:r>
          </a:p>
          <a:p>
            <a:pPr lvl="1">
              <a:buFont typeface="Wingdings" panose="05000000000000000000" pitchFamily="2" charset="2"/>
              <a:buChar char="u"/>
            </a:pPr>
            <a:r>
              <a:rPr lang="en-US" altLang="ko-KR" dirty="0"/>
              <a:t> DLA34 :             52 FPS / 37.4 AP</a:t>
            </a:r>
          </a:p>
          <a:p>
            <a:pPr lvl="1">
              <a:buFont typeface="Wingdings" panose="05000000000000000000" pitchFamily="2" charset="2"/>
              <a:buChar char="u"/>
            </a:pPr>
            <a:r>
              <a:rPr lang="en-US" altLang="ko-KR" dirty="0"/>
              <a:t> Hourglass-104 :   1.4 FPS / 45.1 AP</a:t>
            </a:r>
          </a:p>
          <a:p>
            <a:pPr marL="457200" lvl="1" indent="0">
              <a:buNone/>
            </a:pPr>
            <a:endParaRPr lang="en-US" altLang="ko-KR" dirty="0"/>
          </a:p>
          <a:p>
            <a:r>
              <a:rPr lang="en-US" altLang="ko-KR" dirty="0"/>
              <a:t>estimate the 3D bounding box in the KITTI benchmark and calculate the human posture in coco</a:t>
            </a:r>
          </a:p>
          <a:p>
            <a:endParaRPr lang="en-US" altLang="ko-KR" dirty="0"/>
          </a:p>
          <a:p>
            <a:endParaRPr lang="en-US" altLang="ko-KR" dirty="0"/>
          </a:p>
          <a:p>
            <a:endParaRPr lang="en-US" altLang="ko-KR" dirty="0"/>
          </a:p>
          <a:p>
            <a:pPr marL="0" indent="0">
              <a:buNone/>
            </a:pPr>
            <a:r>
              <a:rPr lang="en-US" altLang="ko-KR" sz="2000" dirty="0"/>
              <a:t>KITTI  : http://www.cvlibs.net/datasets/kitti/eval_object.php?obj_benchmark=3d</a:t>
            </a:r>
          </a:p>
          <a:p>
            <a:pPr marL="0" indent="0">
              <a:buNone/>
            </a:pPr>
            <a:r>
              <a:rPr lang="en-US" altLang="ko-KR" sz="2000" dirty="0"/>
              <a:t>COCO : http://cocodataset.org/#download</a:t>
            </a:r>
          </a:p>
        </p:txBody>
      </p:sp>
    </p:spTree>
    <p:extLst>
      <p:ext uri="{BB962C8B-B14F-4D97-AF65-F5344CB8AC3E}">
        <p14:creationId xmlns:p14="http://schemas.microsoft.com/office/powerpoint/2010/main" val="311855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2C8E4E-CB7B-4552-BBDD-7E2793CFFD4D}"/>
              </a:ext>
            </a:extLst>
          </p:cNvPr>
          <p:cNvSpPr>
            <a:spLocks noGrp="1"/>
          </p:cNvSpPr>
          <p:nvPr>
            <p:ph type="title"/>
          </p:nvPr>
        </p:nvSpPr>
        <p:spPr/>
        <p:txBody>
          <a:bodyPr/>
          <a:lstStyle/>
          <a:p>
            <a:r>
              <a:rPr lang="en-US" altLang="ko-KR" dirty="0"/>
              <a:t>Introduce</a:t>
            </a:r>
            <a:endParaRPr lang="ko-KR" altLang="en-US" dirty="0"/>
          </a:p>
        </p:txBody>
      </p:sp>
      <p:sp>
        <p:nvSpPr>
          <p:cNvPr id="3" name="내용 개체 틀 2">
            <a:extLst>
              <a:ext uri="{FF2B5EF4-FFF2-40B4-BE49-F238E27FC236}">
                <a16:creationId xmlns:a16="http://schemas.microsoft.com/office/drawing/2014/main" id="{AC43FFFD-5338-446C-8C40-CD4273C571DA}"/>
              </a:ext>
            </a:extLst>
          </p:cNvPr>
          <p:cNvSpPr>
            <a:spLocks noGrp="1"/>
          </p:cNvSpPr>
          <p:nvPr>
            <p:ph idx="1"/>
          </p:nvPr>
        </p:nvSpPr>
        <p:spPr/>
        <p:txBody>
          <a:bodyPr/>
          <a:lstStyle/>
          <a:p>
            <a:pPr marL="0" indent="0">
              <a:buNone/>
            </a:pPr>
            <a:r>
              <a:rPr lang="en-US" altLang="ko-KR" dirty="0"/>
              <a:t>Post processing is difficult to distinguish and difficult to train. Therefore, most detectors are not capable of end-to-end training. </a:t>
            </a:r>
            <a:r>
              <a:rPr lang="en-US" altLang="ko-KR" dirty="0" err="1"/>
              <a:t>Neverthless</a:t>
            </a:r>
            <a:r>
              <a:rPr lang="en-US" altLang="ko-KR" dirty="0"/>
              <a:t>, it was a good success. </a:t>
            </a:r>
          </a:p>
          <a:p>
            <a:pPr marL="0" indent="0">
              <a:buNone/>
            </a:pPr>
            <a:endParaRPr lang="en-US" altLang="ko-KR" dirty="0"/>
          </a:p>
          <a:p>
            <a:pPr marL="0" indent="0">
              <a:buNone/>
            </a:pPr>
            <a:r>
              <a:rPr lang="en-US" altLang="ko-KR" dirty="0"/>
              <a:t>Sliding window based object detectors are wasted because they need to locate all possible objects. So this paper explains the alternatives </a:t>
            </a:r>
          </a:p>
          <a:p>
            <a:endParaRPr lang="en-US" altLang="ko-KR" dirty="0"/>
          </a:p>
          <a:p>
            <a:endParaRPr lang="ko-KR" altLang="en-US" dirty="0"/>
          </a:p>
        </p:txBody>
      </p:sp>
    </p:spTree>
    <p:extLst>
      <p:ext uri="{BB962C8B-B14F-4D97-AF65-F5344CB8AC3E}">
        <p14:creationId xmlns:p14="http://schemas.microsoft.com/office/powerpoint/2010/main" val="388066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E1CEA0C5-2E7C-4577-BD2C-129F9856E50E}"/>
              </a:ext>
            </a:extLst>
          </p:cNvPr>
          <p:cNvSpPr>
            <a:spLocks noGrp="1"/>
          </p:cNvSpPr>
          <p:nvPr>
            <p:ph idx="1"/>
          </p:nvPr>
        </p:nvSpPr>
        <p:spPr>
          <a:xfrm>
            <a:off x="838200" y="577516"/>
            <a:ext cx="10515600" cy="5599447"/>
          </a:xfrm>
        </p:spPr>
        <p:txBody>
          <a:bodyPr/>
          <a:lstStyle/>
          <a:p>
            <a:pPr marL="0" indent="0">
              <a:buNone/>
            </a:pPr>
            <a:r>
              <a:rPr lang="en-US" altLang="ko-KR" b="1" dirty="0"/>
              <a:t>object detection</a:t>
            </a:r>
            <a:r>
              <a:rPr lang="ko-KR" altLang="en-US" b="1" dirty="0"/>
              <a:t> </a:t>
            </a:r>
            <a:r>
              <a:rPr lang="en-US" altLang="ko-KR" b="1" dirty="0"/>
              <a:t>is a standard </a:t>
            </a:r>
            <a:r>
              <a:rPr lang="en-US" altLang="ko-KR" b="1" dirty="0" err="1"/>
              <a:t>keypoint</a:t>
            </a:r>
            <a:r>
              <a:rPr lang="en-US" altLang="ko-KR" b="1" dirty="0"/>
              <a:t> estimation problem.</a:t>
            </a:r>
          </a:p>
          <a:p>
            <a:pPr marL="0" indent="0">
              <a:buNone/>
            </a:pPr>
            <a:endParaRPr lang="en-US" altLang="ko-KR" dirty="0"/>
          </a:p>
          <a:p>
            <a:pPr marL="0" indent="0">
              <a:buNone/>
            </a:pPr>
            <a:r>
              <a:rPr lang="en-US" altLang="ko-KR" dirty="0"/>
              <a:t>Just input the image to the convolution network that generates the heat map. The peaks of this heatmap correspond to the center of the object, and the image features of each peaks predict the height and thickness of the bounding box.</a:t>
            </a:r>
          </a:p>
          <a:p>
            <a:pPr marL="0" indent="0">
              <a:buNone/>
            </a:pPr>
            <a:endParaRPr lang="en-US" altLang="ko-KR" dirty="0"/>
          </a:p>
          <a:p>
            <a:pPr marL="0" indent="0">
              <a:buNone/>
            </a:pPr>
            <a:r>
              <a:rPr lang="en-US" altLang="ko-KR" dirty="0"/>
              <a:t>This paper provides experiments for 3D object detection and multi-person posture estimation by predicting additional outputs at each center point.</a:t>
            </a:r>
            <a:endParaRPr lang="ko-KR" altLang="en-US" dirty="0"/>
          </a:p>
        </p:txBody>
      </p:sp>
    </p:spTree>
    <p:extLst>
      <p:ext uri="{BB962C8B-B14F-4D97-AF65-F5344CB8AC3E}">
        <p14:creationId xmlns:p14="http://schemas.microsoft.com/office/powerpoint/2010/main" val="363769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내용 개체 틀 3" descr="사진, 표시중, 실내이(가) 표시된 사진&#10;&#10;자동 생성된 설명">
            <a:extLst>
              <a:ext uri="{FF2B5EF4-FFF2-40B4-BE49-F238E27FC236}">
                <a16:creationId xmlns:a16="http://schemas.microsoft.com/office/drawing/2014/main" id="{9DEDFE36-C9F2-46EB-9F17-4DF49A5B0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3"/>
            <a:ext cx="10905066" cy="3189732"/>
          </a:xfrm>
          <a:prstGeom prst="rect">
            <a:avLst/>
          </a:prstGeom>
        </p:spPr>
      </p:pic>
    </p:spTree>
    <p:extLst>
      <p:ext uri="{BB962C8B-B14F-4D97-AF65-F5344CB8AC3E}">
        <p14:creationId xmlns:p14="http://schemas.microsoft.com/office/powerpoint/2010/main" val="330824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C6C33A-9249-4767-9D94-EB561C0A2E26}"/>
              </a:ext>
            </a:extLst>
          </p:cNvPr>
          <p:cNvSpPr>
            <a:spLocks noGrp="1"/>
          </p:cNvSpPr>
          <p:nvPr>
            <p:ph type="title"/>
          </p:nvPr>
        </p:nvSpPr>
        <p:spPr/>
        <p:txBody>
          <a:bodyPr/>
          <a:lstStyle/>
          <a:p>
            <a:r>
              <a:rPr lang="en-US" altLang="ko-KR" dirty="0"/>
              <a:t>Related work</a:t>
            </a:r>
            <a:endParaRPr lang="ko-KR" altLang="en-US" dirty="0"/>
          </a:p>
        </p:txBody>
      </p:sp>
      <p:sp>
        <p:nvSpPr>
          <p:cNvPr id="9" name="내용 개체 틀 2">
            <a:extLst>
              <a:ext uri="{FF2B5EF4-FFF2-40B4-BE49-F238E27FC236}">
                <a16:creationId xmlns:a16="http://schemas.microsoft.com/office/drawing/2014/main" id="{3C7AD8F1-5810-4FFD-B876-075EA8AB43AB}"/>
              </a:ext>
            </a:extLst>
          </p:cNvPr>
          <p:cNvSpPr txBox="1">
            <a:spLocks/>
          </p:cNvSpPr>
          <p:nvPr/>
        </p:nvSpPr>
        <p:spPr>
          <a:xfrm>
            <a:off x="838200" y="1475874"/>
            <a:ext cx="10515600" cy="5017001"/>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dirty="0"/>
              <a:t>This paper is closely related to anchor However, there are some important differences. </a:t>
            </a:r>
          </a:p>
          <a:p>
            <a:pPr marL="514350" indent="-514350">
              <a:buFont typeface="+mj-lt"/>
              <a:buAutoNum type="arabicPeriod"/>
            </a:pPr>
            <a:r>
              <a:rPr lang="en-US" altLang="ko-KR" dirty="0" err="1"/>
              <a:t>CenterNet</a:t>
            </a:r>
            <a:r>
              <a:rPr lang="en-US" altLang="ko-KR" dirty="0"/>
              <a:t> assigns an anchor based on the position of the box, not the overlap. There are no thresholds for foreground and background.</a:t>
            </a:r>
          </a:p>
          <a:p>
            <a:pPr marL="514350" indent="-514350">
              <a:buFont typeface="+mj-lt"/>
              <a:buAutoNum type="arabicPeriod"/>
            </a:pPr>
            <a:endParaRPr lang="en-US" altLang="ko-KR" dirty="0"/>
          </a:p>
          <a:p>
            <a:pPr marL="514350" indent="-514350">
              <a:buFont typeface="+mj-lt"/>
              <a:buAutoNum type="arabicPeriod"/>
            </a:pPr>
            <a:r>
              <a:rPr lang="en-US" altLang="ko-KR" dirty="0"/>
              <a:t>NMS is not required because there is only one anchor per object. Simply extract the peak from the </a:t>
            </a:r>
            <a:r>
              <a:rPr lang="en-US" altLang="ko-KR" dirty="0" err="1"/>
              <a:t>keypoint</a:t>
            </a:r>
            <a:r>
              <a:rPr lang="en-US" altLang="ko-KR" dirty="0"/>
              <a:t> hit map.</a:t>
            </a:r>
          </a:p>
          <a:p>
            <a:pPr marL="514350" indent="-514350">
              <a:buFont typeface="+mj-lt"/>
              <a:buAutoNum type="arabicPeriod"/>
            </a:pPr>
            <a:r>
              <a:rPr lang="en-US" altLang="ko-KR" dirty="0" err="1"/>
              <a:t>CenterNet</a:t>
            </a:r>
            <a:r>
              <a:rPr lang="en-US" altLang="ko-KR" dirty="0"/>
              <a:t> uses a </a:t>
            </a:r>
            <a:r>
              <a:rPr lang="en-US" altLang="ko-KR" dirty="0" err="1"/>
              <a:t>larget</a:t>
            </a:r>
            <a:r>
              <a:rPr lang="en-US" altLang="ko-KR" dirty="0"/>
              <a:t> output resolution compared to existing object detector. This eliminates the need for multiple anchors</a:t>
            </a:r>
          </a:p>
          <a:p>
            <a:pPr marL="0" indent="0">
              <a:buNone/>
            </a:pPr>
            <a:endParaRPr lang="en-US" altLang="ko-KR" dirty="0"/>
          </a:p>
        </p:txBody>
      </p:sp>
    </p:spTree>
    <p:extLst>
      <p:ext uri="{BB962C8B-B14F-4D97-AF65-F5344CB8AC3E}">
        <p14:creationId xmlns:p14="http://schemas.microsoft.com/office/powerpoint/2010/main" val="52135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4">
            <a:extLst>
              <a:ext uri="{FF2B5EF4-FFF2-40B4-BE49-F238E27FC236}">
                <a16:creationId xmlns:a16="http://schemas.microsoft.com/office/drawing/2014/main" id="{6F755FD2-9F1E-4B31-A02B-0FC7FD85F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369" y="643466"/>
            <a:ext cx="10561262" cy="5571067"/>
          </a:xfrm>
          <a:prstGeom prst="rect">
            <a:avLst/>
          </a:prstGeom>
        </p:spPr>
      </p:pic>
    </p:spTree>
    <p:extLst>
      <p:ext uri="{BB962C8B-B14F-4D97-AF65-F5344CB8AC3E}">
        <p14:creationId xmlns:p14="http://schemas.microsoft.com/office/powerpoint/2010/main" val="354291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68037C-936C-495E-A51B-8E8506386975}"/>
              </a:ext>
            </a:extLst>
          </p:cNvPr>
          <p:cNvSpPr>
            <a:spLocks noGrp="1"/>
          </p:cNvSpPr>
          <p:nvPr>
            <p:ph type="title"/>
          </p:nvPr>
        </p:nvSpPr>
        <p:spPr/>
        <p:txBody>
          <a:bodyPr/>
          <a:lstStyle/>
          <a:p>
            <a:r>
              <a:rPr lang="en-US" altLang="ko-KR" dirty="0"/>
              <a:t>Preliminary</a:t>
            </a:r>
            <a:endParaRPr lang="ko-KR" altLang="en-US" dirty="0"/>
          </a:p>
        </p:txBody>
      </p:sp>
      <p:pic>
        <p:nvPicPr>
          <p:cNvPr id="4" name="내용 개체 틀 3">
            <a:extLst>
              <a:ext uri="{FF2B5EF4-FFF2-40B4-BE49-F238E27FC236}">
                <a16:creationId xmlns:a16="http://schemas.microsoft.com/office/drawing/2014/main" id="{965C3894-8594-4DC8-BDED-705410B45959}"/>
              </a:ext>
            </a:extLst>
          </p:cNvPr>
          <p:cNvPicPr>
            <a:picLocks noGrp="1" noChangeAspect="1"/>
          </p:cNvPicPr>
          <p:nvPr>
            <p:ph idx="1"/>
          </p:nvPr>
        </p:nvPicPr>
        <p:blipFill>
          <a:blip r:embed="rId2"/>
          <a:stretch>
            <a:fillRect/>
          </a:stretch>
        </p:blipFill>
        <p:spPr>
          <a:xfrm>
            <a:off x="6101114" y="2009360"/>
            <a:ext cx="1771650" cy="438150"/>
          </a:xfrm>
          <a:prstGeom prst="rect">
            <a:avLst/>
          </a:prstGeom>
        </p:spPr>
      </p:pic>
      <p:grpSp>
        <p:nvGrpSpPr>
          <p:cNvPr id="7" name="그룹 6">
            <a:extLst>
              <a:ext uri="{FF2B5EF4-FFF2-40B4-BE49-F238E27FC236}">
                <a16:creationId xmlns:a16="http://schemas.microsoft.com/office/drawing/2014/main" id="{7184D0C5-EEC9-4235-B022-FD78231E3832}"/>
              </a:ext>
            </a:extLst>
          </p:cNvPr>
          <p:cNvGrpSpPr/>
          <p:nvPr/>
        </p:nvGrpSpPr>
        <p:grpSpPr>
          <a:xfrm>
            <a:off x="6096000" y="2993858"/>
            <a:ext cx="2266950" cy="419100"/>
            <a:chOff x="1354054" y="3219450"/>
            <a:chExt cx="2266950" cy="419100"/>
          </a:xfrm>
        </p:grpSpPr>
        <p:pic>
          <p:nvPicPr>
            <p:cNvPr id="5" name="그림 4">
              <a:extLst>
                <a:ext uri="{FF2B5EF4-FFF2-40B4-BE49-F238E27FC236}">
                  <a16:creationId xmlns:a16="http://schemas.microsoft.com/office/drawing/2014/main" id="{EBF1C87B-DDE7-48F0-9AC8-A2CC703958AB}"/>
                </a:ext>
              </a:extLst>
            </p:cNvPr>
            <p:cNvPicPr>
              <a:picLocks noChangeAspect="1"/>
            </p:cNvPicPr>
            <p:nvPr/>
          </p:nvPicPr>
          <p:blipFill>
            <a:blip r:embed="rId3"/>
            <a:stretch>
              <a:fillRect/>
            </a:stretch>
          </p:blipFill>
          <p:spPr>
            <a:xfrm>
              <a:off x="1354054" y="3219450"/>
              <a:ext cx="619125" cy="419100"/>
            </a:xfrm>
            <a:prstGeom prst="rect">
              <a:avLst/>
            </a:prstGeom>
          </p:spPr>
        </p:pic>
        <p:pic>
          <p:nvPicPr>
            <p:cNvPr id="6" name="그림 5">
              <a:extLst>
                <a:ext uri="{FF2B5EF4-FFF2-40B4-BE49-F238E27FC236}">
                  <a16:creationId xmlns:a16="http://schemas.microsoft.com/office/drawing/2014/main" id="{4EEA3F8B-3475-4DAE-A747-4E9DFA694618}"/>
                </a:ext>
              </a:extLst>
            </p:cNvPr>
            <p:cNvPicPr>
              <a:picLocks noChangeAspect="1"/>
            </p:cNvPicPr>
            <p:nvPr/>
          </p:nvPicPr>
          <p:blipFill>
            <a:blip r:embed="rId4"/>
            <a:stretch>
              <a:fillRect/>
            </a:stretch>
          </p:blipFill>
          <p:spPr>
            <a:xfrm>
              <a:off x="1973179" y="3276600"/>
              <a:ext cx="1647825" cy="304800"/>
            </a:xfrm>
            <a:prstGeom prst="rect">
              <a:avLst/>
            </a:prstGeom>
          </p:spPr>
        </p:pic>
      </p:grpSp>
      <p:sp>
        <p:nvSpPr>
          <p:cNvPr id="8" name="TextBox 7">
            <a:extLst>
              <a:ext uri="{FF2B5EF4-FFF2-40B4-BE49-F238E27FC236}">
                <a16:creationId xmlns:a16="http://schemas.microsoft.com/office/drawing/2014/main" id="{7600246D-09C1-4B7A-A2C8-DC4EFA3B7C9C}"/>
              </a:ext>
            </a:extLst>
          </p:cNvPr>
          <p:cNvSpPr txBox="1"/>
          <p:nvPr/>
        </p:nvSpPr>
        <p:spPr>
          <a:xfrm>
            <a:off x="555918" y="2648024"/>
            <a:ext cx="5230519" cy="3416320"/>
          </a:xfrm>
          <a:prstGeom prst="rect">
            <a:avLst/>
          </a:prstGeom>
          <a:noFill/>
        </p:spPr>
        <p:txBody>
          <a:bodyPr wrap="square" rtlCol="0">
            <a:spAutoFit/>
          </a:bodyPr>
          <a:lstStyle/>
          <a:p>
            <a:r>
              <a:rPr lang="en-US" altLang="ko-KR" dirty="0"/>
              <a:t>W</a:t>
            </a:r>
            <a:r>
              <a:rPr lang="ko-KR" altLang="en-US" dirty="0"/>
              <a:t> </a:t>
            </a:r>
            <a:r>
              <a:rPr lang="en-US" altLang="ko-KR" dirty="0"/>
              <a:t>:</a:t>
            </a:r>
            <a:r>
              <a:rPr lang="ko-KR" altLang="en-US" dirty="0"/>
              <a:t> </a:t>
            </a:r>
            <a:r>
              <a:rPr lang="en-US" altLang="ko-KR" dirty="0"/>
              <a:t>width</a:t>
            </a:r>
            <a:r>
              <a:rPr lang="ko-KR" altLang="en-US" dirty="0"/>
              <a:t> </a:t>
            </a:r>
            <a:endParaRPr lang="en-US" altLang="ko-KR" dirty="0"/>
          </a:p>
          <a:p>
            <a:r>
              <a:rPr lang="en-US" altLang="ko-KR" dirty="0"/>
              <a:t>H</a:t>
            </a:r>
            <a:r>
              <a:rPr lang="ko-KR" altLang="en-US" dirty="0"/>
              <a:t> </a:t>
            </a:r>
            <a:r>
              <a:rPr lang="en-US" altLang="ko-KR" dirty="0"/>
              <a:t>:</a:t>
            </a:r>
            <a:r>
              <a:rPr lang="ko-KR" altLang="en-US" dirty="0"/>
              <a:t> </a:t>
            </a:r>
            <a:r>
              <a:rPr lang="en-US" altLang="ko-KR" dirty="0"/>
              <a:t>height </a:t>
            </a:r>
          </a:p>
          <a:p>
            <a:r>
              <a:rPr lang="en-US" altLang="ko-KR" dirty="0"/>
              <a:t>R: output stride</a:t>
            </a:r>
          </a:p>
          <a:p>
            <a:r>
              <a:rPr lang="en-US" altLang="ko-KR" dirty="0"/>
              <a:t>C : number of </a:t>
            </a:r>
            <a:r>
              <a:rPr lang="en-US" altLang="ko-KR" dirty="0" err="1"/>
              <a:t>keypoint</a:t>
            </a:r>
            <a:r>
              <a:rPr lang="en-US" altLang="ko-KR" dirty="0"/>
              <a:t> type</a:t>
            </a:r>
          </a:p>
          <a:p>
            <a:endParaRPr lang="en-US" altLang="ko-KR" dirty="0"/>
          </a:p>
          <a:p>
            <a:r>
              <a:rPr lang="en-US" altLang="ko-KR" dirty="0"/>
              <a:t>The </a:t>
            </a:r>
            <a:r>
              <a:rPr lang="en-US" altLang="ko-KR" dirty="0" err="1"/>
              <a:t>keypoint</a:t>
            </a:r>
            <a:r>
              <a:rPr lang="en-US" altLang="ko-KR" dirty="0"/>
              <a:t> types include C=17(human joints) in estimating human postures, and C=80 in object detection</a:t>
            </a:r>
          </a:p>
          <a:p>
            <a:endParaRPr lang="en-US" altLang="ko-KR" dirty="0"/>
          </a:p>
          <a:p>
            <a:r>
              <a:rPr lang="en-US" altLang="ko-KR" dirty="0"/>
              <a:t>Use several fully convolution encoder-decoder networks to predict Y from image I </a:t>
            </a:r>
          </a:p>
          <a:p>
            <a:endParaRPr lang="ko-KR" altLang="en-US" dirty="0"/>
          </a:p>
        </p:txBody>
      </p:sp>
      <p:pic>
        <p:nvPicPr>
          <p:cNvPr id="9" name="그림 8">
            <a:extLst>
              <a:ext uri="{FF2B5EF4-FFF2-40B4-BE49-F238E27FC236}">
                <a16:creationId xmlns:a16="http://schemas.microsoft.com/office/drawing/2014/main" id="{99F102DF-6B68-42B1-9A47-BB70710C3BE4}"/>
              </a:ext>
            </a:extLst>
          </p:cNvPr>
          <p:cNvPicPr>
            <a:picLocks noChangeAspect="1"/>
          </p:cNvPicPr>
          <p:nvPr/>
        </p:nvPicPr>
        <p:blipFill>
          <a:blip r:embed="rId5"/>
          <a:stretch>
            <a:fillRect/>
          </a:stretch>
        </p:blipFill>
        <p:spPr>
          <a:xfrm>
            <a:off x="6114901" y="4298306"/>
            <a:ext cx="1228725" cy="409575"/>
          </a:xfrm>
          <a:prstGeom prst="rect">
            <a:avLst/>
          </a:prstGeom>
        </p:spPr>
      </p:pic>
      <p:pic>
        <p:nvPicPr>
          <p:cNvPr id="11" name="그림 10">
            <a:extLst>
              <a:ext uri="{FF2B5EF4-FFF2-40B4-BE49-F238E27FC236}">
                <a16:creationId xmlns:a16="http://schemas.microsoft.com/office/drawing/2014/main" id="{4D60E056-C943-4673-91B0-290165092A3C}"/>
              </a:ext>
            </a:extLst>
          </p:cNvPr>
          <p:cNvPicPr>
            <a:picLocks noChangeAspect="1"/>
          </p:cNvPicPr>
          <p:nvPr/>
        </p:nvPicPr>
        <p:blipFill>
          <a:blip r:embed="rId6"/>
          <a:stretch>
            <a:fillRect/>
          </a:stretch>
        </p:blipFill>
        <p:spPr>
          <a:xfrm>
            <a:off x="6114901" y="5275206"/>
            <a:ext cx="1247775" cy="390525"/>
          </a:xfrm>
          <a:prstGeom prst="rect">
            <a:avLst/>
          </a:prstGeom>
        </p:spPr>
      </p:pic>
      <p:sp>
        <p:nvSpPr>
          <p:cNvPr id="12" name="TextBox 11">
            <a:extLst>
              <a:ext uri="{FF2B5EF4-FFF2-40B4-BE49-F238E27FC236}">
                <a16:creationId xmlns:a16="http://schemas.microsoft.com/office/drawing/2014/main" id="{D4F00C22-2CF5-4177-80A6-F94E831E4197}"/>
              </a:ext>
            </a:extLst>
          </p:cNvPr>
          <p:cNvSpPr txBox="1"/>
          <p:nvPr/>
        </p:nvSpPr>
        <p:spPr>
          <a:xfrm>
            <a:off x="8457374" y="2986476"/>
            <a:ext cx="2100190" cy="369332"/>
          </a:xfrm>
          <a:prstGeom prst="rect">
            <a:avLst/>
          </a:prstGeom>
          <a:noFill/>
        </p:spPr>
        <p:txBody>
          <a:bodyPr wrap="none" rtlCol="0">
            <a:spAutoFit/>
          </a:bodyPr>
          <a:lstStyle/>
          <a:p>
            <a:r>
              <a:rPr lang="en-US" altLang="ko-KR" dirty="0" err="1"/>
              <a:t>Keypoint</a:t>
            </a:r>
            <a:r>
              <a:rPr lang="en-US" altLang="ko-KR" dirty="0"/>
              <a:t> heatmap</a:t>
            </a:r>
            <a:endParaRPr lang="ko-KR" altLang="en-US" dirty="0"/>
          </a:p>
        </p:txBody>
      </p:sp>
      <p:sp>
        <p:nvSpPr>
          <p:cNvPr id="13" name="TextBox 12">
            <a:extLst>
              <a:ext uri="{FF2B5EF4-FFF2-40B4-BE49-F238E27FC236}">
                <a16:creationId xmlns:a16="http://schemas.microsoft.com/office/drawing/2014/main" id="{CCFC858A-B323-44EC-A818-45C9BF93EEEA}"/>
              </a:ext>
            </a:extLst>
          </p:cNvPr>
          <p:cNvSpPr txBox="1"/>
          <p:nvPr/>
        </p:nvSpPr>
        <p:spPr>
          <a:xfrm>
            <a:off x="8457374" y="5296399"/>
            <a:ext cx="1421992" cy="369332"/>
          </a:xfrm>
          <a:prstGeom prst="rect">
            <a:avLst/>
          </a:prstGeom>
          <a:noFill/>
        </p:spPr>
        <p:txBody>
          <a:bodyPr wrap="none" rtlCol="0">
            <a:spAutoFit/>
          </a:bodyPr>
          <a:lstStyle/>
          <a:p>
            <a:r>
              <a:rPr lang="en-US" altLang="ko-KR" dirty="0"/>
              <a:t>Background</a:t>
            </a:r>
            <a:endParaRPr lang="ko-KR" altLang="en-US" dirty="0"/>
          </a:p>
        </p:txBody>
      </p:sp>
      <p:sp>
        <p:nvSpPr>
          <p:cNvPr id="14" name="TextBox 13">
            <a:extLst>
              <a:ext uri="{FF2B5EF4-FFF2-40B4-BE49-F238E27FC236}">
                <a16:creationId xmlns:a16="http://schemas.microsoft.com/office/drawing/2014/main" id="{426CEF91-0EBB-41E5-8D99-8B2855EABE9B}"/>
              </a:ext>
            </a:extLst>
          </p:cNvPr>
          <p:cNvSpPr txBox="1"/>
          <p:nvPr/>
        </p:nvSpPr>
        <p:spPr>
          <a:xfrm>
            <a:off x="8478763" y="4298306"/>
            <a:ext cx="1099916" cy="369332"/>
          </a:xfrm>
          <a:prstGeom prst="rect">
            <a:avLst/>
          </a:prstGeom>
          <a:noFill/>
        </p:spPr>
        <p:txBody>
          <a:bodyPr wrap="none" rtlCol="0">
            <a:spAutoFit/>
          </a:bodyPr>
          <a:lstStyle/>
          <a:p>
            <a:r>
              <a:rPr lang="en-US" altLang="ko-KR" dirty="0" err="1"/>
              <a:t>Keypoint</a:t>
            </a:r>
            <a:endParaRPr lang="ko-KR" altLang="en-US" dirty="0"/>
          </a:p>
        </p:txBody>
      </p:sp>
      <p:sp>
        <p:nvSpPr>
          <p:cNvPr id="16" name="TextBox 15">
            <a:extLst>
              <a:ext uri="{FF2B5EF4-FFF2-40B4-BE49-F238E27FC236}">
                <a16:creationId xmlns:a16="http://schemas.microsoft.com/office/drawing/2014/main" id="{2DB8114B-7E5B-4812-9420-BA546712A071}"/>
              </a:ext>
            </a:extLst>
          </p:cNvPr>
          <p:cNvSpPr txBox="1"/>
          <p:nvPr/>
        </p:nvSpPr>
        <p:spPr>
          <a:xfrm>
            <a:off x="8457374" y="1961229"/>
            <a:ext cx="833883" cy="369332"/>
          </a:xfrm>
          <a:prstGeom prst="rect">
            <a:avLst/>
          </a:prstGeom>
          <a:noFill/>
        </p:spPr>
        <p:txBody>
          <a:bodyPr wrap="none" rtlCol="0">
            <a:spAutoFit/>
          </a:bodyPr>
          <a:lstStyle/>
          <a:p>
            <a:r>
              <a:rPr lang="en-US" altLang="ko-KR" dirty="0"/>
              <a:t>Image</a:t>
            </a:r>
            <a:endParaRPr lang="ko-KR" altLang="en-US" dirty="0"/>
          </a:p>
        </p:txBody>
      </p:sp>
    </p:spTree>
    <p:extLst>
      <p:ext uri="{BB962C8B-B14F-4D97-AF65-F5344CB8AC3E}">
        <p14:creationId xmlns:p14="http://schemas.microsoft.com/office/powerpoint/2010/main" val="109072756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520</Words>
  <Application>Microsoft Office PowerPoint</Application>
  <PresentationFormat>와이드스크린</PresentationFormat>
  <Paragraphs>54</Paragraphs>
  <Slides>10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10</vt:i4>
      </vt:variant>
    </vt:vector>
  </HeadingPairs>
  <TitlesOfParts>
    <vt:vector size="14" baseType="lpstr">
      <vt:lpstr>맑은 고딕</vt:lpstr>
      <vt:lpstr>Arial</vt:lpstr>
      <vt:lpstr>Wingdings</vt:lpstr>
      <vt:lpstr>Office 테마</vt:lpstr>
      <vt:lpstr>CenterNet</vt:lpstr>
      <vt:lpstr>Abstract</vt:lpstr>
      <vt:lpstr>PowerPoint 프레젠테이션</vt:lpstr>
      <vt:lpstr>Introduce</vt:lpstr>
      <vt:lpstr>PowerPoint 프레젠테이션</vt:lpstr>
      <vt:lpstr>PowerPoint 프레젠테이션</vt:lpstr>
      <vt:lpstr>Related work</vt:lpstr>
      <vt:lpstr>PowerPoint 프레젠테이션</vt:lpstr>
      <vt:lpstr>Preliminary</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CenterNet</dc:title>
  <dc:creator>정 재민</dc:creator>
  <cp:lastModifiedBy>정 재민</cp:lastModifiedBy>
  <cp:revision>32</cp:revision>
  <dcterms:created xsi:type="dcterms:W3CDTF">2019-05-25T12:29:27Z</dcterms:created>
  <dcterms:modified xsi:type="dcterms:W3CDTF">2019-05-25T13:07:14Z</dcterms:modified>
</cp:coreProperties>
</file>