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7" r:id="rId5"/>
    <p:sldId id="29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87" r:id="rId18"/>
    <p:sldId id="288" r:id="rId19"/>
    <p:sldId id="289" r:id="rId20"/>
    <p:sldId id="291" r:id="rId21"/>
    <p:sldId id="290" r:id="rId22"/>
    <p:sldId id="292" r:id="rId23"/>
    <p:sldId id="29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E155C-04DF-41B4-80C7-C16712A3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A42A-F572-4C91-9F19-43E6809C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60BDA-ED43-45FE-9EF1-5966C981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4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0F74-BA1D-4B27-A265-0DDC469A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76FA7-14FD-406C-9374-97E264CF2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08038-0965-46D3-BD81-E339BAD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53237-44F4-4B59-B6CE-4F243F8C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2FB14-C212-4B96-B931-804A475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FF0132-EE68-4051-B9C0-8C941786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D5B92D-A2E9-48B2-85DE-C6378FFAA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1A651-ECBA-4EAB-B6B2-BC8C2EB1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C4DDD-8843-420F-825E-FC296A95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BB79E-FAC1-4A90-989B-0CE71583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AAE70-6A6A-474B-B7D8-B5403410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C87D7-6AEF-4171-BDFE-8AE1B947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CC380-37A9-4901-929B-6BFE6B0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136F3-5570-4AD7-B9A4-A8D7F1A1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AB7D3-D619-4CCD-BF99-08E5DA0B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65F6-8F7F-4BF3-9C94-1FFA7B16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EA8B5-E9C2-453E-86CA-F421A500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C571A-56A2-4F7B-9249-9E1AEC3F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EEA6E-EE0E-41A1-8066-D0C86EB4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7069E-6CB6-4F46-8361-20221DF6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2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FB8CD-70FA-42B1-9FCE-27A0A7CA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AC54E-8382-4621-A321-DCC52C32B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B75E4-845D-4A0F-8264-8FAC1D0D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7BBD9-CEEE-4883-BD45-38BD3684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F1BB1-97F5-4065-97F3-23F205C8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3AAB8-8D25-41BC-9AF9-B033D747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2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1302C-69AF-443D-A8D7-D061653D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E388C-E634-4C32-8FB7-69231C50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CFD08-733E-4592-BF1B-8F3C1286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94271-B26B-4F66-AA7A-082CD014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BE8E9-EB9D-419F-8357-CDB9DA895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FA8FD8-9A2E-418F-88D3-9BF6BFC6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0569E-4EDE-45C2-942B-67BF36FA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F04E56-B111-48D7-86A7-72963E60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A8301-5992-4189-A068-ACF219B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466D18-9CC3-41BD-A68B-A067B01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C14A7-9D14-4B9C-A742-D7F68CEF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20B921-3D95-425A-8A4E-BBFAC1C2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8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9A0C63-FC8F-4132-9210-61B2FE64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89F70-C3DA-41DA-A926-E514247E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1BAD7-E518-4ECD-A50B-E5EA0F13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1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FD9E9-C073-49B4-AD1D-517519BF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0B824-7934-44D3-8E0E-FA6FC5F8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7ADE8-CBFD-4C96-85A6-28D1A041C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5FFB9-5FDD-4D28-933C-6861E610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41B07-A0B5-4CE5-B2FE-0AF2D1CF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B51CA-9312-4934-BE14-D44930F8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8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39A25-CB17-48F7-B86E-47E2819C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CCE7FD-113D-4918-A94A-B6A1BD7C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48DBE-0BEA-4DF1-BDC1-DEDDF363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D3786-C1FF-46FE-8EA4-7F703555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F4391-07B4-4D8F-9BD2-5A40AB76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87850-D2F5-4195-A21F-1AA407F7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2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CA600-2AA2-4670-8D53-7630F4886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Back of Tricks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6682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BAF7F64-8884-43D7-A527-32F39957D4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0"/>
                <a:ext cx="12191998" cy="50921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800" b="1">
                    <a:solidFill>
                      <a:srgbClr val="0066B3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Zero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0066B3"/>
                        </a:solidFill>
                        <a:latin typeface="Cambria Math" panose="02040503050406030204" pitchFamily="18" charset="0"/>
                        <a:ea typeface="Microsoft JhengHei" panose="020B0604030504040204" pitchFamily="34" charset="-120"/>
                        <a:cs typeface="Calibri Light" panose="020F0302020204030204" pitchFamily="34" charset="0"/>
                      </a:rPr>
                      <m:t>𝜸</m:t>
                    </m:r>
                  </m:oMath>
                </a14:m>
                <a:endParaRPr lang="ko-KR" altLang="en-US" sz="2800" b="1" dirty="0">
                  <a:solidFill>
                    <a:srgbClr val="0066B3"/>
                  </a:solidFill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BAF7F64-8884-43D7-A527-32F39957D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0"/>
                <a:ext cx="12191998" cy="509215"/>
              </a:xfrm>
              <a:blipFill>
                <a:blip r:embed="rId2"/>
                <a:stretch>
                  <a:fillRect l="-1000" t="-16667" b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10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915949"/>
                <a:ext cx="8327572" cy="13858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800"/>
                  <a:t>Batch Normalization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/>
              </a:p>
              <a:p>
                <a:pPr marL="0" indent="0">
                  <a:buNone/>
                </a:pPr>
                <a:endParaRPr lang="en-US" altLang="ko-KR" sz="1800"/>
              </a:p>
              <a:p>
                <a:pPr marL="0" indent="0">
                  <a:buNone/>
                </a:pPr>
                <a:r>
                  <a:rPr lang="en-US" altLang="ko-KR" sz="1800"/>
                  <a:t>Therefore, all residual blocks just return their inputs, mimics network that has less number of layers and is easier to train at the initial stage.</a:t>
                </a:r>
                <a:endParaRPr lang="ko-KR" altLang="en-US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915949"/>
                <a:ext cx="8327572" cy="1385862"/>
              </a:xfrm>
              <a:blipFill>
                <a:blip r:embed="rId4"/>
                <a:stretch>
                  <a:fillRect l="-586" t="-4386" r="-586"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xample of residual block in ResNet | Download Scientific Diagram">
            <a:extLst>
              <a:ext uri="{FF2B5EF4-FFF2-40B4-BE49-F238E27FC236}">
                <a16:creationId xmlns:a16="http://schemas.microsoft.com/office/drawing/2014/main" id="{86632BC6-A126-4052-8618-343BFCA3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35" y="798399"/>
            <a:ext cx="3792217" cy="526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3B983E-C31F-4E1E-9F69-602F2F32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2" y="761719"/>
            <a:ext cx="50482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7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No bias Decay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11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26962"/>
            <a:ext cx="12191999" cy="450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The weight decay is often applied to all learnable parameters including both weights and bias.</a:t>
            </a:r>
          </a:p>
          <a:p>
            <a:pPr marL="0" indent="0">
              <a:buNone/>
            </a:pPr>
            <a:endParaRPr lang="en-US" altLang="ko-KR" sz="24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400"/>
              <a:t>As pointed out by Jia et al. , however, it’s recommended to </a:t>
            </a:r>
            <a:r>
              <a:rPr lang="en-US" altLang="ko-KR" sz="2400" b="1"/>
              <a:t>only apply the regularization to weights to avoid overfitting.</a:t>
            </a:r>
          </a:p>
          <a:p>
            <a:pPr marL="0" indent="0">
              <a:buNone/>
            </a:pPr>
            <a:endParaRPr lang="en-US" altLang="ko-KR" sz="24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400"/>
              <a:t>The no bias decay heuristic follows this recommendation, it only applies the weight decay to the weights in convolution and fullyconnected layers. 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Other parameters, </a:t>
            </a:r>
            <a:r>
              <a:rPr lang="en-US" altLang="ko-KR" sz="2400" b="1"/>
              <a:t>including the biases and γ and β in BN layers, are left unregularized.</a:t>
            </a:r>
            <a:endParaRPr lang="ko-KR" altLang="en-US" sz="2400" b="1" dirty="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3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E41D8E-AA45-462F-88F1-69DDC0EB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5724"/>
            <a:ext cx="7633286" cy="22862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Low precision training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12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7" y="2028913"/>
            <a:ext cx="4163787" cy="76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FP16 : all parameters and activations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FP32 : parameter updating </a:t>
            </a:r>
            <a:endParaRPr lang="ko-KR" altLang="en-US" sz="1600" b="1" dirty="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E5F1D6-A45B-4C2F-8840-1E1F449F9D9F}"/>
              </a:ext>
            </a:extLst>
          </p:cNvPr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65913-0E61-4141-B84E-2A5B500DD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14" y="958564"/>
            <a:ext cx="7476948" cy="39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Experiment Results - Efficient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13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4C860D5-7B95-4CA8-BD68-C5565C804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9014" y="3425163"/>
            <a:ext cx="5193971" cy="29697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EAB47F-BB72-46E1-B420-583AD6E4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0" y="575547"/>
            <a:ext cx="11952514" cy="27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Model Tweaks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14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5170418-8E06-4053-AC32-936DEB7AE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301" y="794174"/>
            <a:ext cx="10839398" cy="52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ResNet Tweaks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15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9215"/>
            <a:ext cx="12191999" cy="591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ResNet B</a:t>
            </a:r>
            <a:endParaRPr lang="en-US" altLang="ko-KR" sz="1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/>
              <a:t>The observation is that the convolution in </a:t>
            </a:r>
            <a:r>
              <a:rPr lang="en-US" altLang="ko-KR" sz="1600" b="1"/>
              <a:t>path A ignores three-quarters of the input feature map</a:t>
            </a:r>
            <a:r>
              <a:rPr lang="en-US" altLang="ko-KR" sz="1600"/>
              <a:t> because it uses a kernel size 1×1 with a stride of 2.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/>
              <a:t>ResNet-B switches the strides size of the first two convolutions in path A, as shown in Figure 2a, so no information is ignored.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/>
              <a:t>Because the second convolution has a kernel size 3 × 3, the output shape of path A remains unchanged. </a:t>
            </a:r>
          </a:p>
          <a:p>
            <a:pPr marL="0" indent="0">
              <a:buNone/>
            </a:pPr>
            <a:endParaRPr lang="en-US" altLang="ko-KR" sz="1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18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ResNet C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</a:t>
            </a:r>
            <a:r>
              <a:rPr lang="ko-KR" altLang="en-US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 </a:t>
            </a:r>
            <a:r>
              <a:rPr lang="en-US" altLang="ko-KR" sz="1600"/>
              <a:t>The observation is that the computational cost of a convolution is quadratic to the kernel width or height.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 b="1"/>
              <a:t>A 7 × 7 convolution is 5.4 times more expensive than a 3 × 3 convolution</a:t>
            </a:r>
            <a:r>
              <a:rPr lang="en-US" altLang="ko-KR" sz="1600"/>
              <a:t>. </a:t>
            </a:r>
          </a:p>
          <a:p>
            <a:pPr marL="0" indent="0">
              <a:buNone/>
            </a:pPr>
            <a:r>
              <a:rPr lang="en-US" altLang="ko-KR" sz="1600"/>
              <a:t>- So this tweak replacing the </a:t>
            </a:r>
            <a:r>
              <a:rPr lang="en-US" altLang="ko-KR" sz="1600" b="1"/>
              <a:t>7 × 7 convolution in the input stem with three conservative 3 × 3 convolutions</a:t>
            </a:r>
            <a:r>
              <a:rPr lang="en-US" altLang="ko-KR" sz="1600"/>
              <a:t>, which is shown in Figure 2b, with the first and second convolutions have their output channel of 32 and a stride of 2, while the last convolution uses a 64 output channel. </a:t>
            </a:r>
          </a:p>
          <a:p>
            <a:pPr marL="0" indent="0">
              <a:buNone/>
            </a:pPr>
            <a:endParaRPr lang="en-US" altLang="ko-KR" sz="1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18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ResNet D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/>
              <a:t>Inspired by ResNet-B, we note that the 1 × 1 convolution in the path B of the downsampling block also ignores 3/4 of input feature maps, we would like to modify it so no information will be ignored.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/>
              <a:t>Empirically, we found </a:t>
            </a:r>
            <a:r>
              <a:rPr lang="en-US" altLang="ko-KR" sz="1600" b="1"/>
              <a:t>adding a 2×2 average pooling layer with a stride of 2 before the convolution</a:t>
            </a:r>
            <a:r>
              <a:rPr lang="en-US" altLang="ko-KR" sz="1600"/>
              <a:t>, whose stride is changed to 1, works well in practice and impacts the computational cost little. This tweak is illustrated in Figure 2c. </a:t>
            </a:r>
            <a:endParaRPr lang="en-US" altLang="ko-KR" sz="1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7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Experiment Results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16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E7F82E-AE05-4FDA-9570-5D2BB210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78" y="1485900"/>
            <a:ext cx="823504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Cosine Learning Rate Decay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17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09215"/>
                <a:ext cx="6320367" cy="5916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800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He et al. decreases rate at 0.1 for every 30 epochs, we call it "step decay".</a:t>
                </a:r>
              </a:p>
              <a:p>
                <a:pPr marL="0" indent="0">
                  <a:buNone/>
                </a:pPr>
                <a:endParaRPr lang="en-US" altLang="ko-KR" sz="1800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Szegedy et al. decreases rate at 0.94 for every two epochs.</a:t>
                </a:r>
              </a:p>
              <a:p>
                <a:pPr marL="0" indent="0">
                  <a:buNone/>
                </a:pPr>
                <a:endParaRPr lang="en-US" altLang="ko-KR" sz="1800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Loshchilov etal. </a:t>
                </a: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propose a cosine annealing strategy. 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 simplified version is decreasing the learning rate from the initial value to 0 by following the cosine function. 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Assume the total number of batches is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(the warmup stage is ignored), then at batch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is computed as:</a:t>
                </a:r>
              </a:p>
              <a:p>
                <a:pPr marL="0" indent="0">
                  <a:buNone/>
                </a:pPr>
                <a:endParaRPr lang="en-US" altLang="ko-KR" sz="1800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ko-KR" altLang="en-US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09215"/>
                <a:ext cx="6320367" cy="5916752"/>
              </a:xfrm>
              <a:blipFill>
                <a:blip r:embed="rId3"/>
                <a:stretch>
                  <a:fillRect l="-771" t="-1031" r="-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FF6B955-F6DC-4E80-AB0F-9C41A68DE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569" y="5159830"/>
            <a:ext cx="3633049" cy="10745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7B6763-3A6D-4919-A74A-6926EC45C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94" y="509215"/>
            <a:ext cx="5807506" cy="55358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79ED3B-A1CD-49BC-8D9E-39272596B2E4}"/>
              </a:ext>
            </a:extLst>
          </p:cNvPr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8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Label Smoothing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18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876E0D-DBF0-4B40-A617-E0F30921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30" y="1384883"/>
            <a:ext cx="6529453" cy="183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B5008-33CA-4C3F-A6FC-1034FA171F96}"/>
                  </a:ext>
                </a:extLst>
              </p:cNvPr>
              <p:cNvSpPr txBox="1"/>
              <p:nvPr/>
            </p:nvSpPr>
            <p:spPr>
              <a:xfrm>
                <a:off x="3624942" y="3771300"/>
                <a:ext cx="493122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ko-KR" sz="2400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𝑐𝑙𝑎𝑠𝑠</m:t>
                    </m:r>
                  </m:oMath>
                </a14:m>
                <a:r>
                  <a:rPr lang="en-US" altLang="ko-KR" sz="2400" b="0"/>
                  <a:t> </a:t>
                </a:r>
              </a:p>
              <a:p>
                <a:endParaRPr lang="en-US" altLang="ko-KR" sz="2400" b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𝐿𝑎𝑏𝑒𝑙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0, 1, 0</m:t>
                        </m:r>
                      </m:e>
                    </m:d>
                  </m:oMath>
                </a14:m>
                <a:r>
                  <a:rPr lang="en-US" altLang="ko-KR" sz="2400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𝑆𝑚𝑜𝑜𝑡h𝑖𝑛𝑔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𝐿𝑎𝑏𝑒𝑙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0.05, 0.9, 0.05</m:t>
                        </m:r>
                      </m:e>
                    </m:d>
                  </m:oMath>
                </a14:m>
                <a:r>
                  <a:rPr lang="en-US" altLang="ko-KR" sz="2400" b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B5008-33CA-4C3F-A6FC-1034FA171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942" y="3771300"/>
                <a:ext cx="4931228" cy="1938992"/>
              </a:xfrm>
              <a:prstGeom prst="rect">
                <a:avLst/>
              </a:prstGeom>
              <a:blipFill>
                <a:blip r:embed="rId4"/>
                <a:stretch>
                  <a:fillRect l="-1112" b="-4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1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Knowledge Distillation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19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E7F1D52-73E8-4455-A3D6-388948732A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6" y="833678"/>
            <a:ext cx="10968608" cy="51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8FD592-8F18-4439-8618-C252BDD2C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94" y="4635712"/>
            <a:ext cx="5849656" cy="13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5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Introduction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06CE731-CE4C-4884-9E24-DBCC927E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9817" y="1603288"/>
            <a:ext cx="6048366" cy="3651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4780C-C254-47FD-877E-68CBD4A3D0AA}"/>
              </a:ext>
            </a:extLst>
          </p:cNvPr>
          <p:cNvSpPr txBox="1"/>
          <p:nvPr/>
        </p:nvSpPr>
        <p:spPr>
          <a:xfrm>
            <a:off x="190500" y="1888028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Collection of training procedure</a:t>
            </a:r>
          </a:p>
          <a:p>
            <a:endParaRPr lang="en-US" altLang="ko-KR" sz="2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ko-KR" sz="2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ko-KR" sz="24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architecture refinements</a:t>
            </a:r>
          </a:p>
          <a:p>
            <a:endParaRPr lang="en-US" altLang="ko-KR" sz="2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-US" altLang="ko-KR" sz="24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ko-KR" sz="24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Better transfer learning performance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B61FDA-5DE2-432F-985D-0C2BC5FA7CB6}"/>
              </a:ext>
            </a:extLst>
          </p:cNvPr>
          <p:cNvSpPr/>
          <p:nvPr/>
        </p:nvSpPr>
        <p:spPr>
          <a:xfrm>
            <a:off x="3048000" y="2551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7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Mixup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20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3907D03-A8B8-4AA1-B34F-F07C989C6A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9" y="633811"/>
            <a:ext cx="11469701" cy="566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21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Experiment Results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21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509215"/>
                <a:ext cx="12191999" cy="5916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label smoothing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=0.1</m:t>
                    </m:r>
                  </m:oMath>
                </a14:m>
                <a:endParaRPr lang="en-US" altLang="ko-KR" sz="20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Distillation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=20</m:t>
                    </m:r>
                  </m:oMath>
                </a14:m>
                <a:r>
                  <a:rPr lang="en-US" altLang="ko-KR" sz="2000" dirty="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, Teacher : ResNet-152-D</a:t>
                </a:r>
              </a:p>
              <a:p>
                <a:pPr marL="0" indent="0">
                  <a:buNone/>
                </a:pP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Mixup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=0.2</m:t>
                    </m:r>
                  </m:oMath>
                </a14:m>
                <a:r>
                  <a:rPr lang="en-US" altLang="ko-KR" sz="2000" dirty="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Epoch : 200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509215"/>
                <a:ext cx="12191999" cy="5916752"/>
              </a:xfrm>
              <a:blipFill>
                <a:blip r:embed="rId3"/>
                <a:stretch>
                  <a:fillRect l="-500" t="-1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3813D909-A394-48C3-9BF3-C24DB7DD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697" y="2092092"/>
            <a:ext cx="86106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Object Detection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22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FDF144-BBD4-499D-AEBF-7497E97D8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34" y="1135362"/>
            <a:ext cx="7526531" cy="45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0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Semantic Segmentation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23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9215"/>
            <a:ext cx="12191999" cy="591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cs typeface="Calibri Light" panose="020F0302020204030204" pitchFamily="34" charset="0"/>
              </a:rPr>
              <a:t>A potential explanation to the phenomenon is that semantic segmentation predicts in the pixel level.</a:t>
            </a:r>
          </a:p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cs typeface="Calibri Light" panose="020F0302020204030204" pitchFamily="34" charset="0"/>
              </a:rPr>
              <a:t>While models trained with label smoothing, distillation and mixup favor soften labels</a:t>
            </a:r>
            <a:r>
              <a:rPr lang="en-US" altLang="ko-KR" sz="20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, blurred pixel-level information may be blurred and degrade overall pixel-level accuracy</a:t>
            </a:r>
            <a:r>
              <a:rPr lang="en-US" altLang="ko-KR" sz="2000">
                <a:latin typeface="Microsoft JhengHei" panose="020B0604030504040204" pitchFamily="34" charset="-120"/>
                <a:cs typeface="Calibri Light" panose="020F0302020204030204" pitchFamily="34" charset="0"/>
              </a:rPr>
              <a:t>.</a:t>
            </a:r>
            <a:endParaRPr lang="ko-KR" altLang="en-US" sz="2000" dirty="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0073F-DDB9-4AD1-B25A-1372AF3C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98" y="2560863"/>
            <a:ext cx="5673843" cy="3448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C2D92D-0533-436E-93F6-5DE75FC7F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03" y="2782660"/>
            <a:ext cx="5382985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1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cs typeface="Calibri Light" panose="020F0302020204030204" pitchFamily="34" charset="0"/>
              </a:rPr>
              <a:t>Training Procedures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3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E026C3-F273-46CE-85AC-AC69B1AF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2797" y="1524000"/>
            <a:ext cx="5486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0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cs typeface="Calibri Light" panose="020F0302020204030204" pitchFamily="34" charset="0"/>
              </a:rPr>
              <a:t>Baseline Training Procedures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4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9215"/>
            <a:ext cx="12191999" cy="5916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1. Randomly sample an image and decode it into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32-bit floating point raw pixel values in [0, 255].</a:t>
            </a:r>
          </a:p>
          <a:p>
            <a:pPr marL="0" indent="0">
              <a:buNone/>
            </a:pPr>
            <a:endParaRPr lang="en-US" altLang="ko-KR" sz="2000" b="1"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2.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Randomly crop a rectangular region whose aspect ratio is randomly sampled in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[3/4, 4/3] 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area randomly sampled in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[8%, 100%],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then resize the cropped region into a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224-by-224 square image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Flip horizontally 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 0.5 probability. </a:t>
            </a:r>
          </a:p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 Scale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hue, saturation, and brightness 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 coefficients uniformly drawn from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[0.6, 1.4]. </a:t>
            </a:r>
          </a:p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5. Add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PCA noise 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 a coefficient sampled from a normal distribution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(0, 0.1). </a:t>
            </a:r>
          </a:p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6.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Normalize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RGB channels by subtracting 123.68, 116.779, 103.939 and dividing by 58.393, 57.12, 57.375, respectively.</a:t>
            </a:r>
            <a:endParaRPr lang="ko-KR" altLang="en-US" sz="2000" dirty="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cs typeface="Calibri Light" panose="020F0302020204030204" pitchFamily="34" charset="0"/>
              </a:rPr>
              <a:t>Baseline Training Procedures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5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9" y="617431"/>
                <a:ext cx="5872294" cy="56231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Weight Initialization : Xavier algorithm</a:t>
                </a: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𝑎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𝑤h𝑒𝑟𝑒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6/(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Bias Initialization : 0</a:t>
                </a: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Batch Normalization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 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𝛽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 (scale &amp; shift)</a:t>
                </a: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400"/>
                  <a:t>Nesterov Accelerated Gradient (NAG) descent</a:t>
                </a: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Epoch : 120</a:t>
                </a: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Batch Size : 256</a:t>
                </a: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Learning rate : 0.1 -&gt; 0.01 -&gt; 0.001 -&gt; 0.0001 (30, 60, 90)</a:t>
                </a: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GPU : Nvidia V100 GPUs 8</a:t>
                </a: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Image size : 299 x 299</a:t>
                </a: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Training Dataset : 1.3 million</a:t>
                </a: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9" y="617431"/>
                <a:ext cx="5872294" cy="5623137"/>
              </a:xfrm>
              <a:blipFill>
                <a:blip r:embed="rId3"/>
                <a:stretch>
                  <a:fillRect l="-312" t="-542" b="-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39C728B-8944-4337-AC16-C4CF24548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138" y="3216198"/>
            <a:ext cx="5331722" cy="27561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ACE626-298D-4ADA-9A1E-B413D4112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336" y="822962"/>
            <a:ext cx="2219325" cy="119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069DAC-02C8-4054-8B99-2BB1C7E21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04" y="3428999"/>
            <a:ext cx="3516768" cy="6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cs typeface="Calibri Light" panose="020F0302020204030204" pitchFamily="34" charset="0"/>
              </a:rPr>
              <a:t>Nesterov Accelerated Gradient (NAG) </a:t>
            </a:r>
            <a:endParaRPr lang="ko-KR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6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59E912-9CD6-49FA-9827-BF1447E6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638" y="867606"/>
            <a:ext cx="5470718" cy="51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8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Large-batch training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7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40709"/>
                <a:ext cx="12191999" cy="317658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Linear scaling learning rate</a:t>
                </a:r>
              </a:p>
              <a:p>
                <a:endParaRPr lang="en-US" altLang="ko-KR" sz="2400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ko-KR" sz="2400" b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Learning rate warmup</a:t>
                </a:r>
              </a:p>
              <a:p>
                <a:endParaRPr lang="en-US" altLang="ko-KR" sz="2400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ko-KR" sz="2400" b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Zero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𝜸</m:t>
                    </m:r>
                  </m:oMath>
                </a14:m>
                <a:endParaRPr lang="en-US" altLang="ko-KR" sz="2400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altLang="ko-KR" sz="2400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ko-KR" sz="2400" b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No bias decay</a:t>
                </a: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40709"/>
                <a:ext cx="12191999" cy="3176581"/>
              </a:xfrm>
              <a:blipFill>
                <a:blip r:embed="rId3"/>
                <a:stretch>
                  <a:fillRect l="-650" t="-2495" b="-4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C211F4D-1904-4D33-9589-D14DADC0944F}"/>
              </a:ext>
            </a:extLst>
          </p:cNvPr>
          <p:cNvSpPr/>
          <p:nvPr/>
        </p:nvSpPr>
        <p:spPr>
          <a:xfrm>
            <a:off x="4705345" y="413998"/>
            <a:ext cx="689610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Mini-batch SGD groups multiple samples to a minibatch to increase parallelism and decrease communication costs. </a:t>
            </a:r>
          </a:p>
          <a:p>
            <a:endParaRPr lang="en-US" altLang="ko-KR"/>
          </a:p>
          <a:p>
            <a:r>
              <a:rPr lang="en-US" altLang="ko-KR"/>
              <a:t>Using large batch size, however, may slow down the training progress. </a:t>
            </a:r>
          </a:p>
          <a:p>
            <a:endParaRPr lang="en-US" altLang="ko-KR"/>
          </a:p>
          <a:p>
            <a:r>
              <a:rPr lang="en-US" altLang="ko-KR"/>
              <a:t>For convex problems, convergence rate decreases as batch size increases. </a:t>
            </a:r>
          </a:p>
          <a:p>
            <a:endParaRPr lang="en-US" altLang="ko-KR"/>
          </a:p>
          <a:p>
            <a:r>
              <a:rPr lang="en-US" altLang="ko-KR"/>
              <a:t>Similar empirical results have been reported for neural networks [25]. </a:t>
            </a:r>
          </a:p>
          <a:p>
            <a:endParaRPr lang="en-US" altLang="ko-KR"/>
          </a:p>
          <a:p>
            <a:r>
              <a:rPr lang="en-US" altLang="ko-KR"/>
              <a:t>In other words, for the same number of epochs, training with a large batch size results in a model with degraded validation accuracy compared to the ones trained with smaller batch sizes. </a:t>
            </a:r>
          </a:p>
          <a:p>
            <a:endParaRPr lang="en-US" altLang="ko-KR"/>
          </a:p>
          <a:p>
            <a:r>
              <a:rPr lang="en-US" altLang="ko-KR"/>
              <a:t>Multiple works [7, 14] have proposed heuristics to solve this issue. </a:t>
            </a:r>
          </a:p>
          <a:p>
            <a:endParaRPr lang="en-US" altLang="ko-KR"/>
          </a:p>
          <a:p>
            <a:r>
              <a:rPr lang="en-US" altLang="ko-KR"/>
              <a:t>In the following paragraphs, we will examine four heuristics that help scale the batch size up for single machine training.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5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Linear scaling learning rate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8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509215"/>
                <a:ext cx="12191999" cy="5916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Increase the batch size does not change the expectation of the stochastic gradient but reduces its variance.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In other words, a large batch size reduces the noise in the gradient, so we may increase the learning rate to make a large progress along the opposite of the gradient direction.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Goyal et al.  reports that linearly increasing the learning rate with the batch size works empirically for ResNet-50 training.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He et al. to choose 0.1 as the initial learning rate for batch size 256, then when changing to a larger batch size b, we will increase the initial learning rate to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0.1 ×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𝑏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/256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.</a:t>
                </a: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509215"/>
                <a:ext cx="12191999" cy="5916752"/>
              </a:xfrm>
              <a:blipFill>
                <a:blip r:embed="rId3"/>
                <a:stretch>
                  <a:fillRect l="-400" r="-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9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Learning rate warmup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9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9981"/>
                <a:ext cx="12191999" cy="5038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Goyal et al. proposes a gradual warmup strategy that increases the learning rate from 0 to the initial learning rate linearly. 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 other words, assume we will use the first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𝑚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batches (e.g. 5 data epochs) to warm up, and the initial learning rate is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𝜂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then at batch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𝑖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1 ≤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𝑖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≤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𝑚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we will set the learning rate to be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𝑖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𝜂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/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𝑚</m:t>
                    </m:r>
                  </m:oMath>
                </a14:m>
                <a:endParaRPr lang="ko-KR" altLang="en-US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9981"/>
                <a:ext cx="12191999" cy="5038038"/>
              </a:xfr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D954A0E-9682-4095-9319-84FA0E1CB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47" y="760640"/>
            <a:ext cx="727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4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1334</Words>
  <Application>Microsoft Office PowerPoint</Application>
  <PresentationFormat>와이드스크린</PresentationFormat>
  <Paragraphs>236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Microsoft JhengHei</vt:lpstr>
      <vt:lpstr>맑은 고딕</vt:lpstr>
      <vt:lpstr>Arial</vt:lpstr>
      <vt:lpstr>Cambria Math</vt:lpstr>
      <vt:lpstr>Office 테마</vt:lpstr>
      <vt:lpstr>Back of Tricks</vt:lpstr>
      <vt:lpstr>Introduction</vt:lpstr>
      <vt:lpstr>Training Procedures</vt:lpstr>
      <vt:lpstr>Baseline Training Procedures</vt:lpstr>
      <vt:lpstr>Baseline Training Procedures</vt:lpstr>
      <vt:lpstr>Nesterov Accelerated Gradient (NAG) </vt:lpstr>
      <vt:lpstr>Large-batch training</vt:lpstr>
      <vt:lpstr>Linear scaling learning rate</vt:lpstr>
      <vt:lpstr>Learning rate warmup</vt:lpstr>
      <vt:lpstr>Zero γ</vt:lpstr>
      <vt:lpstr>No bias Decay</vt:lpstr>
      <vt:lpstr>Low precision training</vt:lpstr>
      <vt:lpstr>Experiment Results - Efficient</vt:lpstr>
      <vt:lpstr>Model Tweaks</vt:lpstr>
      <vt:lpstr>ResNet Tweaks</vt:lpstr>
      <vt:lpstr>Experiment Results</vt:lpstr>
      <vt:lpstr>Cosine Learning Rate Decay</vt:lpstr>
      <vt:lpstr>Label Smoothing</vt:lpstr>
      <vt:lpstr>Knowledge Distillation</vt:lpstr>
      <vt:lpstr>Mixup</vt:lpstr>
      <vt:lpstr>Experiment Results</vt:lpstr>
      <vt:lpstr>Object Detection</vt:lpstr>
      <vt:lpstr>Semantic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130</cp:revision>
  <dcterms:created xsi:type="dcterms:W3CDTF">2020-11-23T02:37:59Z</dcterms:created>
  <dcterms:modified xsi:type="dcterms:W3CDTF">2020-12-10T06:45:36Z</dcterms:modified>
</cp:coreProperties>
</file>