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56" r:id="rId3"/>
    <p:sldId id="266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0" r:id="rId14"/>
    <p:sldId id="441" r:id="rId15"/>
    <p:sldId id="442" r:id="rId16"/>
    <p:sldId id="443" r:id="rId17"/>
    <p:sldId id="444" r:id="rId18"/>
    <p:sldId id="446" r:id="rId19"/>
    <p:sldId id="447" r:id="rId20"/>
    <p:sldId id="448" r:id="rId21"/>
    <p:sldId id="450" r:id="rId22"/>
    <p:sldId id="453" r:id="rId23"/>
    <p:sldId id="455" r:id="rId24"/>
    <p:sldId id="456" r:id="rId25"/>
    <p:sldId id="457" r:id="rId26"/>
    <p:sldId id="458" r:id="rId27"/>
    <p:sldId id="459" r:id="rId28"/>
    <p:sldId id="461" r:id="rId29"/>
    <p:sldId id="462" r:id="rId30"/>
    <p:sldId id="465" r:id="rId31"/>
    <p:sldId id="467" r:id="rId32"/>
    <p:sldId id="468" r:id="rId33"/>
    <p:sldId id="470" r:id="rId34"/>
    <p:sldId id="469" r:id="rId35"/>
    <p:sldId id="439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선" initials="김" lastIdx="15" clrIdx="0">
    <p:extLst>
      <p:ext uri="{19B8F6BF-5375-455C-9EA6-DF929625EA0E}">
        <p15:presenceInfo xmlns:p15="http://schemas.microsoft.com/office/powerpoint/2012/main" userId="0fa3549ec24851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800080"/>
    <a:srgbClr val="608DC4"/>
    <a:srgbClr val="3F6EA7"/>
    <a:srgbClr val="3C609A"/>
    <a:srgbClr val="345284"/>
    <a:srgbClr val="97E1FF"/>
    <a:srgbClr val="00A4E6"/>
    <a:srgbClr val="5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7719" autoAdjust="0"/>
  </p:normalViewPr>
  <p:slideViewPr>
    <p:cSldViewPr>
      <p:cViewPr varScale="1">
        <p:scale>
          <a:sx n="95" d="100"/>
          <a:sy n="95" d="100"/>
        </p:scale>
        <p:origin x="390" y="8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96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9T17:28:02.911" idx="2">
    <p:pos x="3077" y="1480"/>
    <p:text>수정 참고해주세요.한 페이지에 내용이 적은 경우 다음 슬라이드와 합쳐주세요. 왼쪽과 같이 제목이 빠진 경우 넣어주시고, 저자 텍스트가 정리가 잘 안되어 있는데..PDF에 그림 있을 경우 활용해서 넣어주시면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CFB2992-190A-4367-BFF9-6ED9CA27D9C4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EFD1C-3CFC-4AA3-A820-E1BF204B95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5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B13EB8C-6A8F-48EC-836F-D60D12FD4048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C27445-9C54-462A-B880-D00E5CC422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58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7088" y="1530350"/>
            <a:ext cx="7186612" cy="89255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CookBook,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 </a:t>
            </a:r>
            <a:r>
              <a:rPr kumimoji="0"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kumimoji="0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배우는 윈도우 프로그래밍</a:t>
            </a:r>
            <a:endParaRPr kumimoji="0" lang="de-DE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27088" y="2513013"/>
            <a:ext cx="7991475" cy="1868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강의교안 이용 안내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강의교안의 저작권은 </a:t>
            </a:r>
            <a:r>
              <a:rPr kumimoji="0"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한빛아카데미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㈜에 있습니다</a:t>
            </a: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136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조에 의거하여 </a:t>
            </a:r>
            <a:endParaRPr kumimoji="0" lang="en-US" altLang="ko-KR" sz="11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최고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천만원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이하의 벌금에 처할 수 있고 이를 병과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倂科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50825" y="908050"/>
            <a:ext cx="8636000" cy="5689600"/>
          </a:xfrm>
          <a:prstGeom prst="roundRect">
            <a:avLst>
              <a:gd name="adj" fmla="val 8655"/>
            </a:avLst>
          </a:prstGeom>
          <a:noFill/>
          <a:ln w="1270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2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챕터 도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976937"/>
            <a:ext cx="9144000" cy="191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3" y="2692127"/>
            <a:ext cx="4772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54" y="136798"/>
            <a:ext cx="2724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23528" y="5373216"/>
            <a:ext cx="72728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28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7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 userDrawn="1"/>
        </p:nvSpPr>
        <p:spPr bwMode="auto">
          <a:xfrm>
            <a:off x="250825" y="1390650"/>
            <a:ext cx="8636000" cy="5207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smtClean="0">
              <a:solidFill>
                <a:srgbClr val="000000"/>
              </a:solidFill>
              <a:latin typeface="Lucida Grande"/>
              <a:ea typeface="ヒラギノ角ゴ ProN W3"/>
              <a:cs typeface="ヒラギノ角ゴ ProN W3"/>
              <a:sym typeface="Lucida Grande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51520" y="765175"/>
            <a:ext cx="7186612" cy="522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kumimoji="0" lang="de-DE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91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 userDrawn="1"/>
        </p:nvSpPr>
        <p:spPr bwMode="auto">
          <a:xfrm>
            <a:off x="250825" y="1390650"/>
            <a:ext cx="8636000" cy="5207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smtClean="0">
              <a:solidFill>
                <a:srgbClr val="000000"/>
              </a:solidFill>
              <a:latin typeface="Lucida Grande"/>
              <a:ea typeface="ヒラギノ角ゴ ProN W3"/>
              <a:cs typeface="ヒラギノ角ゴ ProN W3"/>
              <a:sym typeface="Lucida Grande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51520" y="765175"/>
            <a:ext cx="7186612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목표</a:t>
            </a:r>
            <a:endParaRPr kumimoji="0"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24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51520" y="1052736"/>
            <a:ext cx="8640960" cy="549961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158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80008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6840760" cy="548680"/>
          </a:xfrm>
          <a:ln>
            <a:solidFill>
              <a:schemeClr val="bg1"/>
            </a:solidFill>
          </a:ln>
        </p:spPr>
        <p:txBody>
          <a:bodyPr/>
          <a:lstStyle>
            <a:lvl1pPr algn="l">
              <a:defRPr sz="1800" b="1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99213560"/>
              </p:ext>
            </p:extLst>
          </p:nvPr>
        </p:nvGraphicFramePr>
        <p:xfrm>
          <a:off x="0" y="0"/>
          <a:ext cx="9144000" cy="32077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32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1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51520" y="1052736"/>
            <a:ext cx="8640960" cy="549961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158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 hasCustomPrompt="1"/>
          </p:nvPr>
        </p:nvSpPr>
        <p:spPr>
          <a:xfrm>
            <a:off x="269379" y="941503"/>
            <a:ext cx="871296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rgbClr val="80008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err="1" smtClean="0"/>
              <a:t>asd</a:t>
            </a:r>
            <a:endParaRPr lang="ko-KR" altLang="en-US" dirty="0" smtClean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6840760" cy="548680"/>
          </a:xfrm>
          <a:ln>
            <a:solidFill>
              <a:schemeClr val="bg1"/>
            </a:solidFill>
          </a:ln>
        </p:spPr>
        <p:txBody>
          <a:bodyPr/>
          <a:lstStyle>
            <a:lvl1pPr algn="l">
              <a:defRPr sz="1800" b="1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42023449"/>
              </p:ext>
            </p:extLst>
          </p:nvPr>
        </p:nvGraphicFramePr>
        <p:xfrm>
          <a:off x="0" y="0"/>
          <a:ext cx="9144000" cy="32077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32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22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158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4320480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80008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6840760" cy="548680"/>
          </a:xfrm>
          <a:ln>
            <a:solidFill>
              <a:schemeClr val="bg1"/>
            </a:solidFill>
          </a:ln>
        </p:spPr>
        <p:txBody>
          <a:bodyPr/>
          <a:lstStyle>
            <a:lvl1pPr algn="l">
              <a:defRPr sz="1800" b="1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02054865"/>
              </p:ext>
            </p:extLst>
          </p:nvPr>
        </p:nvGraphicFramePr>
        <p:xfrm>
          <a:off x="0" y="0"/>
          <a:ext cx="9144000" cy="32077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32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내용 개체 틀 2"/>
          <p:cNvSpPr>
            <a:spLocks noGrp="1"/>
          </p:cNvSpPr>
          <p:nvPr>
            <p:ph idx="11"/>
          </p:nvPr>
        </p:nvSpPr>
        <p:spPr>
          <a:xfrm>
            <a:off x="4661867" y="980728"/>
            <a:ext cx="4320480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80008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58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23528" y="3537247"/>
            <a:ext cx="72728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28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987824" y="2478038"/>
            <a:ext cx="518457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7200" dirty="0" smtClean="0"/>
              <a:t>Q</a:t>
            </a:r>
            <a:r>
              <a:rPr lang="en-US" altLang="ko-KR" sz="7200" baseline="0" dirty="0" smtClean="0"/>
              <a:t> &amp; A</a:t>
            </a:r>
            <a:endParaRPr lang="ko-KR" alt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58149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871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150"/>
            <a:ext cx="2133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fld id="{629652FB-5FB3-4995-84D4-2363154A05E3}" type="datetimeFigureOut">
              <a:rPr lang="ko-KR" altLang="en-US"/>
              <a:pPr>
                <a:defRPr/>
              </a:pPr>
              <a:t>2018-08-23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4625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1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F5FC1D0-2EF2-4C62-AA63-B849C43C605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9" r:id="rId2"/>
    <p:sldLayoutId id="2147483902" r:id="rId3"/>
    <p:sldLayoutId id="2147483905" r:id="rId4"/>
    <p:sldLayoutId id="2147483904" r:id="rId5"/>
    <p:sldLayoutId id="2147483908" r:id="rId6"/>
    <p:sldLayoutId id="2147483907" r:id="rId7"/>
    <p:sldLayoutId id="214748390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비쥬얼</a:t>
            </a:r>
            <a:r>
              <a:rPr lang="ko-KR" altLang="en-US" dirty="0" smtClean="0"/>
              <a:t> 스튜디오 </a:t>
            </a:r>
            <a:r>
              <a:rPr lang="en-US" altLang="ko-KR" dirty="0" smtClean="0"/>
              <a:t>2013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pic>
        <p:nvPicPr>
          <p:cNvPr id="4" name="_x174629176" descr="EMB0000102c0c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84784"/>
            <a:ext cx="6336704" cy="474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페이지에서 </a:t>
            </a:r>
            <a:r>
              <a:rPr lang="en-US" altLang="ko-KR" dirty="0" smtClean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새로 만들기</a:t>
            </a:r>
            <a:r>
              <a:rPr lang="en-US" altLang="ko-KR" dirty="0"/>
              <a:t>]-[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를 선택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6" name="_x174630616" descr="EMB0000102c0c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772816"/>
            <a:ext cx="7442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60032" y="2384884"/>
            <a:ext cx="1944216" cy="3240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프로젝트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페이지에서 </a:t>
            </a:r>
            <a:r>
              <a:rPr lang="en-US" altLang="ko-KR" dirty="0" smtClean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새로 만들기</a:t>
            </a:r>
            <a:r>
              <a:rPr lang="en-US" altLang="ko-KR" dirty="0"/>
              <a:t>]-[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를 선택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6" y="1772816"/>
            <a:ext cx="7162430" cy="40324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98002" y="3933056"/>
            <a:ext cx="576064" cy="288032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7220" y="3840600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①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02158" y="2616464"/>
            <a:ext cx="3060340" cy="524504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3444" y="3041576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②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35184" y="4758388"/>
            <a:ext cx="877578" cy="272945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9683" y="4642832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③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87638" y="5457112"/>
            <a:ext cx="841816" cy="27855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317" y="5358986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④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153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0" y="2060848"/>
            <a:ext cx="3924176" cy="303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73" y="2780928"/>
            <a:ext cx="4206694" cy="325481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4. Win32 </a:t>
            </a:r>
            <a:r>
              <a:rPr lang="ko-KR" altLang="en-US" dirty="0" smtClean="0"/>
              <a:t>응용 프로그램 마법사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마법사 시작 화면에서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을 누른다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빈 프로젝트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>, &lt;</a:t>
            </a:r>
            <a:r>
              <a:rPr lang="ko-KR" altLang="en-US" dirty="0" smtClean="0"/>
              <a:t>마침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버튼을 눌러서 마법사를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0709" y="5675918"/>
            <a:ext cx="599723" cy="273362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85064" y="4370049"/>
            <a:ext cx="910871" cy="440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①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4248" y="4293096"/>
            <a:ext cx="840870" cy="440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②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38109" y="4414851"/>
            <a:ext cx="766139" cy="238285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88370" y="5293208"/>
            <a:ext cx="888086" cy="440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③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03758" y="4751815"/>
            <a:ext cx="576154" cy="216040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생성된 프로젝트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6299845" cy="47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09883"/>
            <a:ext cx="7128792" cy="399451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 파일 만들고 소스 코드 작성하기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탐색기의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소스 파일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폴더에서 마우스 오른쪽 버튼을 누른다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팝업 메뉴에서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새 항목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새 항목 추가 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1021" y="2276872"/>
            <a:ext cx="2710930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①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마우스 오른쪽 버튼 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4660" y="2512047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②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61194" y="2903970"/>
            <a:ext cx="1565229" cy="362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15816" y="2618619"/>
            <a:ext cx="1440160" cy="3600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소스 파일 만들고 소스 코드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새 항목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[Visual C++]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[C++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위치 칸에 파일 위치와 이름 칸에 파일 이름을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버튼을 눌러 소스코드 편집 창을 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8" y="2708920"/>
            <a:ext cx="7120288" cy="40051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62272" y="5780296"/>
            <a:ext cx="3157800" cy="529024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42910" y="5522835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⑥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3416" y="3025473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⑤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87824" y="3228063"/>
            <a:ext cx="1315292" cy="416961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6426" y="5719565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⑦ 클릭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7392" y="3212976"/>
            <a:ext cx="1008112" cy="360040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70322" y="6300310"/>
            <a:ext cx="959502" cy="333632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03892" y="2930737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④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154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7569"/>
            <a:ext cx="7524750" cy="50577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소스 코드 작성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3573016"/>
            <a:ext cx="1656184" cy="330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①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소스코드 작성</a:t>
            </a:r>
          </a:p>
        </p:txBody>
      </p:sp>
    </p:spTree>
    <p:extLst>
      <p:ext uri="{BB962C8B-B14F-4D97-AF65-F5344CB8AC3E}">
        <p14:creationId xmlns:p14="http://schemas.microsoft.com/office/powerpoint/2010/main" val="32241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1-1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윈도우 프로그래밍 시작하기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15" name="_x119966088" descr="EMB00000ddc03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768752" cy="406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구조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0949" y="2851845"/>
            <a:ext cx="1727200" cy="865187"/>
          </a:xfrm>
          <a:prstGeom prst="rect">
            <a:avLst/>
          </a:prstGeom>
          <a:solidFill>
            <a:srgbClr val="CD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536" y="1268760"/>
            <a:ext cx="1727200" cy="865188"/>
          </a:xfrm>
          <a:prstGeom prst="rect">
            <a:avLst/>
          </a:prstGeom>
          <a:solidFill>
            <a:srgbClr val="CD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74999" y="2143473"/>
            <a:ext cx="150812" cy="20002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246436" y="233238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0161" y="1433860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+mn-ea"/>
                <a:ea typeface="+mn-ea"/>
              </a:rPr>
              <a:t>솔루션</a:t>
            </a:r>
            <a:endParaRPr lang="en-US" altLang="ko-KR" sz="1400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(.</a:t>
            </a:r>
            <a:r>
              <a:rPr lang="en-US" altLang="ko-KR" sz="1400" dirty="0" err="1">
                <a:latin typeface="+mn-ea"/>
                <a:ea typeface="+mn-ea"/>
              </a:rPr>
              <a:t>sln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파일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7124" y="2665760"/>
            <a:ext cx="1727200" cy="865188"/>
          </a:xfrm>
          <a:prstGeom prst="rect">
            <a:avLst/>
          </a:prstGeom>
          <a:solidFill>
            <a:srgbClr val="CD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1749" y="2830860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+mn-ea"/>
                <a:ea typeface="+mn-ea"/>
              </a:rPr>
              <a:t>프로젝트</a:t>
            </a:r>
            <a:endParaRPr lang="en-US" altLang="ko-KR" sz="1400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(.</a:t>
            </a:r>
            <a:r>
              <a:rPr lang="en-US" altLang="ko-KR" sz="1400" dirty="0" err="1">
                <a:latin typeface="+mn-ea"/>
                <a:ea typeface="+mn-ea"/>
              </a:rPr>
              <a:t>dsp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파일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187699" y="3711923"/>
            <a:ext cx="150812" cy="20002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259136" y="390083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11560" y="4940076"/>
            <a:ext cx="1727200" cy="865188"/>
          </a:xfrm>
          <a:prstGeom prst="rect">
            <a:avLst/>
          </a:prstGeom>
          <a:solidFill>
            <a:srgbClr val="CD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20936" y="4235798"/>
            <a:ext cx="1727200" cy="865187"/>
          </a:xfrm>
          <a:prstGeom prst="rect">
            <a:avLst/>
          </a:prstGeom>
          <a:solidFill>
            <a:srgbClr val="CDF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0340" y="4400898"/>
            <a:ext cx="174843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+mn-ea"/>
                <a:ea typeface="+mn-ea"/>
              </a:rPr>
              <a:t>소스</a:t>
            </a:r>
            <a:endParaRPr lang="en-US" altLang="ko-KR" sz="1400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(.</a:t>
            </a:r>
            <a:r>
              <a:rPr lang="en-US" altLang="ko-KR" sz="1400" dirty="0" err="1">
                <a:latin typeface="+mn-ea"/>
                <a:ea typeface="+mn-ea"/>
              </a:rPr>
              <a:t>cpp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파일</a:t>
            </a:r>
            <a:r>
              <a:rPr lang="en-US" altLang="ko-KR" sz="1400" dirty="0">
                <a:latin typeface="+mn-ea"/>
                <a:ea typeface="+mn-ea"/>
              </a:rPr>
              <a:t>) C, C++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30499" y="5154960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+mn-ea"/>
                <a:ea typeface="+mn-ea"/>
              </a:rPr>
              <a:t>리소스</a:t>
            </a:r>
            <a:endParaRPr lang="en-US" altLang="ko-KR" sz="140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(.rc </a:t>
            </a:r>
            <a:r>
              <a:rPr lang="ko-KR" altLang="en-US" sz="1400">
                <a:latin typeface="+mn-ea"/>
                <a:ea typeface="+mn-ea"/>
              </a:rPr>
              <a:t>파일</a:t>
            </a:r>
            <a:r>
              <a:rPr lang="en-US" altLang="ko-KR" sz="1400">
                <a:latin typeface="+mn-ea"/>
                <a:ea typeface="+mn-ea"/>
              </a:rPr>
              <a:t>)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2189411" y="1368773"/>
            <a:ext cx="652463" cy="595312"/>
          </a:xfrm>
          <a:prstGeom prst="leftArrow">
            <a:avLst>
              <a:gd name="adj1" fmla="val 50000"/>
              <a:gd name="adj2" fmla="val 274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275136" y="1517998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열기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06353" y="1517998"/>
            <a:ext cx="314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+mn-ea"/>
                <a:ea typeface="+mn-ea"/>
              </a:rPr>
              <a:t>작업했던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내용으로 다시 진입할 때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654473" y="4461223"/>
            <a:ext cx="314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b="1" dirty="0" smtClean="0">
                <a:latin typeface="+mn-ea"/>
                <a:ea typeface="+mn-ea"/>
              </a:rPr>
              <a:t>특정한 </a:t>
            </a:r>
            <a:r>
              <a:rPr lang="ko-KR" altLang="en-US" sz="1400" b="1" dirty="0">
                <a:latin typeface="+mn-ea"/>
                <a:ea typeface="+mn-ea"/>
              </a:rPr>
              <a:t>소스를 직접 참조할 때</a:t>
            </a:r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>
            <a:off x="2251324" y="4307235"/>
            <a:ext cx="652462" cy="595313"/>
          </a:xfrm>
          <a:prstGeom prst="leftArrow">
            <a:avLst>
              <a:gd name="adj1" fmla="val 50000"/>
              <a:gd name="adj2" fmla="val 274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337049" y="4456460"/>
            <a:ext cx="649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열기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251520" y="5338763"/>
            <a:ext cx="8239125" cy="10810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 dirty="0" err="1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</a:t>
            </a:r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01. </a:t>
            </a:r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윈도우 프로그래밍의 기초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251520" y="980728"/>
            <a:ext cx="4248472" cy="5544616"/>
          </a:xfrm>
        </p:spPr>
        <p:txBody>
          <a:bodyPr/>
          <a:lstStyle/>
          <a:p>
            <a:r>
              <a:rPr lang="ko-KR" altLang="en-US" dirty="0"/>
              <a:t>소스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sz="1400" dirty="0" err="1"/>
              <a:t>장별</a:t>
            </a:r>
            <a:r>
              <a:rPr lang="en-US" altLang="ko-KR" sz="1400" dirty="0"/>
              <a:t>(1</a:t>
            </a:r>
            <a:r>
              <a:rPr lang="ko-KR" altLang="en-US" sz="1400" dirty="0"/>
              <a:t>장</a:t>
            </a:r>
            <a:r>
              <a:rPr lang="en-US" altLang="ko-KR" sz="1400" dirty="0"/>
              <a:t>, 2</a:t>
            </a:r>
            <a:r>
              <a:rPr lang="ko-KR" altLang="en-US" sz="1400" dirty="0"/>
              <a:t>장</a:t>
            </a:r>
            <a:r>
              <a:rPr lang="en-US" altLang="ko-KR" sz="1400" dirty="0"/>
              <a:t>, …) </a:t>
            </a:r>
            <a:r>
              <a:rPr lang="ko-KR" altLang="en-US" sz="1400" dirty="0"/>
              <a:t>폴더를 만들고 소스 관리</a:t>
            </a:r>
          </a:p>
          <a:p>
            <a:pPr lvl="1"/>
            <a:r>
              <a:rPr lang="ko-KR" altLang="en-US" sz="1400" dirty="0"/>
              <a:t>컴파일 하기 원하는 소스만 선택하여 </a:t>
            </a:r>
            <a:r>
              <a:rPr lang="en-US" altLang="ko-KR" sz="1400" dirty="0"/>
              <a:t>Build</a:t>
            </a:r>
          </a:p>
          <a:p>
            <a:pPr lvl="1"/>
            <a:r>
              <a:rPr lang="ko-KR" altLang="en-US" sz="1400" dirty="0"/>
              <a:t>소스를 </a:t>
            </a:r>
            <a:r>
              <a:rPr lang="en-US" altLang="ko-KR" sz="1400" dirty="0"/>
              <a:t>USB </a:t>
            </a:r>
            <a:r>
              <a:rPr lang="ko-KR" altLang="en-US" sz="1400" dirty="0"/>
              <a:t>저장장치에 </a:t>
            </a:r>
            <a:r>
              <a:rPr lang="ko-KR" altLang="en-US" sz="1400" dirty="0" smtClean="0"/>
              <a:t>저장했다면 </a:t>
            </a:r>
            <a:r>
              <a:rPr lang="ko-KR" altLang="en-US" sz="1400" dirty="0"/>
              <a:t>컴파일 </a:t>
            </a:r>
            <a:r>
              <a:rPr lang="ko-KR" altLang="en-US" sz="1400" dirty="0" smtClean="0"/>
              <a:t>과정에서 </a:t>
            </a:r>
            <a:r>
              <a:rPr lang="ko-KR" altLang="en-US" sz="1400" dirty="0"/>
              <a:t>발생하는 중간 파일과 실행 파일은 </a:t>
            </a:r>
            <a:r>
              <a:rPr lang="en-US" altLang="ko-KR" sz="1400" dirty="0" smtClean="0"/>
              <a:t>C</a:t>
            </a:r>
            <a:r>
              <a:rPr lang="en-US" altLang="ko-KR" sz="1400" dirty="0"/>
              <a:t>:</a:t>
            </a:r>
            <a:r>
              <a:rPr lang="ko-KR" altLang="en-US" sz="1400" dirty="0"/>
              <a:t>나 </a:t>
            </a:r>
            <a:r>
              <a:rPr lang="en-US" altLang="ko-KR" sz="1400" dirty="0"/>
              <a:t>D:</a:t>
            </a:r>
            <a:r>
              <a:rPr lang="ko-KR" altLang="en-US" sz="1400" dirty="0"/>
              <a:t>에 저장하여 공간과 시간 효율을 높임</a:t>
            </a:r>
          </a:p>
          <a:p>
            <a:pPr lvl="1"/>
            <a:endParaRPr lang="ko-KR" altLang="en-US" dirty="0" smtClean="0"/>
          </a:p>
          <a:p>
            <a:r>
              <a:rPr lang="ko-KR" altLang="en-US" dirty="0"/>
              <a:t>폴더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 그림 참고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sz="1400" dirty="0"/>
              <a:t>실습 소스</a:t>
            </a:r>
            <a:endParaRPr lang="en-US" altLang="ko-KR" sz="1400" dirty="0"/>
          </a:p>
          <a:p>
            <a:pPr lvl="2"/>
            <a:r>
              <a:rPr lang="ko-KR" altLang="en-US" sz="1400" dirty="0"/>
              <a:t>파일이름</a:t>
            </a:r>
            <a:r>
              <a:rPr lang="en-US" altLang="ko-KR" sz="1400" dirty="0"/>
              <a:t>: </a:t>
            </a:r>
            <a:r>
              <a:rPr lang="ko-KR" altLang="en-US" sz="1400" dirty="0"/>
              <a:t>실습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장번호</a:t>
            </a:r>
            <a:r>
              <a:rPr lang="en-US" altLang="ko-KR" sz="1400" dirty="0"/>
              <a:t>]-[</a:t>
            </a:r>
            <a:r>
              <a:rPr lang="ko-KR" altLang="en-US" sz="1400" dirty="0"/>
              <a:t>순번</a:t>
            </a:r>
            <a:r>
              <a:rPr lang="en-US" altLang="ko-KR" sz="1400" dirty="0"/>
              <a:t>]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연습 소스</a:t>
            </a:r>
          </a:p>
          <a:p>
            <a:pPr lvl="2"/>
            <a:r>
              <a:rPr lang="ko-KR" altLang="en-US" sz="1400" dirty="0"/>
              <a:t>파일이름</a:t>
            </a:r>
            <a:r>
              <a:rPr lang="en-US" altLang="ko-KR" sz="1400" dirty="0"/>
              <a:t>: </a:t>
            </a:r>
            <a:r>
              <a:rPr lang="ko-KR" altLang="en-US" sz="1400" dirty="0"/>
              <a:t>연습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장번호</a:t>
            </a:r>
            <a:r>
              <a:rPr lang="en-US" altLang="ko-KR" sz="1400" dirty="0"/>
              <a:t>]-[</a:t>
            </a:r>
            <a:r>
              <a:rPr lang="ko-KR" altLang="en-US" sz="1400" dirty="0"/>
              <a:t>순번</a:t>
            </a:r>
            <a:r>
              <a:rPr lang="en-US" altLang="ko-KR" sz="1400" dirty="0"/>
              <a:t>]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관리 팁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124744"/>
            <a:ext cx="2924195" cy="52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관리 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빌드할</a:t>
            </a:r>
            <a:r>
              <a:rPr lang="ko-KR" altLang="en-US" dirty="0" smtClean="0"/>
              <a:t> 소스 선택 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31032" y="980728"/>
            <a:ext cx="8712968" cy="5472608"/>
          </a:xfrm>
        </p:spPr>
        <p:txBody>
          <a:bodyPr/>
          <a:lstStyle/>
          <a:p>
            <a:r>
              <a:rPr lang="ko-KR" altLang="en-US" dirty="0" smtClean="0"/>
              <a:t>속성 페이지 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실습하기 원하는 소스파일을 선택  →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마우스 </a:t>
            </a:r>
            <a:r>
              <a:rPr lang="ko-KR" altLang="en-US" dirty="0"/>
              <a:t>오른쪽 버튼 </a:t>
            </a:r>
            <a:r>
              <a:rPr lang="ko-KR" altLang="en-US" dirty="0" smtClean="0"/>
              <a:t>클릭</a:t>
            </a:r>
            <a:r>
              <a:rPr lang="en-US" altLang="ko-KR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 [</a:t>
            </a:r>
            <a:r>
              <a:rPr lang="ko-KR" altLang="en-US" dirty="0"/>
              <a:t>속성</a:t>
            </a:r>
            <a:r>
              <a:rPr lang="en-US" altLang="ko-KR" dirty="0"/>
              <a:t>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빌드에서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아니오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실습하기 원하는 파일이 변경되면</a:t>
            </a:r>
          </a:p>
          <a:p>
            <a:pPr lvl="2"/>
            <a:r>
              <a:rPr lang="ko-KR" altLang="en-US" dirty="0"/>
              <a:t>실습하기 원하는 파일을 선택한 후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빌드에서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ko-KR" altLang="en-US" dirty="0"/>
          </a:p>
          <a:p>
            <a:pPr lvl="2"/>
            <a:r>
              <a:rPr lang="ko-KR" altLang="en-US" dirty="0"/>
              <a:t>이전에 실습했던 파일을 </a:t>
            </a:r>
            <a:r>
              <a:rPr lang="en-US" altLang="ko-KR" dirty="0"/>
              <a:t>build</a:t>
            </a:r>
            <a:r>
              <a:rPr lang="ko-KR" altLang="en-US" dirty="0"/>
              <a:t>하지 않기 위해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빌드에서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2376264" cy="299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8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3528392" cy="2185691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윈도우 프로그램의 구조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 smtClean="0"/>
              <a:t>윈도우 프로그램 함수 구성의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49" y="1484784"/>
            <a:ext cx="4032448" cy="25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윈도우 프로그램 메인 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WinMain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WinMain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처리 내용</a:t>
            </a:r>
            <a:endParaRPr lang="en-US" altLang="ko-KR" dirty="0"/>
          </a:p>
          <a:p>
            <a:pPr lvl="1"/>
            <a:r>
              <a:rPr lang="ko-KR" altLang="en-US" sz="1100" dirty="0">
                <a:latin typeface="+mn-ea"/>
              </a:rPr>
              <a:t>윈도우 클래스 만들기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윈도우 함수</a:t>
            </a:r>
            <a:r>
              <a:rPr lang="en-US" altLang="ko-KR" sz="11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아이콘</a:t>
            </a:r>
            <a:r>
              <a:rPr lang="en-US" altLang="ko-KR" sz="11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커서</a:t>
            </a:r>
            <a:r>
              <a:rPr lang="en-US" altLang="ko-KR" sz="11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배경색</a:t>
            </a:r>
          </a:p>
          <a:p>
            <a:pPr lvl="1"/>
            <a:r>
              <a:rPr lang="ko-KR" altLang="en-US" sz="1100" dirty="0" smtClean="0">
                <a:latin typeface="+mn-ea"/>
              </a:rPr>
              <a:t>윈도우 </a:t>
            </a:r>
            <a:r>
              <a:rPr lang="ko-KR" altLang="en-US" sz="1100" dirty="0">
                <a:latin typeface="+mn-ea"/>
              </a:rPr>
              <a:t>클래스를 </a:t>
            </a:r>
            <a:r>
              <a:rPr lang="ko-KR" altLang="en-US" sz="1100" dirty="0" smtClean="0">
                <a:latin typeface="+mn-ea"/>
              </a:rPr>
              <a:t>등록하기</a:t>
            </a:r>
            <a:endParaRPr lang="ko-KR" altLang="en-US" sz="1100" dirty="0">
              <a:latin typeface="+mn-ea"/>
            </a:endParaRPr>
          </a:p>
          <a:p>
            <a:pPr lvl="1"/>
            <a:r>
              <a:rPr lang="ko-KR" altLang="en-US" sz="1100" dirty="0" smtClean="0">
                <a:latin typeface="+mn-ea"/>
              </a:rPr>
              <a:t>윈도우 </a:t>
            </a:r>
            <a:r>
              <a:rPr lang="ko-KR" altLang="en-US" sz="1100" dirty="0">
                <a:latin typeface="+mn-ea"/>
              </a:rPr>
              <a:t>만들기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윈도우 좌표</a:t>
            </a:r>
            <a:r>
              <a:rPr lang="en-US" altLang="ko-KR" sz="11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+mn-ea"/>
              </a:rPr>
              <a:t>스타일</a:t>
            </a:r>
          </a:p>
          <a:p>
            <a:pPr lvl="1"/>
            <a:r>
              <a:rPr lang="ko-KR" altLang="en-US" sz="1100" dirty="0" smtClean="0">
                <a:latin typeface="+mn-ea"/>
              </a:rPr>
              <a:t>윈도우를 </a:t>
            </a:r>
            <a:r>
              <a:rPr lang="ko-KR" altLang="en-US" sz="1100" dirty="0">
                <a:latin typeface="+mn-ea"/>
              </a:rPr>
              <a:t>화면에 </a:t>
            </a:r>
            <a:r>
              <a:rPr lang="ko-KR" altLang="en-US" sz="1100" dirty="0" smtClean="0">
                <a:latin typeface="+mn-ea"/>
              </a:rPr>
              <a:t>보이기</a:t>
            </a:r>
            <a:endParaRPr lang="ko-KR" altLang="en-US" sz="1100" dirty="0">
              <a:latin typeface="+mn-ea"/>
            </a:endParaRPr>
          </a:p>
          <a:p>
            <a:pPr lvl="1"/>
            <a:r>
              <a:rPr lang="ko-KR" altLang="en-US" sz="1100" dirty="0" smtClean="0">
                <a:latin typeface="+mn-ea"/>
              </a:rPr>
              <a:t>윈도우에서 </a:t>
            </a:r>
            <a:r>
              <a:rPr lang="ko-KR" altLang="en-US" sz="1100" dirty="0">
                <a:latin typeface="+mn-ea"/>
              </a:rPr>
              <a:t>발생한 이벤트에 관한 메시지 보내기</a:t>
            </a:r>
          </a:p>
          <a:p>
            <a:pPr lvl="1"/>
            <a:endParaRPr lang="ko-KR" altLang="en-US" sz="1000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dirty="0" err="1" smtClean="0"/>
              <a:t>WinMain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형식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6992"/>
            <a:ext cx="6676628" cy="22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윈도우 클래스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윈도우 클래스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생성하는 </a:t>
            </a:r>
            <a:r>
              <a:rPr lang="ko-KR" altLang="en-US" dirty="0"/>
              <a:t>윈도우의 형태를 정의하기 위해 사용하는 구조체</a:t>
            </a: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61" y="1772816"/>
            <a:ext cx="6886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윈도우 클래스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4" y="1412776"/>
            <a:ext cx="7137480" cy="3676253"/>
          </a:xfrm>
          <a:prstGeom prst="rect">
            <a:avLst/>
          </a:prstGeom>
        </p:spPr>
      </p:pic>
      <p:sp>
        <p:nvSpPr>
          <p:cNvPr id="7" name="내용 개체 틀 3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5472608"/>
          </a:xfrm>
        </p:spPr>
        <p:txBody>
          <a:bodyPr/>
          <a:lstStyle/>
          <a:p>
            <a:r>
              <a:rPr lang="ko-KR" altLang="en-US" dirty="0" smtClean="0"/>
              <a:t>윈도우 클래스 생성 예 </a:t>
            </a:r>
            <a:endParaRPr lang="ko-KR" altLang="en-US" dirty="0"/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윈도우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윈도우 클래스 내용 변경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아이콘</a:t>
            </a:r>
            <a:endParaRPr lang="en-US" altLang="ko-KR" dirty="0"/>
          </a:p>
          <a:p>
            <a:pPr lvl="2"/>
            <a:r>
              <a:rPr lang="en-US" altLang="ko-KR" sz="1200" dirty="0" smtClean="0">
                <a:latin typeface="+mn-ea"/>
              </a:rPr>
              <a:t>IDI_APPLICATION, IDI_ASTERISK</a:t>
            </a:r>
            <a:r>
              <a:rPr lang="en-US" altLang="ko-KR" sz="1200" dirty="0">
                <a:latin typeface="+mn-ea"/>
              </a:rPr>
              <a:t>, IDI_ERROR, </a:t>
            </a:r>
            <a:r>
              <a:rPr lang="en-US" altLang="ko-KR" sz="1200" dirty="0" smtClean="0">
                <a:latin typeface="+mn-ea"/>
              </a:rPr>
              <a:t>IDI_QUESTION</a:t>
            </a:r>
            <a:r>
              <a:rPr lang="en-US" altLang="ko-KR" sz="1200" dirty="0">
                <a:latin typeface="+mn-ea"/>
              </a:rPr>
              <a:t>, IDI_WARNING, IDI_SHIELD, IDI_HAND, IDI_EXCLAMATION, </a:t>
            </a:r>
            <a:r>
              <a:rPr lang="en-US" altLang="ko-KR" sz="1200" dirty="0" smtClean="0">
                <a:latin typeface="+mn-ea"/>
              </a:rPr>
              <a:t>IDI_INFORMATION</a:t>
            </a:r>
          </a:p>
          <a:p>
            <a:pPr lvl="1"/>
            <a:r>
              <a:rPr lang="ko-KR" altLang="en-US" dirty="0" smtClean="0"/>
              <a:t>커서</a:t>
            </a:r>
            <a:endParaRPr lang="en-US" altLang="ko-KR" dirty="0"/>
          </a:p>
          <a:p>
            <a:pPr lvl="2"/>
            <a:r>
              <a:rPr lang="en-US" altLang="ko-KR" sz="1200" dirty="0" smtClean="0">
                <a:latin typeface="+mn-ea"/>
              </a:rPr>
              <a:t>IDC_APPSTARTING</a:t>
            </a:r>
            <a:r>
              <a:rPr lang="en-US" altLang="ko-KR" sz="1200" dirty="0">
                <a:latin typeface="+mn-ea"/>
              </a:rPr>
              <a:t>, IDC_ARROW, IDC_CROSS, IDC_HAND, IDC_HELP, IDC_IBEAM, IDC_SIZEALL, IDC_SIZENESW, IDC_SIZENS, IDC_SIZENWSE, IDC_SIZEWE, IDC_UPARROW, </a:t>
            </a:r>
            <a:r>
              <a:rPr lang="en-US" altLang="ko-KR" sz="1200" dirty="0" smtClean="0">
                <a:latin typeface="+mn-ea"/>
              </a:rPr>
              <a:t>IDC_WAIT</a:t>
            </a:r>
          </a:p>
          <a:p>
            <a:pPr marL="266700" lvl="1" indent="0">
              <a:buNone/>
            </a:pPr>
            <a:endParaRPr lang="en-US" altLang="ko-KR" sz="1200" dirty="0" smtClean="0">
              <a:latin typeface="+mn-ea"/>
            </a:endParaRPr>
          </a:p>
          <a:p>
            <a:pPr lvl="1"/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r>
              <a:rPr lang="ko-KR" altLang="en-US" sz="1200" dirty="0">
                <a:latin typeface="+mn-ea"/>
              </a:rPr>
              <a:t>검은색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GetStockObject</a:t>
            </a:r>
            <a:r>
              <a:rPr lang="en-US" altLang="ko-KR" sz="1200" dirty="0">
                <a:latin typeface="+mn-ea"/>
              </a:rPr>
              <a:t>(BLACK_BRUSH)</a:t>
            </a:r>
          </a:p>
          <a:p>
            <a:pPr lvl="1"/>
            <a:r>
              <a:rPr lang="ko-KR" altLang="en-US" sz="1200" dirty="0">
                <a:latin typeface="+mn-ea"/>
              </a:rPr>
              <a:t>회색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GetStockObject</a:t>
            </a:r>
            <a:r>
              <a:rPr lang="en-US" altLang="ko-KR" sz="1200" dirty="0">
                <a:latin typeface="+mn-ea"/>
              </a:rPr>
              <a:t>(GRAY_BRUSH)</a:t>
            </a:r>
          </a:p>
          <a:p>
            <a:pPr lvl="1"/>
            <a:r>
              <a:rPr lang="ko-KR" altLang="en-US" sz="1200" dirty="0">
                <a:latin typeface="+mn-ea"/>
              </a:rPr>
              <a:t>어두운 회색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GetStockObject</a:t>
            </a:r>
            <a:r>
              <a:rPr lang="en-US" altLang="ko-KR" sz="1200" dirty="0">
                <a:latin typeface="+mn-ea"/>
              </a:rPr>
              <a:t>(DKGRAY_BRUSH)</a:t>
            </a:r>
          </a:p>
          <a:p>
            <a:pPr lvl="1"/>
            <a:r>
              <a:rPr lang="ko-KR" altLang="en-US" sz="1200" dirty="0">
                <a:latin typeface="+mn-ea"/>
              </a:rPr>
              <a:t>밝은 회색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GetStockObject</a:t>
            </a:r>
            <a:r>
              <a:rPr lang="en-US" altLang="ko-KR" sz="1200" dirty="0">
                <a:latin typeface="+mn-ea"/>
              </a:rPr>
              <a:t>(LTGRAY_BRUSH)</a:t>
            </a:r>
          </a:p>
          <a:p>
            <a:pPr lvl="1"/>
            <a:r>
              <a:rPr lang="ko-KR" altLang="en-US" sz="1200" dirty="0">
                <a:latin typeface="+mn-ea"/>
              </a:rPr>
              <a:t>흰색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GetStockObject</a:t>
            </a:r>
            <a:r>
              <a:rPr lang="en-US" altLang="ko-KR" sz="1200" dirty="0">
                <a:latin typeface="+mn-ea"/>
              </a:rPr>
              <a:t>(WHITE_BRUSH)</a:t>
            </a:r>
          </a:p>
          <a:p>
            <a:pPr lvl="1"/>
            <a:r>
              <a:rPr lang="ko-KR" altLang="en-US" sz="1200" dirty="0" err="1">
                <a:latin typeface="+mn-ea"/>
              </a:rPr>
              <a:t>컬러색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CreateSolidBrush</a:t>
            </a:r>
            <a:r>
              <a:rPr lang="en-US" altLang="ko-KR" sz="1200" dirty="0">
                <a:latin typeface="+mn-ea"/>
              </a:rPr>
              <a:t>(RGB(255, 0, 0)) </a:t>
            </a:r>
            <a:endParaRPr lang="en-US" altLang="ko-KR" sz="1200" dirty="0" smtClean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51520" y="980728"/>
            <a:ext cx="871296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윈도우 클래스 등록</a:t>
            </a:r>
            <a:endParaRPr kumimoji="0" lang="en-US" altLang="ko-KR" dirty="0" smtClean="0"/>
          </a:p>
          <a:p>
            <a:endParaRPr kumimoji="0" lang="en-US" altLang="ko-KR" dirty="0"/>
          </a:p>
          <a:p>
            <a:endParaRPr kumimoji="0" lang="en-US" altLang="ko-KR" dirty="0" smtClean="0"/>
          </a:p>
          <a:p>
            <a:endParaRPr kumimoji="0" lang="en-US" altLang="ko-KR" dirty="0"/>
          </a:p>
          <a:p>
            <a:pPr marL="266700" lvl="1" indent="0">
              <a:buNone/>
            </a:pPr>
            <a:endParaRPr kumimoji="0" lang="en-US" altLang="ko-KR" dirty="0" smtClean="0">
              <a:latin typeface="+mn-ea"/>
            </a:endParaRPr>
          </a:p>
          <a:p>
            <a:pPr lvl="1"/>
            <a:endParaRPr kumimoji="0" lang="ko-KR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6924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dirty="0" err="1" smtClean="0"/>
              <a:t>hwnd</a:t>
            </a:r>
            <a:r>
              <a:rPr lang="en-US" altLang="ko-KR" sz="1400" dirty="0" smtClean="0"/>
              <a:t> =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CreateWindow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윈도우가 생성되면 핸들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(</a:t>
            </a:r>
            <a:r>
              <a:rPr lang="en-US" altLang="ko-KR" sz="1400" b="0" dirty="0" err="1" smtClean="0">
                <a:solidFill>
                  <a:srgbClr val="0070C0"/>
                </a:solidFill>
              </a:rPr>
              <a:t>hwnd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이 반환됨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(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_T("</a:t>
            </a:r>
            <a:r>
              <a:rPr lang="en-US" altLang="ko-KR" sz="1400" b="0" dirty="0" err="1" smtClean="0"/>
              <a:t>ClassNameEx</a:t>
            </a:r>
            <a:r>
              <a:rPr lang="en-US" altLang="ko-KR" sz="1400" b="0" dirty="0" smtClean="0"/>
              <a:t>"),                              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클래스 이름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_T("Window Title Name"),      	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타이틀 이름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WS_OVERLAPPEDWINDOW,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스타일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CW_USEDEFAULT,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위치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, x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좌표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CW_USEDEFAULT,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위치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, y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좌표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CW_USEDEFAULT,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폭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CW_USEDEFAULT,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 높이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NULL,         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부모 윈도우 핸들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NULL,         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메뉴 핸들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                     </a:t>
            </a:r>
            <a:r>
              <a:rPr lang="en-US" altLang="ko-KR" sz="1400" b="0" dirty="0" err="1" smtClean="0"/>
              <a:t>hInstance</a:t>
            </a:r>
            <a:r>
              <a:rPr lang="en-US" altLang="ko-KR" sz="1400" b="0" dirty="0" smtClean="0"/>
              <a:t>,    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응용 프로그램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ID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0" dirty="0" smtClean="0"/>
              <a:t>		          NULL) ; 	           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생성된 윈도우 정보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altLang="ko-KR" sz="1400" b="0" dirty="0" smtClean="0"/>
          </a:p>
          <a:p>
            <a:pPr>
              <a:lnSpc>
                <a:spcPct val="100000"/>
              </a:lnSpc>
              <a:buFontTx/>
              <a:buNone/>
            </a:pPr>
            <a:endParaRPr lang="en-US" altLang="ko-KR" sz="1400" b="0" dirty="0" smtClean="0"/>
          </a:p>
          <a:p>
            <a:pPr>
              <a:lnSpc>
                <a:spcPct val="100000"/>
              </a:lnSpc>
              <a:buFontTx/>
              <a:buNone/>
            </a:pPr>
            <a:endParaRPr lang="en-US" altLang="ko-KR" sz="1400" b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1" dirty="0" err="1" smtClean="0">
                <a:solidFill>
                  <a:srgbClr val="FF0000"/>
                </a:solidFill>
              </a:rPr>
              <a:t>ShowWindow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hwnd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iCmdShow</a:t>
            </a:r>
            <a:r>
              <a:rPr lang="en-US" altLang="ko-KR" sz="1400" b="0" dirty="0" smtClean="0"/>
              <a:t>);	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윈도우의 화면 출력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Garamond" panose="02020404030301010803" pitchFamily="18" charset="0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// </a:t>
            </a:r>
            <a:r>
              <a:rPr lang="en-US" altLang="ko-KR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nCmdShow</a:t>
            </a:r>
            <a:r>
              <a:rPr lang="en-US" altLang="ko-K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: SW_HIDE, SW_SHOW, SW_MAXIMIZE, SW_MINIMIZE</a:t>
            </a:r>
          </a:p>
          <a:p>
            <a:pPr lvl="1">
              <a:buFontTx/>
              <a:buNone/>
            </a:pPr>
            <a:endParaRPr lang="en-US" altLang="ko-KR" dirty="0">
              <a:latin typeface="Garamond" panose="02020404030301010803" pitchFamily="18" charset="0"/>
            </a:endParaRPr>
          </a:p>
          <a:p>
            <a:pPr lvl="1">
              <a:buFontTx/>
              <a:buNone/>
            </a:pPr>
            <a:endParaRPr lang="en-US" altLang="ko-KR" dirty="0" smtClean="0">
              <a:latin typeface="Garamond" panose="02020404030301010803" pitchFamily="18" charset="0"/>
            </a:endParaRPr>
          </a:p>
          <a:p>
            <a:pPr lvl="1">
              <a:buFontTx/>
              <a:buNone/>
            </a:pPr>
            <a:endParaRPr lang="en-US" altLang="ko-KR" dirty="0" smtClean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1" dirty="0" err="1" smtClean="0">
                <a:solidFill>
                  <a:srgbClr val="FF0000"/>
                </a:solidFill>
              </a:rPr>
              <a:t>UpdateWindow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hwnd</a:t>
            </a:r>
            <a:r>
              <a:rPr lang="en-US" altLang="ko-KR" sz="1400" b="0" dirty="0" smtClean="0"/>
              <a:t>);                  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// O/S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에 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WM_PAINT 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메시지</a:t>
            </a:r>
            <a:r>
              <a:rPr lang="en-US" altLang="ko-KR" sz="1400" b="0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0" dirty="0" smtClean="0">
                <a:solidFill>
                  <a:srgbClr val="0070C0"/>
                </a:solidFill>
              </a:rPr>
              <a:t>전송</a:t>
            </a:r>
            <a:endParaRPr lang="en-US" altLang="ko-KR" sz="1400" b="0" dirty="0" smtClean="0">
              <a:solidFill>
                <a:srgbClr val="0070C0"/>
              </a:solidFill>
            </a:endParaRPr>
          </a:p>
          <a:p>
            <a:pPr lvl="1"/>
            <a:endParaRPr lang="ko-KR" altLang="en-US" sz="1200" dirty="0">
              <a:latin typeface="Garamond" panose="02020404030301010803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윈도우 생성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윈도우 스타일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교재 </a:t>
            </a:r>
            <a:r>
              <a:rPr lang="en-US" altLang="ko-KR" dirty="0" smtClean="0">
                <a:solidFill>
                  <a:srgbClr val="0070C0"/>
                </a:solidFill>
              </a:rPr>
              <a:t>32</a:t>
            </a:r>
            <a:r>
              <a:rPr lang="ko-KR" altLang="en-US" dirty="0" smtClean="0">
                <a:solidFill>
                  <a:srgbClr val="0070C0"/>
                </a:solidFill>
              </a:rPr>
              <a:t>쪽 참고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dirty="0" smtClean="0"/>
              <a:t>WS_OVERLAPPED</a:t>
            </a:r>
          </a:p>
          <a:p>
            <a:pPr lvl="1"/>
            <a:r>
              <a:rPr lang="en-US" altLang="ko-KR" dirty="0" smtClean="0"/>
              <a:t>WS_POPUP</a:t>
            </a:r>
          </a:p>
          <a:p>
            <a:pPr lvl="1"/>
            <a:r>
              <a:rPr lang="en-US" altLang="ko-KR" dirty="0" smtClean="0"/>
              <a:t>WS_CHILD</a:t>
            </a:r>
          </a:p>
          <a:p>
            <a:pPr lvl="1"/>
            <a:r>
              <a:rPr lang="en-US" altLang="ko-KR" dirty="0" smtClean="0"/>
              <a:t>WS_MINIMIZE</a:t>
            </a:r>
          </a:p>
          <a:p>
            <a:pPr lvl="1"/>
            <a:r>
              <a:rPr lang="en-US" altLang="ko-KR" dirty="0" smtClean="0"/>
              <a:t>WS_MAXIMIZE</a:t>
            </a:r>
          </a:p>
          <a:p>
            <a:pPr lvl="1"/>
            <a:r>
              <a:rPr lang="en-US" altLang="ko-KR" dirty="0" smtClean="0"/>
              <a:t>WS_VISIBLE</a:t>
            </a:r>
          </a:p>
          <a:p>
            <a:pPr lvl="1"/>
            <a:r>
              <a:rPr lang="en-US" altLang="ko-KR" dirty="0" smtClean="0"/>
              <a:t>WS_CAPTION</a:t>
            </a:r>
          </a:p>
          <a:p>
            <a:pPr lvl="1"/>
            <a:r>
              <a:rPr lang="en-US" altLang="ko-KR" dirty="0" smtClean="0"/>
              <a:t>WS_BORDER</a:t>
            </a:r>
          </a:p>
          <a:p>
            <a:pPr lvl="1"/>
            <a:r>
              <a:rPr lang="en-US" altLang="ko-KR" dirty="0" smtClean="0"/>
              <a:t>WS_DLGFRAME</a:t>
            </a:r>
          </a:p>
          <a:p>
            <a:pPr lvl="1"/>
            <a:r>
              <a:rPr lang="en-US" altLang="ko-KR" dirty="0" smtClean="0"/>
              <a:t>WS_VSCROLL</a:t>
            </a:r>
          </a:p>
          <a:p>
            <a:pPr lvl="1"/>
            <a:r>
              <a:rPr lang="en-US" altLang="ko-KR" dirty="0" smtClean="0"/>
              <a:t>WS_HSCROLL</a:t>
            </a:r>
          </a:p>
          <a:p>
            <a:pPr lvl="1"/>
            <a:r>
              <a:rPr lang="en-US" altLang="ko-KR" dirty="0" smtClean="0"/>
              <a:t>WS_SYSMENU</a:t>
            </a:r>
          </a:p>
          <a:p>
            <a:pPr lvl="1"/>
            <a:r>
              <a:rPr lang="en-US" altLang="ko-KR" dirty="0" smtClean="0"/>
              <a:t>WS_THICKFRAME</a:t>
            </a:r>
          </a:p>
          <a:p>
            <a:pPr lvl="1"/>
            <a:r>
              <a:rPr lang="en-US" altLang="ko-KR" dirty="0" smtClean="0"/>
              <a:t>WS_MINIMIZEBOX</a:t>
            </a:r>
          </a:p>
          <a:p>
            <a:pPr lvl="1"/>
            <a:r>
              <a:rPr lang="en-US" altLang="ko-KR" dirty="0" smtClean="0"/>
              <a:t>WS_MAXIMIZEBOX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3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467890" y="1844675"/>
            <a:ext cx="7056438" cy="41052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프로그래밍의 개요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프로그램 개발 도구와 개발 방법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프로그램의 구조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(</a:t>
            </a:r>
            <a:r>
              <a:rPr lang="en-US" altLang="ko-KR" b="1" dirty="0" err="1">
                <a:solidFill>
                  <a:srgbClr val="FF0000"/>
                </a:solidFill>
              </a:rPr>
              <a:t>GetMessage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(&amp;</a:t>
            </a:r>
            <a:r>
              <a:rPr lang="en-US" altLang="ko-KR" dirty="0" err="1"/>
              <a:t>msg</a:t>
            </a:r>
            <a:r>
              <a:rPr lang="en-US" altLang="ko-KR" dirty="0"/>
              <a:t>, NULL, 0, 0))</a:t>
            </a:r>
          </a:p>
          <a:p>
            <a:r>
              <a:rPr lang="en-US" altLang="ko-KR" dirty="0"/>
              <a:t>  {    </a:t>
            </a:r>
            <a:r>
              <a:rPr lang="en-US" altLang="ko-KR" dirty="0">
                <a:solidFill>
                  <a:srgbClr val="0070C0"/>
                </a:solidFill>
              </a:rPr>
              <a:t>// </a:t>
            </a:r>
            <a:r>
              <a:rPr lang="en-US" altLang="ko-KR" dirty="0" err="1">
                <a:solidFill>
                  <a:srgbClr val="0070C0"/>
                </a:solidFill>
              </a:rPr>
              <a:t>WinProc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r>
              <a:rPr lang="ko-KR" altLang="en-US" dirty="0">
                <a:solidFill>
                  <a:srgbClr val="0070C0"/>
                </a:solidFill>
              </a:rPr>
              <a:t>에서 </a:t>
            </a:r>
            <a:r>
              <a:rPr lang="en-US" altLang="ko-KR" dirty="0" err="1">
                <a:solidFill>
                  <a:srgbClr val="0070C0"/>
                </a:solidFill>
              </a:rPr>
              <a:t>PostQuitMessage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>
                <a:solidFill>
                  <a:srgbClr val="0070C0"/>
                </a:solidFill>
              </a:rPr>
              <a:t>호출 때까지 처리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 </a:t>
            </a:r>
            <a:r>
              <a:rPr lang="en-US" altLang="ko-KR" b="1" dirty="0" err="1">
                <a:solidFill>
                  <a:srgbClr val="FF0000"/>
                </a:solidFill>
              </a:rPr>
              <a:t>TranslateMessage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(&amp;</a:t>
            </a:r>
            <a:r>
              <a:rPr lang="en-US" altLang="ko-KR" dirty="0" err="1"/>
              <a:t>msg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; // Shift ‘a’ -&gt; </a:t>
            </a:r>
            <a:r>
              <a:rPr lang="ko-KR" altLang="en-US" dirty="0">
                <a:solidFill>
                  <a:srgbClr val="0070C0"/>
                </a:solidFill>
              </a:rPr>
              <a:t>대문자 ‘</a:t>
            </a:r>
            <a:r>
              <a:rPr lang="en-US" altLang="ko-KR" dirty="0">
                <a:solidFill>
                  <a:srgbClr val="0070C0"/>
                </a:solidFill>
              </a:rPr>
              <a:t>A’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</a:t>
            </a:r>
            <a:r>
              <a:rPr lang="en-US" altLang="ko-KR" b="1" dirty="0" err="1">
                <a:solidFill>
                  <a:srgbClr val="FF0000"/>
                </a:solidFill>
              </a:rPr>
              <a:t>DispatchMessage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(&amp;</a:t>
            </a:r>
            <a:r>
              <a:rPr lang="en-US" altLang="ko-KR" dirty="0" err="1"/>
              <a:t>msg</a:t>
            </a:r>
            <a:r>
              <a:rPr lang="en-US" altLang="ko-KR" dirty="0"/>
              <a:t>) ; </a:t>
            </a:r>
            <a:r>
              <a:rPr lang="en-US" altLang="ko-KR" dirty="0">
                <a:solidFill>
                  <a:srgbClr val="0070C0"/>
                </a:solidFill>
              </a:rPr>
              <a:t>// </a:t>
            </a:r>
            <a:r>
              <a:rPr lang="en-US" altLang="ko-KR" dirty="0" err="1">
                <a:solidFill>
                  <a:srgbClr val="0070C0"/>
                </a:solidFill>
              </a:rPr>
              <a:t>WinMain</a:t>
            </a:r>
            <a:r>
              <a:rPr lang="en-US" altLang="ko-KR" dirty="0">
                <a:solidFill>
                  <a:srgbClr val="0070C0"/>
                </a:solidFill>
              </a:rPr>
              <a:t> -&gt; </a:t>
            </a:r>
            <a:r>
              <a:rPr lang="en-US" altLang="ko-KR" dirty="0" err="1">
                <a:solidFill>
                  <a:srgbClr val="0070C0"/>
                </a:solidFill>
              </a:rPr>
              <a:t>WinProc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  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메시지 처리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2924944"/>
            <a:ext cx="6336704" cy="28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WndProc</a:t>
            </a:r>
            <a:r>
              <a:rPr lang="en-US" altLang="ko-KR" dirty="0"/>
              <a:t>( )</a:t>
            </a:r>
            <a:r>
              <a:rPr lang="ko-KR" altLang="en-US" dirty="0"/>
              <a:t>에 넘어오는 </a:t>
            </a:r>
            <a:r>
              <a:rPr lang="ko-KR" altLang="en-US" dirty="0" smtClean="0"/>
              <a:t>매개 변수 값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교재 </a:t>
            </a:r>
            <a:r>
              <a:rPr lang="en-US" altLang="ko-KR" dirty="0" smtClean="0">
                <a:solidFill>
                  <a:srgbClr val="0070C0"/>
                </a:solidFill>
              </a:rPr>
              <a:t>36</a:t>
            </a:r>
            <a:r>
              <a:rPr lang="ko-KR" altLang="en-US" dirty="0" smtClean="0">
                <a:solidFill>
                  <a:srgbClr val="0070C0"/>
                </a:solidFill>
              </a:rPr>
              <a:t>쪽 참고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dirty="0" err="1" smtClean="0"/>
              <a:t>hWnd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iMsg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/>
              <a:t>wParam</a:t>
            </a:r>
            <a:r>
              <a:rPr lang="en-US" altLang="ko-KR" dirty="0"/>
              <a:t>, </a:t>
            </a:r>
            <a:r>
              <a:rPr lang="en-US" altLang="ko-KR" dirty="0" err="1" smtClean="0"/>
              <a:t>lParam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메시리 처리 함수 </a:t>
            </a:r>
            <a:r>
              <a:rPr lang="en-US" altLang="ko-KR" dirty="0"/>
              <a:t>: </a:t>
            </a:r>
            <a:r>
              <a:rPr lang="en-US" altLang="ko-KR" dirty="0" err="1"/>
              <a:t>WndProc</a:t>
            </a:r>
            <a:r>
              <a:rPr lang="en-US" altLang="ko-KR" dirty="0"/>
              <a:t>( )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03.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구조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9" y="1196752"/>
            <a:ext cx="6624736" cy="20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24744"/>
            <a:ext cx="883792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3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LPSTR : </a:t>
            </a:r>
            <a:r>
              <a:rPr lang="en-US" altLang="ko-KR" dirty="0"/>
              <a:t>: char </a:t>
            </a:r>
            <a:r>
              <a:rPr lang="en-US" altLang="ko-KR" dirty="0" err="1"/>
              <a:t>stirng</a:t>
            </a:r>
            <a:r>
              <a:rPr lang="ko-KR" altLang="en-US" dirty="0"/>
              <a:t>의 </a:t>
            </a:r>
            <a:r>
              <a:rPr lang="en-US" altLang="ko-KR" dirty="0"/>
              <a:t>32</a:t>
            </a:r>
            <a:r>
              <a:rPr lang="ko-KR" altLang="en-US" dirty="0"/>
              <a:t>비트 포인터</a:t>
            </a:r>
            <a:r>
              <a:rPr lang="en-US" altLang="ko-KR" dirty="0"/>
              <a:t>, char* </a:t>
            </a:r>
            <a:r>
              <a:rPr lang="ko-KR" altLang="en-US" dirty="0"/>
              <a:t>와 같다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L : long..</a:t>
            </a:r>
            <a:br>
              <a:rPr lang="en-US" altLang="ko-KR" dirty="0"/>
            </a:br>
            <a:r>
              <a:rPr lang="en-US" altLang="ko-KR" dirty="0" smtClean="0"/>
              <a:t>	P </a:t>
            </a:r>
            <a:r>
              <a:rPr lang="en-US" altLang="ko-KR" dirty="0"/>
              <a:t>: pointer</a:t>
            </a:r>
            <a:br>
              <a:rPr lang="en-US" altLang="ko-KR" dirty="0"/>
            </a:br>
            <a:r>
              <a:rPr lang="en-US" altLang="ko-KR" dirty="0" smtClean="0"/>
              <a:t>	C </a:t>
            </a:r>
            <a:r>
              <a:rPr lang="en-US" altLang="ko-KR" dirty="0"/>
              <a:t>: constant</a:t>
            </a:r>
            <a:br>
              <a:rPr lang="en-US" altLang="ko-KR" dirty="0"/>
            </a:br>
            <a:r>
              <a:rPr lang="en-US" altLang="ko-KR" dirty="0" smtClean="0"/>
              <a:t>	T </a:t>
            </a:r>
            <a:r>
              <a:rPr lang="en-US" altLang="ko-KR" dirty="0"/>
              <a:t>: TCHAR</a:t>
            </a:r>
            <a:br>
              <a:rPr lang="en-US" altLang="ko-KR" dirty="0"/>
            </a:br>
            <a:r>
              <a:rPr lang="en-US" altLang="ko-KR" dirty="0" smtClean="0"/>
              <a:t>	STR </a:t>
            </a:r>
            <a:r>
              <a:rPr lang="en-US" altLang="ko-KR" dirty="0"/>
              <a:t>: String</a:t>
            </a:r>
            <a:r>
              <a:rPr lang="en-US" altLang="ko-KR" dirty="0" smtClean="0"/>
              <a:t>...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 #define   char*  LPSTR </a:t>
            </a:r>
            <a:endParaRPr lang="en-US" altLang="ko-KR" dirty="0" smtClean="0"/>
          </a:p>
          <a:p>
            <a:r>
              <a:rPr lang="en-US" altLang="ko-KR" dirty="0" smtClean="0"/>
              <a:t>LPTSTR : </a:t>
            </a:r>
            <a:r>
              <a:rPr lang="ko-KR" altLang="en-US" dirty="0" smtClean="0"/>
              <a:t>유니코드가 정의되어 있으면 </a:t>
            </a:r>
            <a:r>
              <a:rPr lang="en-US" altLang="ko-KR" dirty="0" smtClean="0">
                <a:sym typeface="Wingdings" panose="05000000000000000000" pitchFamily="2" charset="2"/>
              </a:rPr>
              <a:t>  LPWSTR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</a:t>
            </a:r>
            <a:r>
              <a:rPr lang="ko-KR" altLang="en-US" dirty="0" smtClean="0">
                <a:sym typeface="Wingdings" panose="05000000000000000000" pitchFamily="2" charset="2"/>
              </a:rPr>
              <a:t>유니코드가 정의되어 있지 않다면 </a:t>
            </a:r>
            <a:r>
              <a:rPr lang="en-US" altLang="ko-KR" dirty="0" smtClean="0">
                <a:sym typeface="Wingdings" panose="05000000000000000000" pitchFamily="2" charset="2"/>
              </a:rPr>
              <a:t>  LPSTR </a:t>
            </a:r>
            <a:endParaRPr lang="en-US" altLang="ko-KR" dirty="0" smtClean="0"/>
          </a:p>
          <a:p>
            <a:r>
              <a:rPr lang="en-US" altLang="ko-KR" dirty="0"/>
              <a:t>LPCTSTR : Constant character String</a:t>
            </a:r>
            <a:r>
              <a:rPr lang="ko-KR" altLang="en-US" dirty="0"/>
              <a:t>의 </a:t>
            </a:r>
            <a:r>
              <a:rPr lang="en-US" altLang="ko-KR" dirty="0"/>
              <a:t>32</a:t>
            </a:r>
            <a:r>
              <a:rPr lang="ko-KR" altLang="en-US" dirty="0"/>
              <a:t>비트 포인터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CString</a:t>
            </a:r>
            <a:r>
              <a:rPr lang="ko-KR" altLang="en-US" dirty="0"/>
              <a:t>을 </a:t>
            </a:r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ko-KR" altLang="en-US" dirty="0"/>
              <a:t>형태로 변경 </a:t>
            </a:r>
            <a:r>
              <a:rPr lang="en-US" altLang="ko-KR" dirty="0"/>
              <a:t>-&gt; (LPTSTR)(LPCTSTR)</a:t>
            </a:r>
            <a:r>
              <a:rPr lang="en-US" altLang="ko-KR" dirty="0" err="1"/>
              <a:t>CString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데이터 타입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96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데이터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795191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3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 bwMode="auto">
          <a:xfrm>
            <a:off x="467890" y="1844675"/>
            <a:ext cx="8208566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</a:t>
            </a:r>
            <a:r>
              <a:rPr kumimoji="0"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프로그래밍이 무엇인지 이해할 수 있다</a:t>
            </a: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kumimoji="0"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프로그램을 개발하는 툴인 </a:t>
            </a:r>
            <a:r>
              <a:rPr kumimoji="0"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비주얼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스튜디오를 사용할 수 있다</a:t>
            </a: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kumimoji="0"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 프로그램의 기본 구조를 이해하고 간단한 윈도우 프로그램을 작성할 수 있다</a:t>
            </a: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C++: </a:t>
            </a:r>
            <a:r>
              <a:rPr lang="ko-KR" altLang="en-US" dirty="0"/>
              <a:t>표준화된 언어로 </a:t>
            </a:r>
            <a:r>
              <a:rPr lang="en-US" altLang="ko-KR" dirty="0"/>
              <a:t>MS </a:t>
            </a:r>
            <a:r>
              <a:rPr lang="ko-KR" altLang="en-US" dirty="0"/>
              <a:t>윈도우 환경 뿐만 아니라 </a:t>
            </a:r>
            <a:r>
              <a:rPr lang="en-US" altLang="ko-KR" dirty="0"/>
              <a:t>UNIX, LINUX </a:t>
            </a:r>
            <a:r>
              <a:rPr lang="ko-KR" altLang="en-US" dirty="0"/>
              <a:t>환경에서도 많이 사용됨</a:t>
            </a:r>
          </a:p>
          <a:p>
            <a:r>
              <a:rPr lang="en-US" altLang="ko-KR" dirty="0"/>
              <a:t>Win32 API, MFC: MS </a:t>
            </a:r>
            <a:r>
              <a:rPr lang="ko-KR" altLang="en-US" dirty="0"/>
              <a:t>윈도우 환경에서 어플리케이션 개발에 사용됨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" y="2384884"/>
            <a:ext cx="371397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01.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윈도우 프로그래밍의 개요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언어와 </a:t>
            </a:r>
            <a:r>
              <a:rPr lang="en-US" altLang="ko-KR" dirty="0"/>
              <a:t>SDK</a:t>
            </a:r>
            <a:r>
              <a:rPr lang="ko-KR" altLang="en-US" dirty="0"/>
              <a:t>를 이용하여 프로그램을 작성</a:t>
            </a:r>
          </a:p>
          <a:p>
            <a:endParaRPr lang="ko-KR" altLang="en-US" dirty="0"/>
          </a:p>
          <a:p>
            <a:r>
              <a:rPr lang="en-US" altLang="ko-KR" dirty="0"/>
              <a:t>SDK : Standard Development Kit</a:t>
            </a:r>
          </a:p>
          <a:p>
            <a:pPr lvl="1"/>
            <a:r>
              <a:rPr lang="ko-KR" altLang="en-US" dirty="0"/>
              <a:t>윈도우용 응용 프로그램 개발도구</a:t>
            </a:r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표준 라이브러리 </a:t>
            </a:r>
            <a:r>
              <a:rPr lang="en-US" altLang="ko-KR" dirty="0"/>
              <a:t>(API)</a:t>
            </a:r>
          </a:p>
          <a:p>
            <a:pPr lvl="1"/>
            <a:r>
              <a:rPr lang="ko-KR" altLang="en-US" dirty="0"/>
              <a:t>그래픽 처리</a:t>
            </a:r>
            <a:r>
              <a:rPr lang="en-US" altLang="ko-KR" dirty="0"/>
              <a:t>, </a:t>
            </a:r>
            <a:r>
              <a:rPr lang="ko-KR" altLang="en-US" dirty="0"/>
              <a:t>데이터베이스 접근</a:t>
            </a:r>
            <a:r>
              <a:rPr lang="en-US" altLang="ko-KR" dirty="0"/>
              <a:t>, </a:t>
            </a:r>
            <a:r>
              <a:rPr lang="ko-KR" altLang="en-US" dirty="0" smtClean="0"/>
              <a:t>동적 링크 </a:t>
            </a:r>
            <a:r>
              <a:rPr lang="ko-KR" altLang="en-US" dirty="0"/>
              <a:t>처리 등</a:t>
            </a:r>
          </a:p>
          <a:p>
            <a:endParaRPr lang="ko-KR" altLang="en-US" dirty="0"/>
          </a:p>
          <a:p>
            <a:r>
              <a:rPr lang="en-US" altLang="ko-KR" dirty="0"/>
              <a:t>API : Application Programming Interface</a:t>
            </a:r>
          </a:p>
          <a:p>
            <a:pPr lvl="1"/>
            <a:r>
              <a:rPr lang="ko-KR" altLang="en-US" dirty="0"/>
              <a:t>운영체제의 제공함수 호출방법</a:t>
            </a:r>
          </a:p>
          <a:p>
            <a:pPr lvl="1"/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), </a:t>
            </a:r>
            <a:r>
              <a:rPr lang="ko-KR" altLang="en-US" dirty="0" err="1"/>
              <a:t>복귀값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01.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윈도우 프로그래밍의 개요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6840760" cy="548680"/>
          </a:xfrm>
        </p:spPr>
        <p:txBody>
          <a:bodyPr/>
          <a:lstStyle/>
          <a:p>
            <a:r>
              <a:rPr lang="ko-KR" altLang="en-US" dirty="0" smtClean="0"/>
              <a:t>윈도우 프로그래밍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기반</a:t>
            </a:r>
          </a:p>
          <a:p>
            <a:pPr lvl="1"/>
            <a:r>
              <a:rPr lang="en-US" altLang="ko-KR" dirty="0"/>
              <a:t>Graphic User </a:t>
            </a:r>
            <a:r>
              <a:rPr lang="en-US" altLang="ko-KR" dirty="0" smtClean="0"/>
              <a:t>Interface</a:t>
            </a:r>
          </a:p>
          <a:p>
            <a:endParaRPr lang="en-US" altLang="ko-KR" dirty="0"/>
          </a:p>
          <a:p>
            <a:r>
              <a:rPr lang="en-US" altLang="ko-KR" dirty="0"/>
              <a:t>Multi-tasking, Multi-threading</a:t>
            </a:r>
          </a:p>
          <a:p>
            <a:pPr lvl="1"/>
            <a:r>
              <a:rPr lang="en-US" altLang="ko-KR" dirty="0"/>
              <a:t>Multi-tasking : </a:t>
            </a:r>
            <a:r>
              <a:rPr lang="ko-KR" altLang="en-US" dirty="0"/>
              <a:t>동시에 여러 작업을 수행</a:t>
            </a:r>
          </a:p>
          <a:p>
            <a:pPr lvl="1"/>
            <a:r>
              <a:rPr lang="en-US" altLang="ko-KR" dirty="0"/>
              <a:t>Multi-threading : </a:t>
            </a:r>
            <a:r>
              <a:rPr lang="ko-KR" altLang="en-US" dirty="0"/>
              <a:t>메모리</a:t>
            </a:r>
            <a:r>
              <a:rPr lang="en-US" altLang="ko-KR" dirty="0"/>
              <a:t>, CPU, </a:t>
            </a:r>
            <a:r>
              <a:rPr lang="ko-KR" altLang="en-US" dirty="0"/>
              <a:t>디스크 등 자원의 공동이용</a:t>
            </a:r>
          </a:p>
          <a:p>
            <a:endParaRPr lang="ko-KR" altLang="en-US" dirty="0"/>
          </a:p>
          <a:p>
            <a:r>
              <a:rPr lang="ko-KR" altLang="en-US" dirty="0"/>
              <a:t>메시지 기반</a:t>
            </a:r>
          </a:p>
          <a:p>
            <a:pPr lvl="1"/>
            <a:r>
              <a:rPr lang="ko-KR" altLang="en-US" dirty="0"/>
              <a:t>각종 이벤트는 메시지로 프로그램에 전달</a:t>
            </a:r>
          </a:p>
          <a:p>
            <a:endParaRPr lang="ko-KR" altLang="en-US" dirty="0"/>
          </a:p>
          <a:p>
            <a:r>
              <a:rPr lang="ko-KR" altLang="en-US" dirty="0"/>
              <a:t>장치 독립적인 인터페이스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프로그램 특징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01.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윈도우 프로그래밍의 개요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r>
              <a:rPr lang="en-US" altLang="ko-KR" dirty="0"/>
              <a:t>(Resource)</a:t>
            </a:r>
          </a:p>
          <a:p>
            <a:pPr lvl="1"/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다이얼로그 등의 자원</a:t>
            </a:r>
          </a:p>
          <a:p>
            <a:r>
              <a:rPr lang="ko-KR" altLang="en-US" dirty="0"/>
              <a:t>이벤트</a:t>
            </a:r>
            <a:r>
              <a:rPr lang="en-US" altLang="ko-KR" dirty="0"/>
              <a:t>(event)</a:t>
            </a:r>
            <a:r>
              <a:rPr lang="ko-KR" altLang="en-US" dirty="0"/>
              <a:t>와 메시지</a:t>
            </a:r>
            <a:r>
              <a:rPr lang="en-US" altLang="ko-KR" dirty="0"/>
              <a:t>(message)</a:t>
            </a:r>
          </a:p>
          <a:p>
            <a:pPr lvl="1"/>
            <a:r>
              <a:rPr lang="ko-KR" altLang="en-US" dirty="0"/>
              <a:t>마우스 누름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 -&gt; WM_LBUTTONDOWN </a:t>
            </a:r>
            <a:r>
              <a:rPr lang="ko-KR" altLang="en-US" dirty="0"/>
              <a:t>메시지로 변환</a:t>
            </a:r>
          </a:p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</a:p>
          <a:p>
            <a:pPr lvl="1"/>
            <a:r>
              <a:rPr lang="ko-KR" altLang="en-US" dirty="0"/>
              <a:t>프로그램에 전달되는 메시지가 저장되는 곳</a:t>
            </a:r>
          </a:p>
          <a:p>
            <a:r>
              <a:rPr lang="ko-KR" altLang="en-US" dirty="0"/>
              <a:t>핸들</a:t>
            </a:r>
            <a:r>
              <a:rPr lang="en-US" altLang="ko-KR" dirty="0"/>
              <a:t>(Handle)</a:t>
            </a:r>
          </a:p>
          <a:p>
            <a:pPr lvl="1"/>
            <a:r>
              <a:rPr lang="ko-KR" altLang="en-US" dirty="0"/>
              <a:t>여러 개의 윈도우나 커서 등의 객체를 구별하기 위한 </a:t>
            </a:r>
            <a:r>
              <a:rPr lang="en-US" altLang="ko-KR" dirty="0"/>
              <a:t>ID/</a:t>
            </a:r>
            <a:r>
              <a:rPr lang="ko-KR" altLang="en-US" dirty="0"/>
              <a:t>번호</a:t>
            </a:r>
          </a:p>
          <a:p>
            <a:r>
              <a:rPr lang="ko-KR" altLang="en-US" dirty="0"/>
              <a:t>디바이스 </a:t>
            </a:r>
            <a:r>
              <a:rPr lang="ko-KR" altLang="en-US" dirty="0" err="1"/>
              <a:t>컨텍스트</a:t>
            </a:r>
            <a:r>
              <a:rPr lang="en-US" altLang="ko-KR" dirty="0"/>
              <a:t>(DC : Device Context)</a:t>
            </a:r>
          </a:p>
          <a:p>
            <a:pPr lvl="1"/>
            <a:r>
              <a:rPr lang="ko-KR" altLang="en-US" dirty="0"/>
              <a:t>그래픽과 관련한 정보를 모아 놓은 구조체</a:t>
            </a:r>
            <a:r>
              <a:rPr lang="en-US" altLang="ko-KR" dirty="0"/>
              <a:t>(structure)</a:t>
            </a:r>
          </a:p>
          <a:p>
            <a:r>
              <a:rPr lang="ko-KR" altLang="en-US" dirty="0"/>
              <a:t>그래픽 장치 인터페이스</a:t>
            </a:r>
            <a:r>
              <a:rPr lang="en-US" altLang="ko-KR" dirty="0"/>
              <a:t>(GDI : Graphic Device Interface)</a:t>
            </a:r>
          </a:p>
          <a:p>
            <a:pPr lvl="1"/>
            <a:r>
              <a:rPr lang="ko-KR" altLang="en-US" dirty="0"/>
              <a:t>선 그리기</a:t>
            </a:r>
            <a:r>
              <a:rPr lang="en-US" altLang="ko-KR" dirty="0"/>
              <a:t>, </a:t>
            </a:r>
            <a:r>
              <a:rPr lang="ko-KR" altLang="en-US" dirty="0"/>
              <a:t>칼라 처리 등 그래픽을 다루기 위한 함수의 모음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01. </a:t>
            </a:r>
            <a:r>
              <a:rPr kumimoji="0" lang="ko-KR" altLang="en-US" sz="1370" dirty="0" smtClean="0">
                <a:solidFill>
                  <a:schemeClr val="bg1"/>
                </a:solidFill>
              </a:rPr>
              <a:t>윈도우 프로그래밍의 개요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사용 가능 </a:t>
            </a:r>
            <a:r>
              <a:rPr lang="ko-KR" altLang="en-US" dirty="0"/>
              <a:t>개발도구</a:t>
            </a:r>
          </a:p>
          <a:p>
            <a:pPr lvl="1"/>
            <a:r>
              <a:rPr lang="en-US" altLang="ko-KR" dirty="0"/>
              <a:t>Visual Studio </a:t>
            </a:r>
            <a:r>
              <a:rPr lang="en-US" altLang="ko-KR" dirty="0" smtClean="0"/>
              <a:t>2013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 콘솔 프로그래밍 과정과 동일</a:t>
            </a:r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5496" y="-99392"/>
            <a:ext cx="68407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370" dirty="0" smtClean="0">
                <a:solidFill>
                  <a:schemeClr val="bg1"/>
                </a:solidFill>
              </a:rPr>
              <a:t>02. </a:t>
            </a:r>
            <a:r>
              <a:rPr kumimoji="0" lang="ko-KR" altLang="en-US" sz="1370" dirty="0">
                <a:solidFill>
                  <a:schemeClr val="bg1"/>
                </a:solidFill>
              </a:rPr>
              <a:t>윈도우 프로그램 개발 도구와 개발 방법</a:t>
            </a:r>
            <a:endParaRPr kumimoji="0" lang="ko-KR" altLang="en-US" sz="1370" baseline="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3024336" cy="240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3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13876</TotalTime>
  <Words>1236</Words>
  <Application>Microsoft Office PowerPoint</Application>
  <PresentationFormat>화면 슬라이드 쇼(4:3)</PresentationFormat>
  <Paragraphs>267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Lucida Grande</vt:lpstr>
      <vt:lpstr>ヒラギノ角ゴ ProN W3</vt:lpstr>
      <vt:lpstr>굴림</vt:lpstr>
      <vt:lpstr>나눔고딕</vt:lpstr>
      <vt:lpstr>나눔고딕 ExtraBold</vt:lpstr>
      <vt:lpstr>맑은 고딕</vt:lpstr>
      <vt:lpstr>Arial</vt:lpstr>
      <vt:lpstr>Garamond</vt:lpstr>
      <vt:lpstr>Wingdings</vt:lpstr>
      <vt:lpstr>서식</vt:lpstr>
      <vt:lpstr>PowerPoint 프레젠테이션</vt:lpstr>
      <vt:lpstr>Ch 01. 윈도우 프로그래밍의 기초</vt:lpstr>
      <vt:lpstr>PowerPoint 프레젠테이션</vt:lpstr>
      <vt:lpstr>PowerPoint 프레젠테이션</vt:lpstr>
      <vt:lpstr>PowerPoint 프레젠테이션</vt:lpstr>
      <vt:lpstr>윈도우 프로그래밍 형식</vt:lpstr>
      <vt:lpstr>윈도우 프로그램 특징</vt:lpstr>
      <vt:lpstr>용어 설명</vt:lpstr>
      <vt:lpstr>PowerPoint 프레젠테이션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실습 1-1 비주얼 스튜디오에서 윈도우 프로그래밍 시작하기</vt:lpstr>
      <vt:lpstr>소스 파일 구조</vt:lpstr>
      <vt:lpstr>소스 관리 팁</vt:lpstr>
      <vt:lpstr>소스 관리 팁 – 빌드할 소스 선택 방법</vt:lpstr>
      <vt:lpstr>PowerPoint 프레젠테이션</vt:lpstr>
      <vt:lpstr>3.1 윈도우 프로그램 메인 함수 : WinMain() 함수</vt:lpstr>
      <vt:lpstr>3.2 윈도우 클래스</vt:lpstr>
      <vt:lpstr>3.2 윈도우 클래스</vt:lpstr>
      <vt:lpstr>3.2 윈도우 클래스</vt:lpstr>
      <vt:lpstr>3.2 윈도우 클래스</vt:lpstr>
      <vt:lpstr>3.3 윈도우 생성</vt:lpstr>
      <vt:lpstr>3.3 윈도우 생성 </vt:lpstr>
      <vt:lpstr>3.4 메시지 처리</vt:lpstr>
      <vt:lpstr>3.5 메시리 처리 함수 : WndProc( ) </vt:lpstr>
      <vt:lpstr>API 데이터 타입</vt:lpstr>
      <vt:lpstr>API 데이터 타입 기초</vt:lpstr>
      <vt:lpstr>API 데이터 타입 - 구조체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김성무</dc:creator>
  <cp:lastModifiedBy>user</cp:lastModifiedBy>
  <cp:revision>1166</cp:revision>
  <dcterms:created xsi:type="dcterms:W3CDTF">2012-07-11T10:23:22Z</dcterms:created>
  <dcterms:modified xsi:type="dcterms:W3CDTF">2018-08-23T05:03:19Z</dcterms:modified>
</cp:coreProperties>
</file>