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1"/>
    <p:sldId id="259" r:id="rId23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337685" y="770890"/>
            <a:ext cx="1705610" cy="150304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784090" y="133413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577715" y="2275205"/>
            <a:ext cx="13557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629660" y="479425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076699" y="2698115"/>
            <a:ext cx="715010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</a:t>
            </a:r>
            <a:r>
              <a:rPr sz="1800">
                <a:latin typeface="나눔고딕" charset="0"/>
                <a:ea typeface="나눔고딕" charset="0"/>
              </a:rPr>
              <a:t>Rost객체는 Beverage를 상속받기 때문에 음료의 가격을 계산하는 메소드를 가지고 있음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도형 11"/>
          <p:cNvSpPr>
            <a:spLocks/>
          </p:cNvSpPr>
          <p:nvPr/>
        </p:nvSpPr>
        <p:spPr>
          <a:xfrm rot="0">
            <a:off x="632460" y="1146810"/>
            <a:ext cx="2228850" cy="498474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Beverage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15"/>
          <p:cNvSpPr>
            <a:spLocks/>
          </p:cNvSpPr>
          <p:nvPr/>
        </p:nvSpPr>
        <p:spPr>
          <a:xfrm rot="0">
            <a:off x="645160" y="1674495"/>
            <a:ext cx="2228850" cy="1050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description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mi</a:t>
            </a: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lk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16"/>
          <p:cNvSpPr>
            <a:spLocks/>
          </p:cNvSpPr>
          <p:nvPr/>
        </p:nvSpPr>
        <p:spPr>
          <a:xfrm rot="0">
            <a:off x="632460" y="2749550"/>
            <a:ext cx="2228850" cy="1050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getDescription()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// 기타 메소드..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도형 17"/>
          <p:cNvSpPr>
            <a:spLocks/>
          </p:cNvSpPr>
          <p:nvPr/>
        </p:nvSpPr>
        <p:spPr>
          <a:xfrm rot="0">
            <a:off x="3634105" y="3530600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도형 18"/>
          <p:cNvSpPr>
            <a:spLocks/>
          </p:cNvSpPr>
          <p:nvPr/>
        </p:nvSpPr>
        <p:spPr>
          <a:xfrm rot="0">
            <a:off x="5245100" y="3839210"/>
            <a:ext cx="1705610" cy="150304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19"/>
          <p:cNvSpPr txBox="1">
            <a:spLocks/>
          </p:cNvSpPr>
          <p:nvPr/>
        </p:nvSpPr>
        <p:spPr>
          <a:xfrm rot="0">
            <a:off x="5716905" y="441071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0"/>
          <p:cNvSpPr txBox="1">
            <a:spLocks/>
          </p:cNvSpPr>
          <p:nvPr/>
        </p:nvSpPr>
        <p:spPr>
          <a:xfrm rot="0">
            <a:off x="5443220" y="4921250"/>
            <a:ext cx="13557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도형 21"/>
          <p:cNvSpPr>
            <a:spLocks/>
          </p:cNvSpPr>
          <p:nvPr/>
        </p:nvSpPr>
        <p:spPr>
          <a:xfrm rot="0">
            <a:off x="4227830" y="3623945"/>
            <a:ext cx="2997835" cy="260604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22"/>
          <p:cNvSpPr txBox="1">
            <a:spLocks/>
          </p:cNvSpPr>
          <p:nvPr/>
        </p:nvSpPr>
        <p:spPr>
          <a:xfrm rot="0">
            <a:off x="5041900" y="6284595"/>
            <a:ext cx="13557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텍스트 상자 23"/>
          <p:cNvSpPr txBox="1">
            <a:spLocks/>
          </p:cNvSpPr>
          <p:nvPr/>
        </p:nvSpPr>
        <p:spPr>
          <a:xfrm rot="0">
            <a:off x="4340860" y="478218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24"/>
          <p:cNvSpPr txBox="1">
            <a:spLocks/>
          </p:cNvSpPr>
          <p:nvPr/>
        </p:nvSpPr>
        <p:spPr>
          <a:xfrm rot="0">
            <a:off x="7549515" y="3529330"/>
            <a:ext cx="409067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고객이 모카를 주문 -&gt;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 객체를 만들고 그 객체로 </a:t>
            </a:r>
            <a:r>
              <a:rPr sz="1800">
                <a:latin typeface="나눔고딕" charset="0"/>
                <a:ea typeface="나눔고딕" charset="0"/>
              </a:rPr>
              <a:t>DarkRoast를 감싼다.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텍스트 상자 25"/>
          <p:cNvSpPr txBox="1">
            <a:spLocks/>
          </p:cNvSpPr>
          <p:nvPr/>
        </p:nvSpPr>
        <p:spPr>
          <a:xfrm rot="0">
            <a:off x="7570470" y="4504055"/>
            <a:ext cx="4090670" cy="14776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Mocha객체는 데코레이터.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이 객체의 형식은 Mocha</a:t>
            </a:r>
            <a:r>
              <a:rPr sz="1800">
                <a:latin typeface="나눔고딕" charset="0"/>
                <a:ea typeface="나눔고딕" charset="0"/>
              </a:rPr>
              <a:t> 객체가 장식하고 있는 Beverage 를 반영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(반영이라는 것은 m</a:t>
            </a:r>
            <a:r>
              <a:rPr sz="1800">
                <a:latin typeface="나눔고딕" charset="0"/>
                <a:ea typeface="나눔고딕" charset="0"/>
              </a:rPr>
              <a:t>irror 한다는 것으로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같은 형식을 </a:t>
            </a:r>
            <a:r>
              <a:rPr sz="1800">
                <a:latin typeface="나눔고딕" charset="0"/>
                <a:ea typeface="나눔고딕" charset="0"/>
              </a:rPr>
              <a:t>같는 것이라고 이해)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3671569" y="589280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2273935" y="1880870"/>
            <a:ext cx="1705610" cy="150304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2745740" y="245237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2539365" y="2962910"/>
            <a:ext cx="135572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1256665" y="1665605"/>
            <a:ext cx="2997835" cy="260604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273300" y="3938270"/>
            <a:ext cx="943610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1369695" y="282384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4637405" y="456565"/>
            <a:ext cx="512064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고객이 휘핑크림도 같이 추가,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Whip데코레이터를 만들고 Mocha객체를 감싸줌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5350510" y="3314065"/>
            <a:ext cx="666115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 도 데코레이터기 때문에 DarkRoast의 형식을 반영하고,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따라서 cost()메소드를 가지고 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도형 28"/>
          <p:cNvSpPr>
            <a:spLocks/>
          </p:cNvSpPr>
          <p:nvPr/>
        </p:nvSpPr>
        <p:spPr>
          <a:xfrm rot="0">
            <a:off x="568960" y="1349375"/>
            <a:ext cx="4065905" cy="388493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29"/>
          <p:cNvSpPr txBox="1">
            <a:spLocks/>
          </p:cNvSpPr>
          <p:nvPr/>
        </p:nvSpPr>
        <p:spPr>
          <a:xfrm rot="0">
            <a:off x="2184400" y="4896485"/>
            <a:ext cx="77025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텍스트 상자 30"/>
          <p:cNvSpPr txBox="1">
            <a:spLocks/>
          </p:cNvSpPr>
          <p:nvPr/>
        </p:nvSpPr>
        <p:spPr>
          <a:xfrm rot="0">
            <a:off x="732155" y="361315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34"/>
          <p:cNvSpPr>
            <a:spLocks/>
          </p:cNvSpPr>
          <p:nvPr/>
        </p:nvSpPr>
        <p:spPr>
          <a:xfrm rot="0">
            <a:off x="4211955" y="3908425"/>
            <a:ext cx="979805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도형 35"/>
          <p:cNvSpPr>
            <a:spLocks/>
          </p:cNvSpPr>
          <p:nvPr/>
        </p:nvSpPr>
        <p:spPr>
          <a:xfrm rot="0">
            <a:off x="6090285" y="3903980"/>
            <a:ext cx="979805" cy="540385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00405" y="394970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557770" y="3416935"/>
            <a:ext cx="2242185" cy="160591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8194039" y="4701540"/>
            <a:ext cx="135572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82970" y="2635885"/>
            <a:ext cx="4138295" cy="309626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7726045" y="5432425"/>
            <a:ext cx="943610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6197600" y="399732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1556385" y="287655"/>
            <a:ext cx="1026160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가격을 구할 때는 가장 바깥쪽에 있는 데코레이터인 Whip의 cost()를 호출. 그러면 Whip에서는 그 객체가 장식하고 있는 객체한테 가격 계산을 위임.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가격이 구해지면 구해진 가격에 휘핑 크림의 가격을 더한 다음 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810000" y="2167890"/>
            <a:ext cx="7180580" cy="402844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776085" y="5960110"/>
            <a:ext cx="77025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4293870" y="3992879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4" name="도형 36"/>
          <p:cNvCxnSpPr>
            <a:stCxn id="22" idx="0"/>
            <a:endCxn id="23" idx="0"/>
          </p:cNvCxnSpPr>
          <p:nvPr/>
        </p:nvCxnSpPr>
        <p:spPr>
          <a:xfrm rot="5400000" flipH="1" flipV="1">
            <a:off x="5638800" y="2966720"/>
            <a:ext cx="5080" cy="1878965"/>
          </a:xfrm>
          <a:prstGeom prst="bentConnector3">
            <a:avLst>
              <a:gd name="adj1" fmla="val 596782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7"/>
          <p:cNvSpPr>
            <a:spLocks/>
          </p:cNvSpPr>
          <p:nvPr/>
        </p:nvSpPr>
        <p:spPr>
          <a:xfrm rot="0">
            <a:off x="7766050" y="3908425"/>
            <a:ext cx="979805" cy="540385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38"/>
          <p:cNvSpPr txBox="1">
            <a:spLocks/>
          </p:cNvSpPr>
          <p:nvPr/>
        </p:nvSpPr>
        <p:spPr>
          <a:xfrm rot="0">
            <a:off x="7873365" y="400177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7" name="도형 39"/>
          <p:cNvCxnSpPr>
            <a:stCxn id="23" idx="0"/>
            <a:endCxn id="25" idx="0"/>
          </p:cNvCxnSpPr>
          <p:nvPr/>
        </p:nvCxnSpPr>
        <p:spPr>
          <a:xfrm rot="16200000" flipH="1">
            <a:off x="7415530" y="3068320"/>
            <a:ext cx="5080" cy="1676400"/>
          </a:xfrm>
          <a:prstGeom prst="bentConnector3">
            <a:avLst>
              <a:gd name="adj1" fmla="val -589432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/>
          <p:cNvSpPr>
            <a:spLocks/>
          </p:cNvSpPr>
          <p:nvPr/>
        </p:nvSpPr>
        <p:spPr>
          <a:xfrm rot="0">
            <a:off x="2908300" y="3066415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9" name="도형 41"/>
          <p:cNvCxnSpPr/>
          <p:nvPr/>
        </p:nvCxnSpPr>
        <p:spPr>
          <a:xfrm rot="0">
            <a:off x="2540635" y="3444240"/>
            <a:ext cx="1553845" cy="7346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2"/>
          <p:cNvCxnSpPr>
            <a:stCxn id="25" idx="2"/>
            <a:endCxn id="23" idx="2"/>
          </p:cNvCxnSpPr>
          <p:nvPr/>
        </p:nvCxnSpPr>
        <p:spPr>
          <a:xfrm rot="5400000" flipH="1">
            <a:off x="7415530" y="3608070"/>
            <a:ext cx="5080" cy="1676400"/>
          </a:xfrm>
          <a:prstGeom prst="bentConnector3">
            <a:avLst>
              <a:gd name="adj1" fmla="val -589432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3"/>
          <p:cNvCxnSpPr>
            <a:stCxn id="23" idx="2"/>
            <a:endCxn id="22" idx="2"/>
          </p:cNvCxnSpPr>
          <p:nvPr/>
        </p:nvCxnSpPr>
        <p:spPr>
          <a:xfrm rot="5400000">
            <a:off x="5638800" y="3506470"/>
            <a:ext cx="5080" cy="1878965"/>
          </a:xfrm>
          <a:prstGeom prst="bentConnector3">
            <a:avLst>
              <a:gd name="adj1" fmla="val 599722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44"/>
          <p:cNvSpPr txBox="1">
            <a:spLocks/>
          </p:cNvSpPr>
          <p:nvPr/>
        </p:nvSpPr>
        <p:spPr>
          <a:xfrm rot="0">
            <a:off x="2853055" y="2693035"/>
            <a:ext cx="191706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Whip cost()호출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도형 45"/>
          <p:cNvSpPr>
            <a:spLocks/>
          </p:cNvSpPr>
          <p:nvPr/>
        </p:nvSpPr>
        <p:spPr>
          <a:xfrm rot="0">
            <a:off x="5487035" y="332359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46"/>
          <p:cNvSpPr txBox="1">
            <a:spLocks/>
          </p:cNvSpPr>
          <p:nvPr/>
        </p:nvSpPr>
        <p:spPr>
          <a:xfrm rot="0">
            <a:off x="5026660" y="2849245"/>
            <a:ext cx="204724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 cost()호출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도형 47"/>
          <p:cNvSpPr>
            <a:spLocks/>
          </p:cNvSpPr>
          <p:nvPr/>
        </p:nvSpPr>
        <p:spPr>
          <a:xfrm rot="0">
            <a:off x="7533640" y="333629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48"/>
          <p:cNvSpPr txBox="1">
            <a:spLocks/>
          </p:cNvSpPr>
          <p:nvPr/>
        </p:nvSpPr>
        <p:spPr>
          <a:xfrm rot="0">
            <a:off x="7934325" y="2769235"/>
            <a:ext cx="130048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DarkRost </a:t>
            </a:r>
            <a:r>
              <a:rPr sz="1800">
                <a:latin typeface="나눔고딕" charset="0"/>
                <a:ea typeface="나눔고딕" charset="0"/>
              </a:rPr>
              <a:t/>
            </a:r>
            <a:br>
              <a:rPr sz="1800">
                <a:latin typeface="나눔고딕" charset="0"/>
                <a:ea typeface="나눔고딕" charset="0"/>
              </a:rPr>
            </a:br>
            <a:r>
              <a:rPr sz="1800">
                <a:latin typeface="나눔고딕" charset="0"/>
                <a:ea typeface="나눔고딕" charset="0"/>
              </a:rPr>
              <a:t>cost()호출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7" name="도형 49"/>
          <p:cNvSpPr>
            <a:spLocks/>
          </p:cNvSpPr>
          <p:nvPr/>
        </p:nvSpPr>
        <p:spPr>
          <a:xfrm rot="0">
            <a:off x="7276465" y="453898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50"/>
          <p:cNvSpPr txBox="1">
            <a:spLocks/>
          </p:cNvSpPr>
          <p:nvPr/>
        </p:nvSpPr>
        <p:spPr>
          <a:xfrm rot="0">
            <a:off x="7061835" y="4994910"/>
            <a:ext cx="151511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음료가격리턴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9" name="도형 51"/>
          <p:cNvSpPr>
            <a:spLocks/>
          </p:cNvSpPr>
          <p:nvPr/>
        </p:nvSpPr>
        <p:spPr>
          <a:xfrm rot="0">
            <a:off x="5474335" y="4568825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52"/>
          <p:cNvSpPr txBox="1">
            <a:spLocks/>
          </p:cNvSpPr>
          <p:nvPr/>
        </p:nvSpPr>
        <p:spPr>
          <a:xfrm rot="0">
            <a:off x="5259705" y="5024755"/>
            <a:ext cx="178054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모카가격 더해서 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41" name="도형 53"/>
          <p:cNvCxnSpPr/>
          <p:nvPr/>
        </p:nvCxnSpPr>
        <p:spPr>
          <a:xfrm rot="0" flipH="1">
            <a:off x="2743200" y="4617085"/>
            <a:ext cx="1520190" cy="6845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54"/>
          <p:cNvSpPr>
            <a:spLocks/>
          </p:cNvSpPr>
          <p:nvPr/>
        </p:nvSpPr>
        <p:spPr>
          <a:xfrm rot="0">
            <a:off x="3351530" y="499491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3" name="텍스트 상자 55"/>
          <p:cNvSpPr txBox="1">
            <a:spLocks/>
          </p:cNvSpPr>
          <p:nvPr/>
        </p:nvSpPr>
        <p:spPr>
          <a:xfrm rot="0">
            <a:off x="3128645" y="5433695"/>
            <a:ext cx="2012314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mocha에서 받은 가격에 휘핑 값 추가해서 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6"/>
          <p:cNvSpPr txBox="1">
            <a:spLocks/>
          </p:cNvSpPr>
          <p:nvPr/>
        </p:nvSpPr>
        <p:spPr>
          <a:xfrm rot="0">
            <a:off x="370840" y="641985"/>
            <a:ext cx="11455400" cy="3969384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데코레이터의 수퍼클래스는 자신이 장식하고 있는 객체의 수퍼클래스와 같다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한객체를 여러 개의 데코레이터로 감쌀 수 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데코레이터는 자신이 감싸고 있는 객체와 같은 수퍼클래스를 가지고 있기 때문에 원래 </a:t>
            </a:r>
            <a:r>
              <a:rPr sz="1800">
                <a:latin typeface="나눔고딕" charset="0"/>
                <a:ea typeface="나눔고딕" charset="0"/>
              </a:rPr>
              <a:t>객체(감싸</a:t>
            </a:r>
            <a:r>
              <a:rPr sz="1800">
                <a:latin typeface="나눔고딕" charset="0"/>
                <a:ea typeface="나눔고딕" charset="0"/>
              </a:rPr>
              <a:t>져 있는 객체)가 들어갈 자리에 데코레이터 객체를 집어넣어도 상관 없다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데코레이터는 자신이 장식하고 있는 객체에게 어떤 행동을 위임하는 것 외에 원하는 추가적인 작업을 수행할 수 있다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객체는 언제든지 감쌀 수 있기 때문에 실행중에 필요한 데코레이터를 마음대로 적용 할 수 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 패턴에서는 객체에 추가적인 요건을 동적으로 첨가한</a:t>
            </a:r>
            <a:r>
              <a:rPr sz="1800">
                <a:latin typeface="나눔고딕" charset="0"/>
                <a:ea typeface="나눔고딕" charset="0"/>
              </a:rPr>
              <a:t>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데코레이터는 서브클래스를 만드는 것을 통해서 기능을 유연하게 확장할 수 있는 방법을 제공한다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aufkrh</dc:creator>
  <cp:lastModifiedBy>aufkrh</cp:lastModifiedBy>
  <dc:title>PowerPoint 프레젠테이션</dc:title>
</cp:coreProperties>
</file>