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4" r:id="rId3"/>
    <p:sldId id="265" r:id="rId4"/>
    <p:sldId id="266" r:id="rId5"/>
    <p:sldId id="308" r:id="rId6"/>
    <p:sldId id="257" r:id="rId7"/>
    <p:sldId id="307" r:id="rId8"/>
    <p:sldId id="309" r:id="rId9"/>
    <p:sldId id="310" r:id="rId10"/>
  </p:sldIdLst>
  <p:sldSz cx="24382413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aJT406HxJNsus1PUEhZqiSSIj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8E1F53-8D0B-4557-B909-1C43BA4DAC25}">
  <a:tblStyle styleId="{5E8E1F53-8D0B-4557-B909-1C43BA4DAC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3"/>
    <p:restoredTop sz="94667"/>
  </p:normalViewPr>
  <p:slideViewPr>
    <p:cSldViewPr snapToGrid="0">
      <p:cViewPr varScale="1">
        <p:scale>
          <a:sx n="54" d="100"/>
          <a:sy n="54" d="100"/>
        </p:scale>
        <p:origin x="1314" y="120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685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70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d916aa91b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3d916aa91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069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028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79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ko_kr/codedeploy/latest/userguide/reference-appspec-file-structure-permissions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aws.amazon.com/ko_kr/codedeploy/latest/userguide/reference-appspec-file-structure-fil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ko_kr/codedeploy/latest/userguide/reference-appspec-file.html" TargetMode="External"/><Relationship Id="rId5" Type="http://schemas.openxmlformats.org/officeDocument/2006/relationships/hyperlink" Target="https://docs.github.com/en/actions/learn-github-actions/environment-variables" TargetMode="External"/><Relationship Id="rId4" Type="http://schemas.openxmlformats.org/officeDocument/2006/relationships/hyperlink" Target="https://docs.github.com/en/actions/using-workflows/about-workfl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1535535" y="4595664"/>
            <a:ext cx="10160000" cy="356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buSzPts val="7500"/>
            </a:pPr>
            <a:r>
              <a:rPr lang="en-US" sz="7500" b="1">
                <a:solidFill>
                  <a:schemeClr val="dk1"/>
                </a:solidFill>
              </a:rPr>
              <a:t>IT </a:t>
            </a:r>
            <a:r>
              <a:rPr lang="ko-KR" altLang="en-US" sz="7500" b="1">
                <a:solidFill>
                  <a:schemeClr val="dk1"/>
                </a:solidFill>
              </a:rPr>
              <a:t>서비스 </a:t>
            </a:r>
            <a:r>
              <a:rPr lang="ko-KR" altLang="en-US" sz="7500" b="1">
                <a:solidFill>
                  <a:schemeClr val="dk1"/>
                </a:solidFill>
                <a:highlight>
                  <a:schemeClr val="lt1"/>
                </a:highlight>
              </a:rPr>
              <a:t>회사에서</a:t>
            </a:r>
            <a:r>
              <a:rPr lang="ko-KR" altLang="en-US" sz="7500" b="1">
                <a:solidFill>
                  <a:schemeClr val="dk1"/>
                </a:solidFill>
              </a:rPr>
              <a:t> 사용하는 진짜 </a:t>
            </a:r>
            <a:r>
              <a:rPr lang="ko-KR" altLang="en-US" sz="7500" b="1">
                <a:solidFill>
                  <a:schemeClr val="dk1"/>
                </a:solidFill>
                <a:highlight>
                  <a:srgbClr val="FFFFFF"/>
                </a:highlight>
              </a:rPr>
              <a:t>프로젝트 </a:t>
            </a:r>
            <a:r>
              <a:rPr lang="ko-KR" altLang="en-US" sz="7500" b="1">
                <a:solidFill>
                  <a:schemeClr val="dk1"/>
                </a:solidFill>
              </a:rPr>
              <a:t>가성비있게 맛보기</a:t>
            </a:r>
            <a:endParaRPr lang="ko-KR" altLang="en-US" sz="8000"/>
          </a:p>
        </p:txBody>
      </p:sp>
      <p:pic>
        <p:nvPicPr>
          <p:cNvPr id="92" name="Google Shape;92;p9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525" y="3833813"/>
            <a:ext cx="3025521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8;p9">
            <a:extLst>
              <a:ext uri="{FF2B5EF4-FFF2-40B4-BE49-F238E27FC236}">
                <a16:creationId xmlns:a16="http://schemas.microsoft.com/office/drawing/2014/main" id="{1C575AD7-0C91-0299-644B-BCA89F391A7A}"/>
              </a:ext>
            </a:extLst>
          </p:cNvPr>
          <p:cNvSpPr/>
          <p:nvPr/>
        </p:nvSpPr>
        <p:spPr>
          <a:xfrm>
            <a:off x="1532955" y="9558020"/>
            <a:ext cx="8738096" cy="171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>
                <a:solidFill>
                  <a:srgbClr val="ED234B"/>
                </a:solidFill>
              </a:rPr>
              <a:t>Clip </a:t>
            </a:r>
            <a:r>
              <a:rPr lang="en-US" sz="17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 |   </a:t>
            </a:r>
            <a:r>
              <a:rPr lang="en-US" sz="1700">
                <a:solidFill>
                  <a:schemeClr val="dk1"/>
                </a:solidFill>
              </a:rPr>
              <a:t>CI/CD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1700">
                <a:solidFill>
                  <a:srgbClr val="ED234B"/>
                </a:solidFill>
              </a:rPr>
              <a:t>Clip </a:t>
            </a:r>
            <a:r>
              <a:rPr lang="en-US" sz="17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 |   </a:t>
            </a:r>
            <a:r>
              <a:rPr lang="en-US" altLang="ko-KR" sz="1700">
                <a:solidFill>
                  <a:schemeClr val="dk1"/>
                </a:solidFill>
              </a:rPr>
              <a:t>AWS</a:t>
            </a:r>
            <a:r>
              <a:rPr lang="ko-KR" altLang="en-US" sz="1700">
                <a:solidFill>
                  <a:schemeClr val="dk1"/>
                </a:solidFill>
              </a:rPr>
              <a:t>와 </a:t>
            </a:r>
            <a:r>
              <a:rPr lang="en-US" altLang="ko-KR" sz="1700">
                <a:solidFill>
                  <a:schemeClr val="dk1"/>
                </a:solidFill>
              </a:rPr>
              <a:t>Github Action</a:t>
            </a:r>
            <a:r>
              <a:rPr lang="ko-KR" altLang="en-US" sz="1700">
                <a:solidFill>
                  <a:schemeClr val="dk1"/>
                </a:solidFill>
              </a:rPr>
              <a:t>을 사용하여 </a:t>
            </a:r>
            <a:r>
              <a:rPr lang="en-US" altLang="ko-KR" sz="1700">
                <a:solidFill>
                  <a:schemeClr val="dk1"/>
                </a:solidFill>
              </a:rPr>
              <a:t>CI/CD </a:t>
            </a:r>
            <a:r>
              <a:rPr lang="ko-KR" altLang="en-US" sz="1700">
                <a:solidFill>
                  <a:schemeClr val="dk1"/>
                </a:solidFill>
              </a:rPr>
              <a:t>프로젝트 구축</a:t>
            </a:r>
          </a:p>
          <a:p>
            <a:pPr>
              <a:lnSpc>
                <a:spcPct val="150000"/>
              </a:lnSpc>
            </a:pPr>
            <a:endParaRPr lang="ko-KR" alt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1523999" y="1460302"/>
            <a:ext cx="13346263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lvl="0"/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  <a:cs typeface="Calibri"/>
                <a:sym typeface="Calibri"/>
              </a:rPr>
              <a:t>Chapter 4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  <a:cs typeface="Calibri"/>
                <a:sym typeface="Calibri"/>
              </a:rPr>
              <a:t>에서 다룰 내용들</a:t>
            </a:r>
            <a:endParaRPr lang="ko-KR" altLang="en-US" sz="2400">
              <a:solidFill>
                <a:schemeClr val="dk1"/>
              </a:solidFill>
              <a:latin typeface="Spoqa Han Sans Neo Regular" panose="020B0500000000000000" pitchFamily="34" charset="77"/>
              <a:ea typeface="Spoqa Han Sans Neo Regular" panose="020B0500000000000000" pitchFamily="34" charset="77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altLang="ko-KR" sz="5000" b="1">
                <a:solidFill>
                  <a:srgbClr val="FFFFFF"/>
                </a:solidFill>
              </a:rPr>
              <a:t>0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시작하기 앞서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2395164" y="5058409"/>
            <a:ext cx="14553133" cy="248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427402" indent="-427402">
              <a:spcBef>
                <a:spcPts val="2000"/>
              </a:spcBef>
              <a:buClr>
                <a:srgbClr val="53585F"/>
              </a:buClr>
              <a:buSzPts val="2625"/>
              <a:buFont typeface="Arial"/>
              <a:buChar char="•"/>
            </a:pPr>
            <a:endParaRPr lang="en-US" altLang="ko-KR" sz="3500">
              <a:solidFill>
                <a:srgbClr val="53585F"/>
              </a:solidFill>
              <a:latin typeface="Spoqa Han Sans Neo Regular" panose="020B0500000000000000" pitchFamily="34" charset="77"/>
              <a:ea typeface="Spoqa Han Sans Neo Regular" panose="020B0500000000000000" pitchFamily="34" charset="77"/>
            </a:endParaRPr>
          </a:p>
          <a:p>
            <a:pPr marL="427402" indent="-427402">
              <a:spcBef>
                <a:spcPts val="2000"/>
              </a:spcBef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altLang="ko-KR" sz="3500">
                <a:solidFill>
                  <a:srgbClr val="53585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CI/CD</a:t>
            </a:r>
            <a:r>
              <a:rPr lang="ko-KR" altLang="en-US" sz="3500">
                <a:solidFill>
                  <a:srgbClr val="53585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 개념 학습</a:t>
            </a:r>
            <a:endParaRPr lang="en-US" altLang="ko-KR" sz="3500">
              <a:solidFill>
                <a:srgbClr val="53585F"/>
              </a:solidFill>
              <a:latin typeface="Spoqa Han Sans Neo Regular" panose="020B0500000000000000" pitchFamily="34" charset="77"/>
              <a:ea typeface="Spoqa Han Sans Neo Regular" panose="020B0500000000000000" pitchFamily="34" charset="77"/>
            </a:endParaRPr>
          </a:p>
          <a:p>
            <a:pPr marL="427402" indent="-427402">
              <a:spcBef>
                <a:spcPts val="2000"/>
              </a:spcBef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altLang="ko-KR" sz="3500">
                <a:solidFill>
                  <a:srgbClr val="53585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AWS</a:t>
            </a:r>
            <a:r>
              <a:rPr lang="ko-KR" altLang="en-US" sz="3500">
                <a:solidFill>
                  <a:srgbClr val="53585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와 </a:t>
            </a:r>
            <a:r>
              <a:rPr lang="en-US" altLang="ko-KR" sz="3500">
                <a:solidFill>
                  <a:srgbClr val="53585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Github Action</a:t>
            </a:r>
            <a:r>
              <a:rPr lang="ko-KR" altLang="en-US" sz="3500">
                <a:solidFill>
                  <a:srgbClr val="53585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을 사용하여 </a:t>
            </a:r>
            <a:r>
              <a:rPr lang="en-US" altLang="ko-KR" sz="3500">
                <a:solidFill>
                  <a:srgbClr val="53585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CI/CD </a:t>
            </a:r>
            <a:r>
              <a:rPr lang="ko-KR" altLang="en-US" sz="3500">
                <a:solidFill>
                  <a:srgbClr val="53585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프로젝트 구축</a:t>
            </a:r>
          </a:p>
        </p:txBody>
      </p:sp>
      <p:sp>
        <p:nvSpPr>
          <p:cNvPr id="180" name="Google Shape;180;p26"/>
          <p:cNvSpPr/>
          <p:nvPr/>
        </p:nvSpPr>
        <p:spPr>
          <a:xfrm>
            <a:off x="2398118" y="3833664"/>
            <a:ext cx="12472145" cy="2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58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5;g13d916aa91b_0_157">
            <a:extLst>
              <a:ext uri="{FF2B5EF4-FFF2-40B4-BE49-F238E27FC236}">
                <a16:creationId xmlns:a16="http://schemas.microsoft.com/office/drawing/2014/main" id="{F176F213-36C1-3998-99C6-4983B48FBC87}"/>
              </a:ext>
            </a:extLst>
          </p:cNvPr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r"/>
            <a:r>
              <a:rPr lang="ko-KR" altLang="en-US" sz="7500" b="1">
                <a:solidFill>
                  <a:schemeClr val="dk1"/>
                </a:solidFill>
              </a:rPr>
              <a:t>개발을 좀 더 수월하게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>
              <a:buSzPts val="4000"/>
            </a:pPr>
            <a:r>
              <a:rPr lang="en-US" altLang="ko-KR" sz="4000" b="1">
                <a:solidFill>
                  <a:srgbClr val="ED234B"/>
                </a:solidFill>
              </a:rPr>
              <a:t>1</a:t>
            </a:r>
            <a:r>
              <a:rPr lang="en-US" sz="4000" b="1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CI/CD </a:t>
            </a:r>
            <a:r>
              <a:rPr lang="ko-KR" alt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개념 학습</a:t>
            </a:r>
            <a:endParaRPr lang="ko-KR" altLang="en-US"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1523999" y="1460302"/>
            <a:ext cx="1334626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ko-KR" alt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sz="3000">
                <a:solidFill>
                  <a:schemeClr val="dk1"/>
                </a:solidFill>
              </a:rPr>
              <a:t>?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ko-KR" alt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개념 학습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2395165" y="5058409"/>
            <a:ext cx="16296872" cy="407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427402" marR="0" lvl="0" indent="-427402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CI (Continuous Integration)</a:t>
            </a:r>
          </a:p>
          <a:p>
            <a:pPr marL="427402" marR="0" lvl="0" indent="-427402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ko-KR" altLang="en-US" sz="3500">
                <a:solidFill>
                  <a:srgbClr val="53585F"/>
                </a:solidFill>
              </a:rPr>
              <a:t>자동으로 프로젝트에 코드가 머지된다</a:t>
            </a:r>
            <a:r>
              <a:rPr lang="en-US" altLang="ko-KR" sz="3500">
                <a:solidFill>
                  <a:srgbClr val="53585F"/>
                </a:solidFill>
              </a:rPr>
              <a:t>.</a:t>
            </a:r>
            <a:endParaRPr lang="en-US" sz="3500">
              <a:solidFill>
                <a:srgbClr val="53585F"/>
              </a:solidFill>
            </a:endParaRPr>
          </a:p>
          <a:p>
            <a:pPr marL="427402" marR="0" lvl="0" indent="-427402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endParaRPr lang="en-US" sz="3500">
              <a:solidFill>
                <a:srgbClr val="53585F"/>
              </a:solidFill>
            </a:endParaRPr>
          </a:p>
          <a:p>
            <a:pPr marL="427402" indent="-427402">
              <a:spcBef>
                <a:spcPts val="2000"/>
              </a:spcBef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CD (Continuous Deployment)</a:t>
            </a:r>
          </a:p>
          <a:p>
            <a:pPr marL="427402" indent="-427402">
              <a:spcBef>
                <a:spcPts val="2000"/>
              </a:spcBef>
              <a:buClr>
                <a:srgbClr val="53585F"/>
              </a:buClr>
              <a:buSzPts val="2625"/>
              <a:buFont typeface="Arial"/>
              <a:buChar char="•"/>
            </a:pPr>
            <a:r>
              <a:rPr lang="ko-KR" altLang="en-US" sz="3500">
                <a:solidFill>
                  <a:srgbClr val="53585F"/>
                </a:solidFill>
              </a:rPr>
              <a:t>자동으로 코드가 배포된다</a:t>
            </a:r>
            <a:r>
              <a:rPr lang="en-US" altLang="ko-KR" sz="3500">
                <a:solidFill>
                  <a:srgbClr val="53585F"/>
                </a:solidFill>
              </a:rPr>
              <a:t>.</a:t>
            </a:r>
            <a:endParaRPr lang="en-US" sz="3500">
              <a:solidFill>
                <a:srgbClr val="53585F"/>
              </a:solidFill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2398118" y="3833664"/>
            <a:ext cx="12472145" cy="2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1523999" y="1460302"/>
            <a:ext cx="1334626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ko-KR" altLang="en-US" sz="3000">
                <a:solidFill>
                  <a:schemeClr val="dk1"/>
                </a:solidFill>
              </a:rPr>
              <a:t>가 필요한 이유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ko-KR" alt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개념 학습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2395165" y="5058409"/>
            <a:ext cx="10682882" cy="295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427402" marR="0" lvl="0" indent="-427402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ko-KR" altLang="en-US" sz="3500">
                <a:solidFill>
                  <a:srgbClr val="53585F"/>
                </a:solidFill>
              </a:rPr>
              <a:t>개발을 좀 더 수월하게 하기 위함</a:t>
            </a:r>
            <a:endParaRPr lang="en-US" altLang="ko-KR" sz="3500">
              <a:solidFill>
                <a:srgbClr val="53585F"/>
              </a:solidFill>
            </a:endParaRPr>
          </a:p>
          <a:p>
            <a:pPr marL="427402" marR="0" lvl="0" indent="-427402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ko-KR" altLang="en-US" sz="3500">
                <a:solidFill>
                  <a:srgbClr val="53585F"/>
                </a:solidFill>
              </a:rPr>
              <a:t>개발에 좀 더 집중 가능</a:t>
            </a:r>
            <a:endParaRPr lang="en-US" altLang="ko-KR" sz="3500">
              <a:solidFill>
                <a:srgbClr val="53585F"/>
              </a:solidFill>
            </a:endParaRPr>
          </a:p>
          <a:p>
            <a:pPr marL="427402" marR="0" lvl="0" indent="-427402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ko-KR" altLang="en-US" sz="3500">
                <a:solidFill>
                  <a:srgbClr val="53585F"/>
                </a:solidFill>
              </a:rPr>
              <a:t>시간 </a:t>
            </a:r>
            <a:r>
              <a:rPr lang="en-US" altLang="ko-KR" sz="3500">
                <a:solidFill>
                  <a:srgbClr val="53585F"/>
                </a:solidFill>
              </a:rPr>
              <a:t>Save (=</a:t>
            </a:r>
            <a:r>
              <a:rPr lang="ko-KR" altLang="en-US" sz="3500">
                <a:solidFill>
                  <a:srgbClr val="53585F"/>
                </a:solidFill>
              </a:rPr>
              <a:t>반복되는 행위를 없애자 </a:t>
            </a:r>
            <a:r>
              <a:rPr lang="en-US" altLang="ko-KR" sz="3500">
                <a:solidFill>
                  <a:srgbClr val="53585F"/>
                </a:solidFill>
              </a:rPr>
              <a:t>!)</a:t>
            </a:r>
            <a:endParaRPr lang="en-US"/>
          </a:p>
          <a:p>
            <a: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</a:pPr>
            <a:endParaRPr lang="en-US"/>
          </a:p>
        </p:txBody>
      </p:sp>
      <p:sp>
        <p:nvSpPr>
          <p:cNvPr id="180" name="Google Shape;180;p26"/>
          <p:cNvSpPr/>
          <p:nvPr/>
        </p:nvSpPr>
        <p:spPr>
          <a:xfrm>
            <a:off x="2398118" y="3833664"/>
            <a:ext cx="12472145" cy="2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2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d916aa91b_0_141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Google Shape;115;g13d916aa91b_0_157">
            <a:extLst>
              <a:ext uri="{FF2B5EF4-FFF2-40B4-BE49-F238E27FC236}">
                <a16:creationId xmlns:a16="http://schemas.microsoft.com/office/drawing/2014/main" id="{B54F3C54-FD7B-B0F7-FB69-F0044D4FE630}"/>
              </a:ext>
            </a:extLst>
          </p:cNvPr>
          <p:cNvSpPr/>
          <p:nvPr/>
        </p:nvSpPr>
        <p:spPr>
          <a:xfrm>
            <a:off x="2413000" y="3689647"/>
            <a:ext cx="17554944" cy="379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r"/>
            <a:r>
              <a:rPr lang="ko-KR" altLang="en-US" sz="7500" b="1">
                <a:solidFill>
                  <a:schemeClr val="dk1"/>
                </a:solidFill>
              </a:rPr>
              <a:t>개발을 좀 더 수월하게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buSzPts val="4000"/>
            </a:pPr>
            <a:r>
              <a:rPr lang="en-US" sz="4000" b="1">
                <a:solidFill>
                  <a:srgbClr val="ED234B"/>
                </a:solidFill>
              </a:rPr>
              <a:t>2 </a:t>
            </a:r>
            <a:r>
              <a:rPr lang="en-US" sz="4000" b="1">
                <a:solidFill>
                  <a:schemeClr val="dk1"/>
                </a:solidFill>
              </a:rPr>
              <a:t>AWS</a:t>
            </a:r>
            <a:r>
              <a:rPr lang="ko-KR" altLang="en-US" sz="4000" b="1">
                <a:solidFill>
                  <a:schemeClr val="dk1"/>
                </a:solidFill>
              </a:rPr>
              <a:t>와 </a:t>
            </a:r>
            <a:r>
              <a:rPr lang="en-US" sz="4000" b="1">
                <a:solidFill>
                  <a:schemeClr val="dk1"/>
                </a:solidFill>
              </a:rPr>
              <a:t>Github Action</a:t>
            </a:r>
            <a:r>
              <a:rPr lang="ko-KR" altLang="en-US" sz="4000" b="1">
                <a:solidFill>
                  <a:schemeClr val="dk1"/>
                </a:solidFill>
              </a:rPr>
              <a:t>을 사용하여 </a:t>
            </a:r>
            <a:endParaRPr lang="en-US" altLang="ko-KR" sz="4000" b="1">
              <a:solidFill>
                <a:schemeClr val="dk1"/>
              </a:solidFill>
            </a:endParaRPr>
          </a:p>
          <a:p>
            <a:pPr algn="r">
              <a:buSzPts val="4000"/>
            </a:pPr>
            <a:r>
              <a:rPr lang="en-US" sz="4000" b="1">
                <a:solidFill>
                  <a:schemeClr val="dk1"/>
                </a:solidFill>
              </a:rPr>
              <a:t>CI/CD </a:t>
            </a:r>
            <a:r>
              <a:rPr lang="ko-KR" altLang="en-US" sz="4000" b="1">
                <a:solidFill>
                  <a:schemeClr val="dk1"/>
                </a:solidFill>
              </a:rPr>
              <a:t>프로젝트 구축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/>
          <p:nvPr/>
        </p:nvSpPr>
        <p:spPr>
          <a:xfrm>
            <a:off x="1523999" y="1460302"/>
            <a:ext cx="13346263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AWS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와 </a:t>
            </a: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Github Action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을 사용하여 </a:t>
            </a: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CI/CD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 프로젝트 구축</a:t>
            </a:r>
            <a:endParaRPr sz="1800">
              <a:latin typeface="Spoqa Han Sans Neo Regular" panose="020B0500000000000000" pitchFamily="34" charset="77"/>
              <a:ea typeface="Spoqa Han Sans Neo Regular" panose="020B0500000000000000" pitchFamily="34" charset="77"/>
            </a:endParaRPr>
          </a:p>
        </p:txBody>
      </p:sp>
      <p:sp>
        <p:nvSpPr>
          <p:cNvPr id="396" name="Google Shape;396;p63"/>
          <p:cNvSpPr/>
          <p:nvPr/>
        </p:nvSpPr>
        <p:spPr>
          <a:xfrm>
            <a:off x="2398118" y="4257479"/>
            <a:ext cx="20001698" cy="328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</a:pPr>
            <a:r>
              <a:rPr lang="ko-KR" altLang="en-US" sz="3500">
                <a:solidFill>
                  <a:srgbClr val="53585F"/>
                </a:solidFill>
              </a:rPr>
              <a:t>준비 사항</a:t>
            </a:r>
            <a:endParaRPr lang="en-US" altLang="ko-KR" sz="3500">
              <a:solidFill>
                <a:srgbClr val="53585F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Tx/>
              <a:buChar char="-"/>
            </a:pPr>
            <a:r>
              <a:rPr lang="en-US" altLang="ko-KR" sz="3500">
                <a:solidFill>
                  <a:srgbClr val="53585F"/>
                </a:solidFill>
              </a:rPr>
              <a:t>AWS</a:t>
            </a:r>
            <a:r>
              <a:rPr lang="ko-KR" altLang="en-US" sz="3500">
                <a:solidFill>
                  <a:srgbClr val="53585F"/>
                </a:solidFill>
              </a:rPr>
              <a:t> 가입</a:t>
            </a:r>
            <a:endParaRPr lang="en-US" altLang="ko-KR" sz="3500">
              <a:solidFill>
                <a:srgbClr val="53585F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Tx/>
              <a:buChar char="-"/>
            </a:pPr>
            <a:r>
              <a:rPr lang="en-US" altLang="ko-KR" sz="3500">
                <a:solidFill>
                  <a:srgbClr val="53585F"/>
                </a:solidFill>
              </a:rPr>
              <a:t>Github Repository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Tx/>
              <a:buChar char="-"/>
            </a:pPr>
            <a:r>
              <a:rPr lang="en-US" altLang="ko-KR" sz="3500">
                <a:solidFill>
                  <a:srgbClr val="53585F"/>
                </a:solidFill>
              </a:rPr>
              <a:t>Github </a:t>
            </a:r>
            <a:r>
              <a:rPr lang="ko-KR" altLang="en-US" sz="3500">
                <a:solidFill>
                  <a:srgbClr val="53585F"/>
                </a:solidFill>
              </a:rPr>
              <a:t>사용 방법</a:t>
            </a:r>
            <a:endParaRPr lang="en-US" altLang="ko-KR" sz="3500">
              <a:solidFill>
                <a:srgbClr val="53585F"/>
              </a:solidFill>
            </a:endParaRPr>
          </a:p>
        </p:txBody>
      </p:sp>
      <p:sp>
        <p:nvSpPr>
          <p:cNvPr id="397" name="Google Shape;397;p63"/>
          <p:cNvSpPr/>
          <p:nvPr/>
        </p:nvSpPr>
        <p:spPr>
          <a:xfrm>
            <a:off x="2398118" y="3833664"/>
            <a:ext cx="12472145" cy="2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500;p26">
            <a:extLst>
              <a:ext uri="{FF2B5EF4-FFF2-40B4-BE49-F238E27FC236}">
                <a16:creationId xmlns:a16="http://schemas.microsoft.com/office/drawing/2014/main" id="{B57A8912-F19F-A97E-01E8-797CFAB7CEB9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i="0" u="none" strike="noStrike" cap="none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  <a:sym typeface="Arial"/>
              </a:rPr>
              <a:t>2</a:t>
            </a:r>
            <a:r>
              <a:rPr lang="en-US" sz="3200" b="1" i="0" u="none" strike="noStrike" cap="none">
                <a:solidFill>
                  <a:srgbClr val="000000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  <a:sym typeface="Arial"/>
              </a:rPr>
              <a:t>.</a:t>
            </a:r>
            <a:endParaRPr>
              <a:latin typeface="Spoqa Han Sans Neo Regular" panose="020B0500000000000000" pitchFamily="34" charset="77"/>
              <a:ea typeface="Spoqa Han Sans Neo Regular" panose="020B0500000000000000" pitchFamily="34" charset="77"/>
            </a:endParaRPr>
          </a:p>
        </p:txBody>
      </p:sp>
      <p:sp>
        <p:nvSpPr>
          <p:cNvPr id="3" name="Google Shape;501;p26">
            <a:extLst>
              <a:ext uri="{FF2B5EF4-FFF2-40B4-BE49-F238E27FC236}">
                <a16:creationId xmlns:a16="http://schemas.microsoft.com/office/drawing/2014/main" id="{DB362F83-93FD-50C7-4B15-0F04CCEB838A}"/>
              </a:ext>
            </a:extLst>
          </p:cNvPr>
          <p:cNvSpPr/>
          <p:nvPr/>
        </p:nvSpPr>
        <p:spPr>
          <a:xfrm>
            <a:off x="20828000" y="2200124"/>
            <a:ext cx="2540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lvl="1"/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AWS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와 </a:t>
            </a:r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Github Action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을 사용하여 </a:t>
            </a:r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CI/CD 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프로젝트 구축</a:t>
            </a:r>
          </a:p>
        </p:txBody>
      </p:sp>
    </p:spTree>
    <p:extLst>
      <p:ext uri="{BB962C8B-B14F-4D97-AF65-F5344CB8AC3E}">
        <p14:creationId xmlns:p14="http://schemas.microsoft.com/office/powerpoint/2010/main" val="264456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/>
          <p:nvPr/>
        </p:nvSpPr>
        <p:spPr>
          <a:xfrm>
            <a:off x="1523999" y="1460302"/>
            <a:ext cx="13346263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AWS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와 </a:t>
            </a: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Github Action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을 사용하여 </a:t>
            </a: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CI/CD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 프로젝트 구축</a:t>
            </a:r>
            <a:endParaRPr sz="1800">
              <a:latin typeface="Spoqa Han Sans Neo Regular" panose="020B0500000000000000" pitchFamily="34" charset="77"/>
              <a:ea typeface="Spoqa Han Sans Neo Regular" panose="020B0500000000000000" pitchFamily="34" charset="77"/>
            </a:endParaRPr>
          </a:p>
        </p:txBody>
      </p:sp>
      <p:sp>
        <p:nvSpPr>
          <p:cNvPr id="396" name="Google Shape;396;p63"/>
          <p:cNvSpPr/>
          <p:nvPr/>
        </p:nvSpPr>
        <p:spPr>
          <a:xfrm>
            <a:off x="2398118" y="4257479"/>
            <a:ext cx="20001698" cy="89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</a:pPr>
            <a:r>
              <a:rPr lang="en-US" altLang="ko-KR" sz="3500">
                <a:solidFill>
                  <a:srgbClr val="53585F"/>
                </a:solidFill>
              </a:rPr>
              <a:t>-</a:t>
            </a:r>
            <a:r>
              <a:rPr lang="ko-KR" altLang="en-US" sz="3500">
                <a:solidFill>
                  <a:srgbClr val="53585F"/>
                </a:solidFill>
              </a:rPr>
              <a:t> 프로젝트 구축 고고 </a:t>
            </a:r>
            <a:r>
              <a:rPr lang="en-US" altLang="ko-KR" sz="3500">
                <a:solidFill>
                  <a:srgbClr val="53585F"/>
                </a:solidFill>
              </a:rPr>
              <a:t>!</a:t>
            </a:r>
            <a:r>
              <a:rPr lang="ko-KR" altLang="en-US" sz="3500">
                <a:solidFill>
                  <a:srgbClr val="53585F"/>
                </a:solidFill>
              </a:rPr>
              <a:t> </a:t>
            </a:r>
            <a:endParaRPr lang="en-US" altLang="ko-KR" sz="3500">
              <a:solidFill>
                <a:srgbClr val="53585F"/>
              </a:solidFill>
            </a:endParaRPr>
          </a:p>
        </p:txBody>
      </p:sp>
      <p:sp>
        <p:nvSpPr>
          <p:cNvPr id="397" name="Google Shape;397;p63"/>
          <p:cNvSpPr/>
          <p:nvPr/>
        </p:nvSpPr>
        <p:spPr>
          <a:xfrm>
            <a:off x="2398118" y="3833664"/>
            <a:ext cx="12472145" cy="2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500;p26">
            <a:extLst>
              <a:ext uri="{FF2B5EF4-FFF2-40B4-BE49-F238E27FC236}">
                <a16:creationId xmlns:a16="http://schemas.microsoft.com/office/drawing/2014/main" id="{B57A8912-F19F-A97E-01E8-797CFAB7CEB9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i="0" u="none" strike="noStrike" cap="none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  <a:sym typeface="Arial"/>
              </a:rPr>
              <a:t>2</a:t>
            </a:r>
            <a:r>
              <a:rPr lang="en-US" sz="3200" b="1" i="0" u="none" strike="noStrike" cap="none">
                <a:solidFill>
                  <a:srgbClr val="000000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  <a:sym typeface="Arial"/>
              </a:rPr>
              <a:t>.</a:t>
            </a:r>
            <a:endParaRPr>
              <a:latin typeface="Spoqa Han Sans Neo Regular" panose="020B0500000000000000" pitchFamily="34" charset="77"/>
              <a:ea typeface="Spoqa Han Sans Neo Regular" panose="020B0500000000000000" pitchFamily="34" charset="77"/>
            </a:endParaRPr>
          </a:p>
        </p:txBody>
      </p:sp>
      <p:sp>
        <p:nvSpPr>
          <p:cNvPr id="3" name="Google Shape;501;p26">
            <a:extLst>
              <a:ext uri="{FF2B5EF4-FFF2-40B4-BE49-F238E27FC236}">
                <a16:creationId xmlns:a16="http://schemas.microsoft.com/office/drawing/2014/main" id="{DB362F83-93FD-50C7-4B15-0F04CCEB838A}"/>
              </a:ext>
            </a:extLst>
          </p:cNvPr>
          <p:cNvSpPr/>
          <p:nvPr/>
        </p:nvSpPr>
        <p:spPr>
          <a:xfrm>
            <a:off x="20828000" y="2200124"/>
            <a:ext cx="2540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lvl="1"/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AWS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와 </a:t>
            </a:r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Github Action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을 사용하여 </a:t>
            </a:r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CI/CD 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프로젝트 구축</a:t>
            </a:r>
          </a:p>
        </p:txBody>
      </p:sp>
    </p:spTree>
    <p:extLst>
      <p:ext uri="{BB962C8B-B14F-4D97-AF65-F5344CB8AC3E}">
        <p14:creationId xmlns:p14="http://schemas.microsoft.com/office/powerpoint/2010/main" val="421253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/>
          <p:nvPr/>
        </p:nvSpPr>
        <p:spPr>
          <a:xfrm>
            <a:off x="1523999" y="1460302"/>
            <a:ext cx="13346263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AWS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와 </a:t>
            </a: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Github Action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을 사용하여 </a:t>
            </a:r>
            <a:r>
              <a:rPr lang="en-US" altLang="ko-KR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CI/CD</a:t>
            </a:r>
            <a:r>
              <a:rPr lang="ko-KR" altLang="en-US" sz="3600">
                <a:solidFill>
                  <a:schemeClr val="dk1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 프로젝트 구축</a:t>
            </a:r>
            <a:endParaRPr sz="1800">
              <a:latin typeface="Spoqa Han Sans Neo Regular" panose="020B0500000000000000" pitchFamily="34" charset="77"/>
              <a:ea typeface="Spoqa Han Sans Neo Regular" panose="020B0500000000000000" pitchFamily="34" charset="77"/>
            </a:endParaRPr>
          </a:p>
        </p:txBody>
      </p:sp>
      <p:sp>
        <p:nvSpPr>
          <p:cNvPr id="396" name="Google Shape;396;p63"/>
          <p:cNvSpPr/>
          <p:nvPr/>
        </p:nvSpPr>
        <p:spPr>
          <a:xfrm>
            <a:off x="2398118" y="4257479"/>
            <a:ext cx="20001698" cy="87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r>
              <a:rPr lang="en-US" sz="2800">
                <a:effectLst/>
                <a:latin typeface="Helvetica Neue" panose="02000503000000020004" pitchFamily="2" charset="0"/>
              </a:rPr>
              <a:t># deploy.yaml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Helvetica Neue" panose="02000503000000020004" pitchFamily="2" charset="0"/>
              </a:rPr>
              <a:t>workflow </a:t>
            </a:r>
            <a:r>
              <a:rPr lang="ko-KR" altLang="en-US" sz="2800">
                <a:effectLst/>
                <a:latin typeface="Helvetica Neue" panose="02000503000000020004" pitchFamily="2" charset="0"/>
              </a:rPr>
              <a:t>위치</a:t>
            </a:r>
          </a:p>
          <a:p>
            <a:pPr marL="457200" lvl="1"/>
            <a:r>
              <a:rPr lang="en-US" sz="280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4"/>
              </a:rPr>
              <a:t>https://docs.github.com/en/actions/using-workflows/about-workflows</a:t>
            </a:r>
            <a:endParaRPr lang="en-US" sz="280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lvl="1"/>
            <a:endParaRPr lang="en-US" sz="280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Helvetica Neue" panose="02000503000000020004" pitchFamily="2" charset="0"/>
              </a:rPr>
              <a:t>GITHUB_SHA</a:t>
            </a:r>
          </a:p>
          <a:p>
            <a:pPr marL="457200" lvl="1"/>
            <a:r>
              <a:rPr lang="en-US" sz="280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5"/>
              </a:rPr>
              <a:t>https://docs.github.com/en/actions/learn-github-actions/environment-variables</a:t>
            </a:r>
            <a:endParaRPr lang="en-US" sz="280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br>
              <a:rPr lang="en-US" sz="2800">
                <a:effectLst/>
                <a:latin typeface="Helvetica Neue" panose="02000503000000020004" pitchFamily="2" charset="0"/>
              </a:rPr>
            </a:br>
            <a:endParaRPr lang="en-US" sz="2800">
              <a:effectLst/>
              <a:latin typeface="Helvetica Neue" panose="02000503000000020004" pitchFamily="2" charset="0"/>
            </a:endParaRPr>
          </a:p>
          <a:p>
            <a:r>
              <a:rPr lang="en-US" sz="2800">
                <a:effectLst/>
                <a:latin typeface="Helvetica Neue" panose="02000503000000020004" pitchFamily="2" charset="0"/>
              </a:rPr>
              <a:t># appspec.yaml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Helvetica Neue" panose="02000503000000020004" pitchFamily="2" charset="0"/>
              </a:rPr>
              <a:t>appspec </a:t>
            </a:r>
            <a:r>
              <a:rPr lang="ko-KR" altLang="en-US" sz="2800">
                <a:effectLst/>
                <a:latin typeface="Helvetica Neue" panose="02000503000000020004" pitchFamily="2" charset="0"/>
              </a:rPr>
              <a:t>정의</a:t>
            </a:r>
          </a:p>
          <a:p>
            <a:pPr marL="457200" lvl="1"/>
            <a:r>
              <a:rPr lang="en-US" sz="280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6"/>
              </a:rPr>
              <a:t>https://docs.aws.amazon.com/ko_kr/codedeploy/latest/userguide/reference-appspec-file.html</a:t>
            </a:r>
            <a:endParaRPr lang="en-US" sz="280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lvl="1"/>
            <a:endParaRPr lang="en-US" sz="280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Helvetica Neue" panose="02000503000000020004" pitchFamily="2" charset="0"/>
              </a:rPr>
              <a:t>AppSpec 'files' </a:t>
            </a:r>
            <a:r>
              <a:rPr lang="ko-KR" altLang="en-US" sz="2800">
                <a:effectLst/>
                <a:latin typeface="Helvetica Neue" panose="02000503000000020004" pitchFamily="2" charset="0"/>
              </a:rPr>
              <a:t>섹션</a:t>
            </a:r>
            <a:r>
              <a:rPr lang="en-US" altLang="ko-KR" sz="2800">
                <a:effectLst/>
                <a:latin typeface="Helvetica Neue" panose="02000503000000020004" pitchFamily="2" charset="0"/>
              </a:rPr>
              <a:t>(</a:t>
            </a:r>
            <a:r>
              <a:rPr lang="en-US" sz="2800">
                <a:effectLst/>
                <a:latin typeface="Helvetica Neue" panose="02000503000000020004" pitchFamily="2" charset="0"/>
              </a:rPr>
              <a:t>EC2/</a:t>
            </a:r>
            <a:r>
              <a:rPr lang="ko-KR" altLang="en-US" sz="2800">
                <a:effectLst/>
                <a:latin typeface="Helvetica Neue" panose="02000503000000020004" pitchFamily="2" charset="0"/>
              </a:rPr>
              <a:t>온프레미스 배포만 해당</a:t>
            </a:r>
            <a:r>
              <a:rPr lang="en-US" altLang="ko-KR" sz="2800">
                <a:effectLst/>
                <a:latin typeface="Helvetica Neue" panose="02000503000000020004" pitchFamily="2" charset="0"/>
              </a:rPr>
              <a:t>)</a:t>
            </a:r>
          </a:p>
          <a:p>
            <a:pPr marL="457200" lvl="1"/>
            <a:r>
              <a:rPr lang="en-US" sz="280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7"/>
              </a:rPr>
              <a:t>https://docs.aws.amazon.com/ko_kr/codedeploy/latest/userguide/reference-appspec-file-structure-files.html</a:t>
            </a:r>
            <a:endParaRPr lang="en-US" sz="280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lvl="1"/>
            <a:endParaRPr lang="en-US" sz="280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Helvetica Neue" panose="02000503000000020004" pitchFamily="2" charset="0"/>
              </a:rPr>
              <a:t>AppSpec 'permissions' </a:t>
            </a:r>
            <a:r>
              <a:rPr lang="ko-KR" altLang="en-US" sz="2800">
                <a:effectLst/>
                <a:latin typeface="Helvetica Neue" panose="02000503000000020004" pitchFamily="2" charset="0"/>
              </a:rPr>
              <a:t>섹션</a:t>
            </a:r>
            <a:r>
              <a:rPr lang="en-US" altLang="ko-KR" sz="2800">
                <a:effectLst/>
                <a:latin typeface="Helvetica Neue" panose="02000503000000020004" pitchFamily="2" charset="0"/>
              </a:rPr>
              <a:t>(</a:t>
            </a:r>
            <a:r>
              <a:rPr lang="en-US" sz="2800">
                <a:effectLst/>
                <a:latin typeface="Helvetica Neue" panose="02000503000000020004" pitchFamily="2" charset="0"/>
              </a:rPr>
              <a:t>EC2/</a:t>
            </a:r>
            <a:r>
              <a:rPr lang="ko-KR" altLang="en-US" sz="2800">
                <a:effectLst/>
                <a:latin typeface="Helvetica Neue" panose="02000503000000020004" pitchFamily="2" charset="0"/>
              </a:rPr>
              <a:t>온프레미스 배포만 해당</a:t>
            </a:r>
            <a:r>
              <a:rPr lang="en-US" altLang="ko-KR" sz="2800">
                <a:effectLst/>
                <a:latin typeface="Helvetica Neue" panose="02000503000000020004" pitchFamily="2" charset="0"/>
              </a:rPr>
              <a:t>)</a:t>
            </a:r>
          </a:p>
          <a:p>
            <a:pPr marL="457200" lvl="1"/>
            <a:r>
              <a:rPr lang="en-US" sz="2800">
                <a:effectLst/>
                <a:latin typeface="Helvetica Neue" panose="02000503000000020004" pitchFamily="2" charset="0"/>
                <a:hlinkClick r:id="rId8"/>
              </a:rPr>
              <a:t>https://docs.aws.amazon.com/ko_kr/codedeploy/latest/userguide/reference-appspec-file-structure-permissions.html</a:t>
            </a:r>
            <a:endParaRPr lang="en-US" sz="2800">
              <a:effectLst/>
              <a:latin typeface="Helvetica Neue" panose="02000503000000020004" pitchFamily="2" charset="0"/>
            </a:endParaRPr>
          </a:p>
          <a:p>
            <a:pPr marL="457200" lvl="1"/>
            <a:endParaRPr lang="en-US" sz="2800">
              <a:effectLst/>
              <a:latin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Helvetica Neue" panose="02000503000000020004" pitchFamily="2" charset="0"/>
              </a:rPr>
              <a:t>AppSpec 'hooks' </a:t>
            </a:r>
            <a:r>
              <a:rPr lang="ko-KR" altLang="en-US" sz="2800">
                <a:effectLst/>
                <a:latin typeface="Helvetica Neue" panose="02000503000000020004" pitchFamily="2" charset="0"/>
              </a:rPr>
              <a:t>섹션</a:t>
            </a:r>
          </a:p>
          <a:p>
            <a:pPr marL="457200" lvl="1"/>
            <a:r>
              <a:rPr lang="en-US" sz="2800">
                <a:effectLst/>
                <a:latin typeface="Helvetica Neue" panose="02000503000000020004" pitchFamily="2" charset="0"/>
              </a:rPr>
              <a:t>https://docs.aws.amazon.com/ko_kr/codedeploy/latest/userguide/reference-appspec-file-structure-hooks.html</a:t>
            </a:r>
          </a:p>
        </p:txBody>
      </p:sp>
      <p:sp>
        <p:nvSpPr>
          <p:cNvPr id="397" name="Google Shape;397;p63"/>
          <p:cNvSpPr/>
          <p:nvPr/>
        </p:nvSpPr>
        <p:spPr>
          <a:xfrm>
            <a:off x="2398118" y="3833664"/>
            <a:ext cx="12472145" cy="2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500;p26">
            <a:extLst>
              <a:ext uri="{FF2B5EF4-FFF2-40B4-BE49-F238E27FC236}">
                <a16:creationId xmlns:a16="http://schemas.microsoft.com/office/drawing/2014/main" id="{B57A8912-F19F-A97E-01E8-797CFAB7CEB9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i="0" u="none" strike="noStrike" cap="none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  <a:sym typeface="Arial"/>
              </a:rPr>
              <a:t>2</a:t>
            </a:r>
            <a:r>
              <a:rPr lang="en-US" sz="3200" b="1" i="0" u="none" strike="noStrike" cap="none">
                <a:solidFill>
                  <a:srgbClr val="000000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  <a:sym typeface="Arial"/>
              </a:rPr>
              <a:t>.</a:t>
            </a:r>
            <a:endParaRPr>
              <a:latin typeface="Spoqa Han Sans Neo Regular" panose="020B0500000000000000" pitchFamily="34" charset="77"/>
              <a:ea typeface="Spoqa Han Sans Neo Regular" panose="020B0500000000000000" pitchFamily="34" charset="77"/>
            </a:endParaRPr>
          </a:p>
        </p:txBody>
      </p:sp>
      <p:sp>
        <p:nvSpPr>
          <p:cNvPr id="3" name="Google Shape;501;p26">
            <a:extLst>
              <a:ext uri="{FF2B5EF4-FFF2-40B4-BE49-F238E27FC236}">
                <a16:creationId xmlns:a16="http://schemas.microsoft.com/office/drawing/2014/main" id="{DB362F83-93FD-50C7-4B15-0F04CCEB838A}"/>
              </a:ext>
            </a:extLst>
          </p:cNvPr>
          <p:cNvSpPr/>
          <p:nvPr/>
        </p:nvSpPr>
        <p:spPr>
          <a:xfrm>
            <a:off x="20828000" y="2200124"/>
            <a:ext cx="2540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lvl="1"/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AWS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와 </a:t>
            </a:r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Github Action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을 사용하여 </a:t>
            </a:r>
            <a:r>
              <a:rPr lang="en-US" altLang="ko-KR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CI/CD </a:t>
            </a:r>
            <a:r>
              <a:rPr lang="ko-KR" altLang="en-US" sz="2000">
                <a:solidFill>
                  <a:srgbClr val="FFFFFF"/>
                </a:solidFill>
                <a:latin typeface="Spoqa Han Sans Neo Regular" panose="020B0500000000000000" pitchFamily="34" charset="77"/>
                <a:ea typeface="Spoqa Han Sans Neo Regular" panose="020B0500000000000000" pitchFamily="34" charset="77"/>
              </a:rPr>
              <a:t>프로젝트 구축</a:t>
            </a:r>
          </a:p>
        </p:txBody>
      </p:sp>
    </p:spTree>
    <p:extLst>
      <p:ext uri="{BB962C8B-B14F-4D97-AF65-F5344CB8AC3E}">
        <p14:creationId xmlns:p14="http://schemas.microsoft.com/office/powerpoint/2010/main" val="144651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392</Words>
  <Application>Microsoft Office PowerPoint</Application>
  <PresentationFormat>사용자 지정</PresentationFormat>
  <Paragraphs>63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Helvetica Neue</vt:lpstr>
      <vt:lpstr>Spoqa Han Sans Neo Regular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jh_lee@fastcampus.co.kr</dc:creator>
  <cp:lastModifiedBy>데이원 ga15</cp:lastModifiedBy>
  <cp:revision>60</cp:revision>
  <dcterms:created xsi:type="dcterms:W3CDTF">2021-04-05T07:22:06Z</dcterms:created>
  <dcterms:modified xsi:type="dcterms:W3CDTF">2022-11-04T05:46:28Z</dcterms:modified>
</cp:coreProperties>
</file>