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7684AD-0C3C-4D0C-8673-E3E00C59EF5B}" type="datetimeFigureOut">
              <a:rPr lang="ko-KR" altLang="en-US" smtClean="0"/>
              <a:pPr/>
              <a:t>2015-12-07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D3BD6-48D8-4BD3-88A3-5A6A00916E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D3BD6-48D8-4BD3-88A3-5A6A00916E5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D3BD6-48D8-4BD3-88A3-5A6A00916E5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D3BD6-48D8-4BD3-88A3-5A6A00916E5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D3BD6-48D8-4BD3-88A3-5A6A00916E5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D3BD6-48D8-4BD3-88A3-5A6A00916E5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D3BD6-48D8-4BD3-88A3-5A6A00916E5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D3BD6-48D8-4BD3-88A3-5A6A00916E5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D3BD6-48D8-4BD3-88A3-5A6A00916E5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2015-12-07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2015-12-07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2015-12-07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2015-12-07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2015-12-07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2015-12-07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2015-12-07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2015-12-07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2015-12-07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2015-12-07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2015-12-07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2015-12-07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b="1" dirty="0" smtClean="0"/>
              <a:t>메소드</a:t>
            </a:r>
            <a:endParaRPr lang="en-US" altLang="ko-KR" sz="1600" b="1" dirty="0" smtClean="0"/>
          </a:p>
          <a:p>
            <a:pPr>
              <a:buNone/>
            </a:pPr>
            <a:r>
              <a:rPr lang="ko-KR" altLang="en-US" sz="1600" dirty="0" smtClean="0"/>
              <a:t>암시 </a:t>
            </a:r>
            <a:r>
              <a:rPr lang="ko-KR" altLang="en-US" sz="1600" dirty="0" smtClean="0"/>
              <a:t>객체 </a:t>
            </a:r>
            <a:r>
              <a:rPr lang="en-US" sz="1600" dirty="0" smtClean="0"/>
              <a:t>pageContext</a:t>
            </a:r>
            <a:r>
              <a:rPr lang="ko-KR" altLang="en-US" sz="1600" dirty="0" smtClean="0"/>
              <a:t>는 </a:t>
            </a:r>
            <a:r>
              <a:rPr lang="en-US" sz="1600" dirty="0" smtClean="0"/>
              <a:t>javax.servlet.jsp.PageContext </a:t>
            </a:r>
            <a:r>
              <a:rPr lang="ko-KR" altLang="en-US" sz="1600" dirty="0" smtClean="0"/>
              <a:t>클래스의 객체 변수입니다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 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이 </a:t>
            </a:r>
            <a:r>
              <a:rPr lang="ko-KR" altLang="en-US" sz="1600" dirty="0" smtClean="0"/>
              <a:t>객체는 </a:t>
            </a:r>
            <a:r>
              <a:rPr lang="en-US" sz="1600" dirty="0" smtClean="0"/>
              <a:t>JSP</a:t>
            </a:r>
            <a:r>
              <a:rPr lang="ko-KR" altLang="en-US" sz="1600" dirty="0" smtClean="0"/>
              <a:t>에서 사용되는 모든 객체를 관리 할 수 있습니다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 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모든 </a:t>
            </a:r>
            <a:r>
              <a:rPr lang="ko-KR" altLang="en-US" sz="1600" dirty="0" smtClean="0"/>
              <a:t>암시 객체를 참조하는 방법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모든 범위의 데이터를 관리하는 방법이 있습니다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 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또한 </a:t>
            </a:r>
            <a:r>
              <a:rPr lang="ko-KR" altLang="en-US" sz="1600" dirty="0" smtClean="0"/>
              <a:t>요청 전송을 할 </a:t>
            </a:r>
            <a:r>
              <a:rPr lang="en-US" sz="1600" dirty="0" smtClean="0"/>
              <a:t>forward, include </a:t>
            </a:r>
            <a:r>
              <a:rPr lang="ko-KR" altLang="en-US" sz="1600" dirty="0" smtClean="0"/>
              <a:t>메서드도 가지고 있습니다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 </a:t>
            </a: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/>
            </a:r>
            <a:br>
              <a:rPr lang="ko-KR" altLang="en-US" sz="1600" dirty="0" smtClean="0"/>
            </a:br>
            <a:endParaRPr lang="ko-KR" altLang="en-US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b="0" dirty="0" smtClean="0"/>
              <a:t>암시 </a:t>
            </a:r>
            <a:r>
              <a:rPr lang="ko-KR" altLang="en-US" b="0" dirty="0" smtClean="0"/>
              <a:t>객체 </a:t>
            </a:r>
            <a:r>
              <a:rPr lang="en-US" altLang="ko-KR" b="0" dirty="0" smtClean="0"/>
              <a:t>(</a:t>
            </a:r>
            <a:r>
              <a:rPr lang="en-US" b="0" dirty="0" smtClean="0"/>
              <a:t>pageContext)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dirty="0" smtClean="0"/>
              <a:t>다음에 </a:t>
            </a:r>
            <a:r>
              <a:rPr lang="en-US" sz="1600" dirty="0" smtClean="0"/>
              <a:t>pageContext </a:t>
            </a:r>
            <a:r>
              <a:rPr lang="ko-KR" altLang="en-US" sz="1600" dirty="0" smtClean="0"/>
              <a:t>객체에서 사용할 수있는 주요 방법을 소개합니다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/>
            </a:r>
            <a:br>
              <a:rPr lang="ko-KR" altLang="en-US" sz="1600" dirty="0" smtClean="0"/>
            </a:br>
            <a:endParaRPr lang="ko-KR" altLang="en-US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b="0" dirty="0" smtClean="0"/>
              <a:t>암시 객체 </a:t>
            </a:r>
            <a:r>
              <a:rPr lang="en-US" altLang="ko-KR" b="0" dirty="0" smtClean="0"/>
              <a:t>(</a:t>
            </a:r>
            <a:r>
              <a:rPr lang="en-US" b="0" dirty="0" smtClean="0"/>
              <a:t>config)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71472" y="1785926"/>
          <a:ext cx="8072494" cy="427357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00198"/>
                <a:gridCol w="1500198"/>
                <a:gridCol w="5072098"/>
              </a:tblGrid>
              <a:tr h="43029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333333"/>
                          </a:solidFill>
                        </a:rPr>
                        <a:t>반환형</a:t>
                      </a:r>
                      <a:endParaRPr lang="ko-KR" altLang="en-US" sz="1100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>
                          <a:solidFill>
                            <a:srgbClr val="333333"/>
                          </a:solidFill>
                        </a:rPr>
                        <a:t>메소드</a:t>
                      </a:r>
                      <a:endParaRPr lang="ko-KR" altLang="en-US" sz="11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333333"/>
                          </a:solidFill>
                        </a:rPr>
                        <a:t>설명</a:t>
                      </a:r>
                      <a:endParaRPr lang="ko-KR" altLang="en-US" sz="1100" dirty="0"/>
                    </a:p>
                  </a:txBody>
                  <a:tcPr marL="19050" marR="19050" marT="19050" marB="19050" anchor="ctr"/>
                </a:tc>
              </a:tr>
              <a:tr h="8788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void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</a:rPr>
                        <a:t>forward (String)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인수에 지정된 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URL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에 요청을 전송합니다</a:t>
                      </a:r>
                      <a:r>
                        <a:rPr lang="en-US" altLang="ko-KR" sz="1400" dirty="0" smtClean="0">
                          <a:solidFill>
                            <a:srgbClr val="333333"/>
                          </a:solidFill>
                        </a:rPr>
                        <a:t>.</a:t>
                      </a:r>
                      <a:r>
                        <a:rPr lang="ko-KR" altLang="en-US" sz="1400" dirty="0" smtClean="0">
                          <a:solidFill>
                            <a:srgbClr val="333333"/>
                          </a:solidFill>
                        </a:rPr>
                        <a:t>처리는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전송 된 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URL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에 </a:t>
                      </a:r>
                      <a:endParaRPr lang="en-US" altLang="ko-KR" sz="1400" dirty="0" smtClean="0">
                        <a:solidFill>
                          <a:srgbClr val="333333"/>
                        </a:solidFill>
                      </a:endParaRPr>
                    </a:p>
                    <a:p>
                      <a:pPr algn="l"/>
                      <a:r>
                        <a:rPr lang="ko-KR" altLang="en-US" sz="1400" dirty="0" smtClean="0">
                          <a:solidFill>
                            <a:srgbClr val="333333"/>
                          </a:solidFill>
                        </a:rPr>
                        <a:t>인계됩니다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. 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URL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은 상대 경로로 지정할 수 있습니다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. </a:t>
                      </a:r>
                      <a:endParaRPr lang="en-US" altLang="ko-KR" sz="1400" dirty="0" smtClean="0">
                        <a:solidFill>
                          <a:srgbClr val="333333"/>
                        </a:solidFill>
                      </a:endParaRPr>
                    </a:p>
                    <a:p>
                      <a:pPr algn="l"/>
                      <a:r>
                        <a:rPr lang="en-US" sz="1400" dirty="0" smtClean="0">
                          <a:solidFill>
                            <a:srgbClr val="333333"/>
                          </a:solidFill>
                        </a:rPr>
                        <a:t>forward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메서드 전에 어떤 값을 출력하는 </a:t>
                      </a:r>
                      <a:r>
                        <a:rPr lang="ko-KR" altLang="en-US" sz="1400" dirty="0" smtClean="0">
                          <a:solidFill>
                            <a:srgbClr val="333333"/>
                          </a:solidFill>
                        </a:rPr>
                        <a:t>처리를 해서는 </a:t>
                      </a:r>
                      <a:endParaRPr lang="en-US" altLang="ko-KR" sz="1400" dirty="0" smtClean="0">
                        <a:solidFill>
                          <a:srgbClr val="333333"/>
                        </a:solidFill>
                      </a:endParaRPr>
                    </a:p>
                    <a:p>
                      <a:pPr algn="l"/>
                      <a:r>
                        <a:rPr lang="ko-KR" altLang="en-US" sz="1400" dirty="0" smtClean="0">
                          <a:solidFill>
                            <a:srgbClr val="333333"/>
                          </a:solidFill>
                        </a:rPr>
                        <a:t>안됩니다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. </a:t>
                      </a:r>
                      <a:endParaRPr lang="en-US" altLang="ko-KR" sz="1400" dirty="0" smtClean="0">
                        <a:solidFill>
                          <a:srgbClr val="333333"/>
                        </a:solidFill>
                      </a:endParaRPr>
                    </a:p>
                    <a:p>
                      <a:pPr algn="l"/>
                      <a:r>
                        <a:rPr lang="ko-KR" altLang="en-US" sz="1400" dirty="0" smtClean="0">
                          <a:solidFill>
                            <a:srgbClr val="333333"/>
                          </a:solidFill>
                        </a:rPr>
                        <a:t>값을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출력하는 작업을 수행하는 경우는 예외가 슬로우됩니다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.</a:t>
                      </a:r>
                    </a:p>
                  </a:txBody>
                  <a:tcPr marL="19050" marR="19050" marT="19050" marB="19050" anchor="ctr"/>
                </a:tc>
              </a:tr>
              <a:tr h="60794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void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include (String)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solidFill>
                            <a:srgbClr val="333333"/>
                          </a:solidFill>
                        </a:rPr>
                        <a:t>인수에 지정된 </a:t>
                      </a:r>
                      <a:r>
                        <a:rPr lang="en-US" sz="1400">
                          <a:solidFill>
                            <a:srgbClr val="333333"/>
                          </a:solidFill>
                        </a:rPr>
                        <a:t>URL</a:t>
                      </a:r>
                      <a:r>
                        <a:rPr lang="ko-KR" altLang="en-US" sz="1400">
                          <a:solidFill>
                            <a:srgbClr val="333333"/>
                          </a:solidFill>
                        </a:rPr>
                        <a:t>의 리소스를 실행하고 처리 결과를 전송 바탕으로 반환합니다</a:t>
                      </a:r>
                      <a:r>
                        <a:rPr lang="en-US" altLang="ko-KR" sz="1400">
                          <a:solidFill>
                            <a:srgbClr val="333333"/>
                          </a:solidFill>
                        </a:rPr>
                        <a:t>.</a:t>
                      </a:r>
                      <a:r>
                        <a:rPr lang="en-US" sz="1400">
                          <a:solidFill>
                            <a:srgbClr val="333333"/>
                          </a:solidFill>
                        </a:rPr>
                        <a:t>URL</a:t>
                      </a:r>
                      <a:r>
                        <a:rPr lang="ko-KR" altLang="en-US" sz="1400">
                          <a:solidFill>
                            <a:srgbClr val="333333"/>
                          </a:solidFill>
                        </a:rPr>
                        <a:t>은 상대 경로로 지정할 수 있습니다</a:t>
                      </a:r>
                      <a:r>
                        <a:rPr lang="en-US" altLang="ko-KR" sz="1400">
                          <a:solidFill>
                            <a:srgbClr val="333333"/>
                          </a:solidFill>
                        </a:rPr>
                        <a:t>.</a:t>
                      </a:r>
                    </a:p>
                  </a:txBody>
                  <a:tcPr marL="19050" marR="19050" marT="19050" marB="19050" anchor="ctr"/>
                </a:tc>
              </a:tr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</a:rPr>
                        <a:t>Exception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getException ()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exception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객체를 </a:t>
                      </a:r>
                      <a:r>
                        <a:rPr lang="ko-KR" altLang="en-US" sz="1400" dirty="0" smtClean="0">
                          <a:solidFill>
                            <a:srgbClr val="333333"/>
                          </a:solidFill>
                        </a:rPr>
                        <a:t>리턴합니다</a:t>
                      </a:r>
                      <a:r>
                        <a:rPr lang="en-US" altLang="ko-KR" sz="1400" dirty="0" smtClean="0">
                          <a:solidFill>
                            <a:srgbClr val="333333"/>
                          </a:solidFill>
                        </a:rPr>
                        <a:t>.</a:t>
                      </a:r>
                      <a:endParaRPr lang="en-US" altLang="ko-KR" sz="1400" dirty="0">
                        <a:solidFill>
                          <a:srgbClr val="333333"/>
                        </a:solidFill>
                      </a:endParaRPr>
                    </a:p>
                  </a:txBody>
                  <a:tcPr marL="19050" marR="19050" marT="19050" marB="19050" anchor="ctr"/>
                </a:tc>
              </a:tr>
              <a:tr h="4254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JspWriter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getOut ()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out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객체를 </a:t>
                      </a:r>
                      <a:r>
                        <a:rPr lang="ko-KR" altLang="en-US" sz="1400" dirty="0" smtClean="0">
                          <a:solidFill>
                            <a:srgbClr val="333333"/>
                          </a:solidFill>
                        </a:rPr>
                        <a:t>리턴합니다</a:t>
                      </a:r>
                      <a:r>
                        <a:rPr lang="en-US" altLang="ko-KR" sz="1400" dirty="0" smtClean="0">
                          <a:solidFill>
                            <a:srgbClr val="333333"/>
                          </a:solidFill>
                        </a:rPr>
                        <a:t>.</a:t>
                      </a:r>
                      <a:endParaRPr lang="en-US" altLang="ko-KR" sz="1400" dirty="0">
                        <a:solidFill>
                          <a:srgbClr val="333333"/>
                        </a:solidFill>
                      </a:endParaRPr>
                    </a:p>
                  </a:txBody>
                  <a:tcPr marL="19050" marR="19050" marT="19050" marB="19050" anchor="ctr"/>
                </a:tc>
              </a:tr>
              <a:tr h="4254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Object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getPage ()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page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객체를 </a:t>
                      </a:r>
                      <a:r>
                        <a:rPr lang="ko-KR" altLang="en-US" sz="1400" dirty="0" smtClean="0">
                          <a:solidFill>
                            <a:srgbClr val="333333"/>
                          </a:solidFill>
                        </a:rPr>
                        <a:t>리턴합니다</a:t>
                      </a:r>
                      <a:r>
                        <a:rPr lang="en-US" altLang="ko-KR" sz="1400" dirty="0" smtClean="0">
                          <a:solidFill>
                            <a:srgbClr val="333333"/>
                          </a:solidFill>
                        </a:rPr>
                        <a:t>.</a:t>
                      </a:r>
                      <a:endParaRPr lang="en-US" altLang="ko-KR" sz="1400" dirty="0">
                        <a:solidFill>
                          <a:srgbClr val="333333"/>
                        </a:solidFill>
                      </a:endParaRPr>
                    </a:p>
                  </a:txBody>
                  <a:tcPr marL="19050" marR="19050" marT="19050" marB="19050" anchor="ctr"/>
                </a:tc>
              </a:tr>
              <a:tr h="4254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ServletRequest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getRequest ()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request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객체를 반환합니다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.</a:t>
                      </a:r>
                    </a:p>
                  </a:txBody>
                  <a:tcPr marL="19050" marR="19050" marT="19050" marB="19050" anchor="ctr"/>
                </a:tc>
              </a:tr>
              <a:tr h="4254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ServletResponse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getResponse ()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response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객체를 반환합니다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.</a:t>
                      </a:r>
                    </a:p>
                  </a:txBody>
                  <a:tcPr marL="19050" marR="19050" marT="19050" marB="190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b="0" dirty="0" smtClean="0"/>
              <a:t>암시 객체 </a:t>
            </a:r>
            <a:r>
              <a:rPr lang="en-US" altLang="ko-KR" b="0" dirty="0" smtClean="0"/>
              <a:t>(</a:t>
            </a:r>
            <a:r>
              <a:rPr lang="en-US" b="0" dirty="0" smtClean="0"/>
              <a:t>config)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71472" y="1227126"/>
          <a:ext cx="8072494" cy="516703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28760"/>
                <a:gridCol w="2143140"/>
                <a:gridCol w="4500594"/>
              </a:tblGrid>
              <a:tr h="43029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333333"/>
                          </a:solidFill>
                        </a:rPr>
                        <a:t>반환형</a:t>
                      </a:r>
                      <a:endParaRPr lang="ko-KR" altLang="en-US" sz="1100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>
                          <a:solidFill>
                            <a:srgbClr val="333333"/>
                          </a:solidFill>
                        </a:rPr>
                        <a:t>메소드</a:t>
                      </a:r>
                      <a:endParaRPr lang="ko-KR" altLang="en-US" sz="11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333333"/>
                          </a:solidFill>
                        </a:rPr>
                        <a:t>설명</a:t>
                      </a:r>
                      <a:endParaRPr lang="ko-KR" altLang="en-US" sz="1100" dirty="0"/>
                    </a:p>
                  </a:txBody>
                  <a:tcPr marL="19050" marR="19050" marT="19050" marB="19050" anchor="ctr"/>
                </a:tc>
              </a:tr>
              <a:tr h="878835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333333"/>
                          </a:solidFill>
                        </a:rPr>
                        <a:t>ServletConfig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333333"/>
                          </a:solidFill>
                        </a:rPr>
                        <a:t>getServletConfig ()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ServletConfig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객체를 </a:t>
                      </a:r>
                      <a:r>
                        <a:rPr lang="ko-KR" altLang="en-US" sz="1400" dirty="0" smtClean="0">
                          <a:solidFill>
                            <a:srgbClr val="333333"/>
                          </a:solidFill>
                        </a:rPr>
                        <a:t>리턴합니다</a:t>
                      </a:r>
                      <a:r>
                        <a:rPr lang="en-US" altLang="ko-KR" sz="1400" dirty="0" smtClean="0">
                          <a:solidFill>
                            <a:srgbClr val="333333"/>
                          </a:solidFill>
                        </a:rPr>
                        <a:t>.</a:t>
                      </a:r>
                      <a:endParaRPr lang="en-US" altLang="ko-KR" sz="1400" dirty="0">
                        <a:solidFill>
                          <a:srgbClr val="333333"/>
                        </a:solidFill>
                      </a:endParaRPr>
                    </a:p>
                  </a:txBody>
                  <a:tcPr marL="19050" marR="19050" marT="19050" marB="19050" anchor="ctr"/>
                </a:tc>
              </a:tr>
              <a:tr h="607949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333333"/>
                          </a:solidFill>
                        </a:rPr>
                        <a:t>ServletContext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333333"/>
                          </a:solidFill>
                        </a:rPr>
                        <a:t>getServletContext ()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ServletContext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오브젝트를 </a:t>
                      </a:r>
                      <a:r>
                        <a:rPr lang="ko-KR" altLang="en-US" sz="1400" dirty="0" smtClean="0">
                          <a:solidFill>
                            <a:srgbClr val="333333"/>
                          </a:solidFill>
                        </a:rPr>
                        <a:t>리턴합니다</a:t>
                      </a:r>
                      <a:r>
                        <a:rPr lang="en-US" altLang="ko-KR" sz="1400" dirty="0" smtClean="0">
                          <a:solidFill>
                            <a:srgbClr val="333333"/>
                          </a:solidFill>
                        </a:rPr>
                        <a:t>.</a:t>
                      </a:r>
                      <a:endParaRPr lang="en-US" altLang="ko-KR" sz="1400" dirty="0">
                        <a:solidFill>
                          <a:srgbClr val="333333"/>
                        </a:solidFill>
                      </a:endParaRPr>
                    </a:p>
                  </a:txBody>
                  <a:tcPr marL="19050" marR="19050" marT="19050" marB="19050" anchor="ctr"/>
                </a:tc>
              </a:tr>
              <a:tr h="428628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333333"/>
                          </a:solidFill>
                        </a:rPr>
                        <a:t>HttpSession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333333"/>
                          </a:solidFill>
                        </a:rPr>
                        <a:t>getSession ()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session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객체를 </a:t>
                      </a:r>
                      <a:r>
                        <a:rPr lang="ko-KR" altLang="en-US" sz="1400" dirty="0" smtClean="0">
                          <a:solidFill>
                            <a:srgbClr val="333333"/>
                          </a:solidFill>
                        </a:rPr>
                        <a:t>리턴합니다</a:t>
                      </a:r>
                      <a:r>
                        <a:rPr lang="en-US" altLang="ko-KR" sz="1400" dirty="0" smtClean="0">
                          <a:solidFill>
                            <a:srgbClr val="333333"/>
                          </a:solidFill>
                        </a:rPr>
                        <a:t>.</a:t>
                      </a:r>
                      <a:endParaRPr lang="en-US" altLang="ko-KR" sz="1400" dirty="0">
                        <a:solidFill>
                          <a:srgbClr val="333333"/>
                        </a:solidFill>
                      </a:endParaRPr>
                    </a:p>
                  </a:txBody>
                  <a:tcPr marL="19050" marR="19050" marT="19050" marB="19050" anchor="ctr"/>
                </a:tc>
              </a:tr>
              <a:tr h="1070617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333333"/>
                          </a:solidFill>
                        </a:rPr>
                        <a:t>Object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333333"/>
                          </a:solidFill>
                        </a:rPr>
                        <a:t>findAttribute (String)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인수에 지정된 데이터 이름에 대한 데이터 값을 </a:t>
                      </a:r>
                      <a:r>
                        <a:rPr lang="ko-KR" altLang="en-US" sz="1400" dirty="0" smtClean="0">
                          <a:solidFill>
                            <a:srgbClr val="333333"/>
                          </a:solidFill>
                        </a:rPr>
                        <a:t>반환</a:t>
                      </a:r>
                      <a:endParaRPr lang="en-US" altLang="ko-KR" sz="1400" dirty="0" smtClean="0">
                        <a:solidFill>
                          <a:srgbClr val="333333"/>
                        </a:solidFill>
                      </a:endParaRPr>
                    </a:p>
                    <a:p>
                      <a:pPr algn="l"/>
                      <a:r>
                        <a:rPr lang="ko-KR" altLang="en-US" sz="1400" dirty="0" smtClean="0">
                          <a:solidFill>
                            <a:srgbClr val="333333"/>
                          </a:solidFill>
                        </a:rPr>
                        <a:t>합니다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. 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데이터 이름은 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page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스코프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, 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request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스코프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, </a:t>
                      </a:r>
                      <a:endParaRPr lang="en-US" altLang="ko-KR" sz="1400" dirty="0" smtClean="0">
                        <a:solidFill>
                          <a:srgbClr val="333333"/>
                        </a:solidFill>
                      </a:endParaRPr>
                    </a:p>
                    <a:p>
                      <a:pPr algn="l"/>
                      <a:r>
                        <a:rPr lang="en-US" sz="1400" dirty="0" smtClean="0">
                          <a:solidFill>
                            <a:srgbClr val="333333"/>
                          </a:solidFill>
                        </a:rPr>
                        <a:t>session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스코프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, 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application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스코프의 순서로 </a:t>
                      </a:r>
                      <a:r>
                        <a:rPr lang="ko-KR" altLang="en-US" sz="1400" dirty="0" smtClean="0">
                          <a:solidFill>
                            <a:srgbClr val="333333"/>
                          </a:solidFill>
                        </a:rPr>
                        <a:t>검색</a:t>
                      </a:r>
                      <a:endParaRPr lang="en-US" altLang="ko-KR" sz="1400" dirty="0" smtClean="0">
                        <a:solidFill>
                          <a:srgbClr val="333333"/>
                        </a:solidFill>
                      </a:endParaRPr>
                    </a:p>
                    <a:p>
                      <a:pPr algn="l"/>
                      <a:r>
                        <a:rPr lang="ko-KR" altLang="en-US" sz="1400" dirty="0" smtClean="0">
                          <a:solidFill>
                            <a:srgbClr val="333333"/>
                          </a:solidFill>
                        </a:rPr>
                        <a:t>됩니다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.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해당 데이터 이름이 없으면 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Null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이 반환됩니다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.</a:t>
                      </a:r>
                    </a:p>
                  </a:txBody>
                  <a:tcPr marL="19050" marR="19050" marT="19050" marB="19050" anchor="ctr"/>
                </a:tc>
              </a:tr>
              <a:tr h="1750713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Object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getAttribute (String, int)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첫번째 파라미터 데이터 이름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두 번째 인수에 범위를 </a:t>
                      </a:r>
                      <a:endParaRPr lang="en-US" altLang="ko-KR" sz="1400" dirty="0" smtClean="0">
                        <a:solidFill>
                          <a:srgbClr val="333333"/>
                        </a:solidFill>
                      </a:endParaRPr>
                    </a:p>
                    <a:p>
                      <a:pPr algn="l"/>
                      <a:r>
                        <a:rPr lang="ko-KR" altLang="en-US" sz="1400" dirty="0" smtClean="0">
                          <a:solidFill>
                            <a:srgbClr val="333333"/>
                          </a:solidFill>
                        </a:rPr>
                        <a:t>지정하여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해당 데이터 값을 반환합니다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. </a:t>
                      </a:r>
                      <a:endParaRPr lang="en-US" altLang="ko-KR" sz="1400" dirty="0" smtClean="0">
                        <a:solidFill>
                          <a:srgbClr val="333333"/>
                        </a:solidFill>
                      </a:endParaRPr>
                    </a:p>
                    <a:p>
                      <a:pPr algn="l"/>
                      <a:r>
                        <a:rPr lang="ko-KR" altLang="en-US" sz="1400" dirty="0" smtClean="0">
                          <a:solidFill>
                            <a:srgbClr val="333333"/>
                          </a:solidFill>
                        </a:rPr>
                        <a:t>두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번째 인수의 범위 지정에 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PageContext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클래스에 </a:t>
                      </a:r>
                      <a:endParaRPr lang="en-US" altLang="ko-KR" sz="1400" dirty="0" smtClean="0">
                        <a:solidFill>
                          <a:srgbClr val="333333"/>
                        </a:solidFill>
                      </a:endParaRPr>
                    </a:p>
                    <a:p>
                      <a:pPr algn="l"/>
                      <a:r>
                        <a:rPr lang="ko-KR" altLang="en-US" sz="1400" dirty="0" smtClean="0">
                          <a:solidFill>
                            <a:srgbClr val="333333"/>
                          </a:solidFill>
                        </a:rPr>
                        <a:t>정의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된 상수를 사용합니다 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( "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PAGE_SCOPE", "REQUEST_SCOPE", "SESSION_SCOPE", "APPLICATION_SCOPE"). </a:t>
                      </a:r>
                      <a:endParaRPr lang="en-US" sz="1400" dirty="0" smtClean="0">
                        <a:solidFill>
                          <a:srgbClr val="333333"/>
                        </a:solidFill>
                      </a:endParaRPr>
                    </a:p>
                    <a:p>
                      <a:pPr algn="l"/>
                      <a:r>
                        <a:rPr lang="ko-KR" altLang="en-US" sz="1400" dirty="0" smtClean="0">
                          <a:solidFill>
                            <a:srgbClr val="333333"/>
                          </a:solidFill>
                        </a:rPr>
                        <a:t>해당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데이터 이름이 없으면 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Null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이 반환됩니다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.</a:t>
                      </a:r>
                    </a:p>
                  </a:txBody>
                  <a:tcPr marL="19050" marR="19050" marT="19050" marB="190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b="0" dirty="0" smtClean="0"/>
              <a:t>암시 객체 </a:t>
            </a:r>
            <a:r>
              <a:rPr lang="en-US" altLang="ko-KR" b="0" dirty="0" smtClean="0"/>
              <a:t>(</a:t>
            </a:r>
            <a:r>
              <a:rPr lang="en-US" b="0" dirty="0" smtClean="0"/>
              <a:t>config)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71472" y="1227126"/>
          <a:ext cx="8072494" cy="530513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4446"/>
                <a:gridCol w="2786082"/>
                <a:gridCol w="4071966"/>
              </a:tblGrid>
              <a:tr h="34448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333333"/>
                          </a:solidFill>
                        </a:rPr>
                        <a:t>반환형</a:t>
                      </a:r>
                      <a:endParaRPr lang="ko-KR" altLang="en-US" sz="1100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>
                          <a:solidFill>
                            <a:srgbClr val="333333"/>
                          </a:solidFill>
                        </a:rPr>
                        <a:t>메소드</a:t>
                      </a:r>
                      <a:endParaRPr lang="ko-KR" altLang="en-US" sz="11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333333"/>
                          </a:solidFill>
                        </a:rPr>
                        <a:t>설명</a:t>
                      </a:r>
                      <a:endParaRPr lang="ko-KR" altLang="en-US" sz="1100" dirty="0"/>
                    </a:p>
                  </a:txBody>
                  <a:tcPr marL="19050" marR="19050" marT="19050" marB="19050" anchor="ctr"/>
                </a:tc>
              </a:tr>
              <a:tr h="1200079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333333"/>
                          </a:solidFill>
                        </a:rPr>
                        <a:t>Enumeration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333333"/>
                          </a:solidFill>
                        </a:rPr>
                        <a:t>getAttributeNamesInScope (int)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인수에 지정된 범위에 속하는 모든 데이터 이름을 </a:t>
                      </a:r>
                      <a:endParaRPr lang="en-US" altLang="ko-KR" sz="1400" dirty="0" smtClean="0">
                        <a:solidFill>
                          <a:srgbClr val="333333"/>
                        </a:solidFill>
                      </a:endParaRPr>
                    </a:p>
                    <a:p>
                      <a:pPr algn="l"/>
                      <a:r>
                        <a:rPr lang="en-US" sz="1400" dirty="0" smtClean="0">
                          <a:solidFill>
                            <a:srgbClr val="333333"/>
                          </a:solidFill>
                        </a:rPr>
                        <a:t>Enumeration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객체로 돌려줍니다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.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범위 지정에 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PageContext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클래스에 정의 된 상수를 사용합니다 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( "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PAGE_SCOPE", "REQUEST_SCOPE", "SESSION_SCOPE", "APPLICATION_SCOPE").</a:t>
                      </a:r>
                    </a:p>
                  </a:txBody>
                  <a:tcPr marL="19050" marR="19050" marT="19050" marB="19050" anchor="ctr"/>
                </a:tc>
              </a:tr>
              <a:tr h="728747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333333"/>
                          </a:solidFill>
                        </a:rPr>
                        <a:t>int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333333"/>
                          </a:solidFill>
                        </a:rPr>
                        <a:t>getAttributesScope (String)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인수에 지정된 데이터 이름이 속하는 범위를 </a:t>
                      </a:r>
                      <a:endParaRPr lang="en-US" altLang="ko-KR" sz="1400" dirty="0" smtClean="0">
                        <a:solidFill>
                          <a:srgbClr val="333333"/>
                        </a:solidFill>
                      </a:endParaRPr>
                    </a:p>
                    <a:p>
                      <a:pPr algn="l"/>
                      <a:r>
                        <a:rPr lang="ko-KR" altLang="en-US" sz="1400" dirty="0" smtClean="0">
                          <a:solidFill>
                            <a:srgbClr val="333333"/>
                          </a:solidFill>
                        </a:rPr>
                        <a:t>반환합니다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. 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해당 데이터 이름이없는 경우에는 </a:t>
                      </a:r>
                      <a:endParaRPr lang="en-US" altLang="ko-KR" sz="1400" dirty="0" smtClean="0">
                        <a:solidFill>
                          <a:srgbClr val="333333"/>
                        </a:solidFill>
                      </a:endParaRPr>
                    </a:p>
                    <a:p>
                      <a:pPr algn="l"/>
                      <a:r>
                        <a:rPr lang="en-US" altLang="ko-KR" sz="1400" dirty="0" smtClean="0">
                          <a:solidFill>
                            <a:srgbClr val="333333"/>
                          </a:solidFill>
                        </a:rPr>
                        <a:t>0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이 반환됩니다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.</a:t>
                      </a:r>
                    </a:p>
                  </a:txBody>
                  <a:tcPr marL="19050" marR="19050" marT="19050" marB="19050" anchor="ctr"/>
                </a:tc>
              </a:tr>
              <a:tr h="1443127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333333"/>
                          </a:solidFill>
                        </a:rPr>
                        <a:t>void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333333"/>
                          </a:solidFill>
                        </a:rPr>
                        <a:t>removeAttribute (String, int)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첫번째 파라미터 데이터 이름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두 번째 인수에 </a:t>
                      </a:r>
                      <a:endParaRPr lang="en-US" altLang="ko-KR" sz="1400" dirty="0" smtClean="0">
                        <a:solidFill>
                          <a:srgbClr val="333333"/>
                        </a:solidFill>
                      </a:endParaRPr>
                    </a:p>
                    <a:p>
                      <a:pPr algn="l"/>
                      <a:r>
                        <a:rPr lang="ko-KR" altLang="en-US" sz="1400" dirty="0" smtClean="0">
                          <a:solidFill>
                            <a:srgbClr val="333333"/>
                          </a:solidFill>
                        </a:rPr>
                        <a:t>범위를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지정하여 해당 데이터 값을 삭제합니다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. </a:t>
                      </a:r>
                      <a:endParaRPr lang="en-US" altLang="ko-KR" sz="1400" dirty="0" smtClean="0">
                        <a:solidFill>
                          <a:srgbClr val="333333"/>
                        </a:solidFill>
                      </a:endParaRPr>
                    </a:p>
                    <a:p>
                      <a:pPr algn="l"/>
                      <a:r>
                        <a:rPr lang="ko-KR" altLang="en-US" sz="1400" dirty="0" smtClean="0">
                          <a:solidFill>
                            <a:srgbClr val="333333"/>
                          </a:solidFill>
                        </a:rPr>
                        <a:t>해당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데이터 이름이 없으면 아무것도 실시하지 않습니다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. 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범위 지정에 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PageContext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클래스에 정의 된 상수를 사용합니다 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( "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PAGE_SCOPE", "REQUEST_SCOPE", "SESSION_SCOPE", "APPLICATION_SCOPE").</a:t>
                      </a:r>
                    </a:p>
                  </a:txBody>
                  <a:tcPr marL="19050" marR="19050" marT="19050" marB="19050" anchor="ctr"/>
                </a:tc>
              </a:tr>
              <a:tr h="1500198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333333"/>
                          </a:solidFill>
                        </a:rPr>
                        <a:t>void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setAttribute (String, Object, int)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첫번째 파라미터 데이터 이름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두 번째 인수에 </a:t>
                      </a:r>
                      <a:endParaRPr lang="en-US" altLang="ko-KR" sz="1400" dirty="0" smtClean="0">
                        <a:solidFill>
                          <a:srgbClr val="333333"/>
                        </a:solidFill>
                      </a:endParaRPr>
                    </a:p>
                    <a:p>
                      <a:pPr algn="l"/>
                      <a:r>
                        <a:rPr lang="ko-KR" altLang="en-US" sz="1400" dirty="0" smtClean="0">
                          <a:solidFill>
                            <a:srgbClr val="333333"/>
                          </a:solidFill>
                        </a:rPr>
                        <a:t>데이터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값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세번째 인수 범위를 지정하여 지정된 </a:t>
                      </a:r>
                      <a:endParaRPr lang="en-US" altLang="ko-KR" sz="1400" dirty="0" smtClean="0">
                        <a:solidFill>
                          <a:srgbClr val="333333"/>
                        </a:solidFill>
                      </a:endParaRPr>
                    </a:p>
                    <a:p>
                      <a:pPr algn="l"/>
                      <a:r>
                        <a:rPr lang="ko-KR" altLang="en-US" sz="1400" dirty="0" smtClean="0">
                          <a:solidFill>
                            <a:srgbClr val="333333"/>
                          </a:solidFill>
                        </a:rPr>
                        <a:t>범위에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속하는 데이터 값을 등록합니다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. 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범위 지정에 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PageContext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클래스에 정의 된 상수를 사용합니다 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( "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PAGE_SCOPE", "REQUEST_SCOPE", "SESSION_SCOPE", "APPLICATION_SCOPE").</a:t>
                      </a:r>
                    </a:p>
                  </a:txBody>
                  <a:tcPr marL="19050" marR="19050" marT="19050" marB="190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b="1" dirty="0" smtClean="0"/>
              <a:t>사용 예</a:t>
            </a:r>
            <a:endParaRPr lang="ko-KR" altLang="en-US" sz="1600" dirty="0" smtClean="0"/>
          </a:p>
          <a:p>
            <a:pPr>
              <a:buNone/>
            </a:pPr>
            <a:r>
              <a:rPr lang="en-US" sz="1600" dirty="0" smtClean="0"/>
              <a:t>pageContext </a:t>
            </a:r>
            <a:r>
              <a:rPr lang="ko-KR" altLang="en-US" sz="1600" dirty="0" smtClean="0"/>
              <a:t>객체의 사용 예에 대해 설명합니다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 </a:t>
            </a:r>
            <a:endParaRPr lang="en-US" altLang="ko-KR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pageContext </a:t>
            </a:r>
            <a:r>
              <a:rPr lang="ko-KR" altLang="en-US" sz="1600" dirty="0" smtClean="0"/>
              <a:t>객체를 사용하여 </a:t>
            </a:r>
            <a:r>
              <a:rPr lang="en-US" sz="1600" dirty="0" smtClean="0"/>
              <a:t>request </a:t>
            </a:r>
            <a:r>
              <a:rPr lang="ko-KR" altLang="en-US" sz="1600" dirty="0" smtClean="0"/>
              <a:t>스코프를 가지는 데이터를 등록합니다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 </a:t>
            </a: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sz="1600" dirty="0" smtClean="0"/>
              <a:t>forward </a:t>
            </a:r>
            <a:r>
              <a:rPr lang="ko-KR" altLang="en-US" sz="1600" dirty="0" smtClean="0"/>
              <a:t>메서드를 사용하여 요청을 지정된 페이지 </a:t>
            </a:r>
            <a:r>
              <a:rPr lang="en-US" altLang="ko-KR" sz="1600" dirty="0" smtClean="0"/>
              <a:t>(</a:t>
            </a:r>
            <a:r>
              <a:rPr lang="en-US" sz="1600" dirty="0" smtClean="0"/>
              <a:t>exPageContext2.jsp)</a:t>
            </a:r>
            <a:r>
              <a:rPr lang="ko-KR" altLang="en-US" sz="1600" dirty="0" smtClean="0"/>
              <a:t>에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전송합니다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 </a:t>
            </a: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대상 </a:t>
            </a:r>
            <a:r>
              <a:rPr lang="ko-KR" altLang="en-US" sz="1600" dirty="0" smtClean="0"/>
              <a:t>페이지에서 이전 페이지로 </a:t>
            </a:r>
            <a:r>
              <a:rPr lang="ko-KR" altLang="en-US" sz="1600" dirty="0" smtClean="0"/>
              <a:t>등록된 </a:t>
            </a:r>
            <a:r>
              <a:rPr lang="ko-KR" altLang="en-US" sz="1600" dirty="0" smtClean="0"/>
              <a:t>데이터를 표시합니다</a:t>
            </a:r>
            <a:r>
              <a:rPr lang="en-US" altLang="ko-KR" sz="1600" dirty="0" smtClean="0"/>
              <a:t>.</a:t>
            </a:r>
            <a:endParaRPr lang="ko-KR" altLang="en-US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/>
            </a:r>
            <a:br>
              <a:rPr lang="ko-KR" altLang="en-US" sz="1600" dirty="0" smtClean="0"/>
            </a:br>
            <a:endParaRPr lang="ko-KR" altLang="en-US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b="0" dirty="0" smtClean="0"/>
              <a:t>암시 객체 </a:t>
            </a:r>
            <a:r>
              <a:rPr lang="en-US" altLang="ko-KR" b="0" dirty="0" smtClean="0"/>
              <a:t>(</a:t>
            </a:r>
            <a:r>
              <a:rPr lang="en-US" b="0" dirty="0" smtClean="0"/>
              <a:t>config)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 smtClean="0"/>
              <a:t>exPageContext.jsp</a:t>
            </a:r>
          </a:p>
          <a:p>
            <a:pPr>
              <a:buNone/>
            </a:pPr>
            <a:endParaRPr lang="en-US" altLang="ko-KR" sz="1600" b="1" dirty="0" smtClean="0"/>
          </a:p>
          <a:p>
            <a:pPr>
              <a:buNone/>
            </a:pPr>
            <a:r>
              <a:rPr lang="en-US" altLang="ko-KR" sz="1600" dirty="0" smtClean="0"/>
              <a:t>&lt;body</a:t>
            </a:r>
            <a:r>
              <a:rPr lang="en-US" altLang="ko-KR" sz="1600" dirty="0" smtClean="0"/>
              <a:t>&gt;</a:t>
            </a:r>
            <a:endParaRPr lang="ko-KR" altLang="en-US" sz="1600" dirty="0" smtClean="0"/>
          </a:p>
          <a:p>
            <a:pPr>
              <a:buNone/>
            </a:pPr>
            <a:r>
              <a:rPr lang="en-US" altLang="ko-KR" sz="1600" dirty="0" smtClean="0"/>
              <a:t>&lt;%</a:t>
            </a:r>
          </a:p>
          <a:p>
            <a:pPr>
              <a:buNone/>
            </a:pPr>
            <a:r>
              <a:rPr lang="en-US" altLang="ko-KR" sz="1600" dirty="0" smtClean="0"/>
              <a:t>  </a:t>
            </a:r>
            <a:r>
              <a:rPr lang="en-US" altLang="ko-KR" sz="1600" dirty="0" smtClean="0">
                <a:solidFill>
                  <a:srgbClr val="FF0000"/>
                </a:solidFill>
              </a:rPr>
              <a:t>String name1 = "Java";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  String name2 = "test";</a:t>
            </a:r>
          </a:p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r>
              <a:rPr lang="en-US" altLang="ko-KR" sz="1600" dirty="0" smtClean="0"/>
              <a:t>  //(1) pageContext </a:t>
            </a:r>
            <a:r>
              <a:rPr lang="ko-KR" altLang="en-US" sz="1600" dirty="0" smtClean="0"/>
              <a:t>객체를 사용하여 </a:t>
            </a:r>
            <a:r>
              <a:rPr lang="en-US" altLang="ko-KR" sz="1600" dirty="0" smtClean="0"/>
              <a:t>request </a:t>
            </a:r>
            <a:r>
              <a:rPr lang="ko-KR" altLang="en-US" sz="1600" dirty="0" smtClean="0"/>
              <a:t>스코프를 가진 데이터 값을 등록하고 있습니다</a:t>
            </a:r>
            <a:r>
              <a:rPr lang="en-US" altLang="ko-KR" sz="1600" dirty="0" smtClean="0"/>
              <a:t>. </a:t>
            </a:r>
          </a:p>
          <a:p>
            <a:pPr>
              <a:buNone/>
            </a:pPr>
            <a:r>
              <a:rPr lang="en-US" altLang="ko-KR" sz="1600" dirty="0" smtClean="0"/>
              <a:t>  // request </a:t>
            </a:r>
            <a:r>
              <a:rPr lang="ko-KR" altLang="en-US" sz="1600" dirty="0" smtClean="0"/>
              <a:t>범위 데이터 값의 등록은 보통 </a:t>
            </a:r>
            <a:r>
              <a:rPr lang="en-US" altLang="ko-KR" sz="1600" dirty="0" smtClean="0"/>
              <a:t>request </a:t>
            </a:r>
            <a:r>
              <a:rPr lang="ko-KR" altLang="en-US" sz="1600" dirty="0" smtClean="0"/>
              <a:t>객체를 사용하지만</a:t>
            </a:r>
            <a:r>
              <a:rPr lang="en-US" altLang="ko-KR" sz="1600" dirty="0" smtClean="0"/>
              <a:t>,</a:t>
            </a:r>
          </a:p>
          <a:p>
            <a:pPr>
              <a:buNone/>
            </a:pPr>
            <a:r>
              <a:rPr lang="ko-KR" altLang="en-US" sz="1600" dirty="0" smtClean="0"/>
              <a:t>  </a:t>
            </a:r>
            <a:r>
              <a:rPr lang="en-US" altLang="ko-KR" sz="1600" dirty="0" smtClean="0"/>
              <a:t>// </a:t>
            </a:r>
            <a:r>
              <a:rPr lang="ko-KR" altLang="en-US" sz="1600" dirty="0" smtClean="0"/>
              <a:t>여기에서는 </a:t>
            </a:r>
            <a:r>
              <a:rPr lang="en-US" altLang="ko-KR" sz="1600" dirty="0" smtClean="0"/>
              <a:t>pageContext </a:t>
            </a:r>
            <a:r>
              <a:rPr lang="ko-KR" altLang="en-US" sz="1600" dirty="0" smtClean="0"/>
              <a:t>객체를 사용하고 있습니다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  </a:t>
            </a:r>
            <a:r>
              <a:rPr lang="en-US" altLang="ko-KR" sz="1600" dirty="0" smtClean="0">
                <a:solidFill>
                  <a:srgbClr val="FF0000"/>
                </a:solidFill>
              </a:rPr>
              <a:t>pageContext.setAttribute("name1", name1, 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                           PageContext.REQUEST_SCOPE);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  pageContext.setAttribute("name2", name2, 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                           PageContext.REQUEST_SCOPE</a:t>
            </a:r>
            <a:r>
              <a:rPr lang="en-US" altLang="ko-KR" sz="1600" dirty="0" smtClean="0">
                <a:solidFill>
                  <a:srgbClr val="FF0000"/>
                </a:solidFill>
              </a:rPr>
              <a:t>);</a:t>
            </a:r>
            <a:endParaRPr lang="en-US" altLang="ko-KR" sz="1600" dirty="0" smtClean="0">
              <a:solidFill>
                <a:srgbClr val="FF00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b="0" dirty="0" smtClean="0"/>
              <a:t>암시 객체 </a:t>
            </a:r>
            <a:r>
              <a:rPr lang="en-US" altLang="ko-KR" b="0" dirty="0" smtClean="0"/>
              <a:t>(</a:t>
            </a:r>
            <a:r>
              <a:rPr lang="en-US" b="0" dirty="0" smtClean="0"/>
              <a:t>config)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r>
              <a:rPr lang="en-US" altLang="ko-KR" sz="1600" dirty="0" smtClean="0"/>
              <a:t>  //(2) forward </a:t>
            </a:r>
            <a:r>
              <a:rPr lang="ko-KR" altLang="en-US" sz="1600" dirty="0" smtClean="0"/>
              <a:t>메서드를 사용하여 요청을 인수</a:t>
            </a:r>
          </a:p>
          <a:p>
            <a:pPr>
              <a:buNone/>
            </a:pPr>
            <a:r>
              <a:rPr lang="ko-KR" altLang="en-US" sz="1600" dirty="0" smtClean="0"/>
              <a:t>  </a:t>
            </a:r>
            <a:r>
              <a:rPr lang="en-US" altLang="ko-KR" sz="1600" dirty="0" smtClean="0"/>
              <a:t>// </a:t>
            </a:r>
            <a:r>
              <a:rPr lang="ko-KR" altLang="en-US" sz="1600" dirty="0" smtClean="0"/>
              <a:t>지정한 페이지로 이동합니다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  </a:t>
            </a:r>
            <a:r>
              <a:rPr lang="en-US" altLang="ko-KR" sz="1600" dirty="0" smtClean="0">
                <a:solidFill>
                  <a:srgbClr val="FF0000"/>
                </a:solidFill>
              </a:rPr>
              <a:t>pageContext.forward("/exPageContext2.jsp");</a:t>
            </a:r>
          </a:p>
          <a:p>
            <a:pPr>
              <a:buNone/>
            </a:pPr>
            <a:r>
              <a:rPr lang="en-US" altLang="ko-KR" sz="1600" dirty="0" smtClean="0"/>
              <a:t>%&gt;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/>
            </a:r>
            <a:br>
              <a:rPr lang="ko-KR" altLang="en-US" sz="1600" dirty="0" smtClean="0"/>
            </a:br>
            <a:endParaRPr lang="ko-KR" altLang="en-US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b="0" dirty="0" smtClean="0"/>
              <a:t>암시 객체 </a:t>
            </a:r>
            <a:r>
              <a:rPr lang="en-US" altLang="ko-KR" b="0" dirty="0" smtClean="0"/>
              <a:t>(</a:t>
            </a:r>
            <a:r>
              <a:rPr lang="en-US" b="0" dirty="0" smtClean="0"/>
              <a:t>config)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 smtClean="0"/>
              <a:t>exPageContext2.jsp</a:t>
            </a:r>
          </a:p>
          <a:p>
            <a:pPr>
              <a:buNone/>
            </a:pPr>
            <a:endParaRPr lang="en-US" altLang="ko-KR" sz="1600" b="1" dirty="0" smtClean="0"/>
          </a:p>
          <a:p>
            <a:pPr>
              <a:buNone/>
            </a:pPr>
            <a:r>
              <a:rPr lang="en-US" altLang="ko-KR" sz="1600" dirty="0" smtClean="0"/>
              <a:t>&lt;body</a:t>
            </a:r>
            <a:r>
              <a:rPr lang="en-US" altLang="ko-KR" sz="1600" dirty="0" smtClean="0"/>
              <a:t>&gt;</a:t>
            </a:r>
            <a:endParaRPr lang="ko-KR" altLang="en-US" sz="1600" dirty="0" smtClean="0"/>
          </a:p>
          <a:p>
            <a:pPr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&lt;%  </a:t>
            </a:r>
            <a:r>
              <a:rPr lang="en-US" altLang="ko-KR" sz="1600" dirty="0" smtClean="0">
                <a:solidFill>
                  <a:srgbClr val="FF0000"/>
                </a:solidFill>
              </a:rPr>
              <a:t>out.println("name1</a:t>
            </a:r>
            <a:r>
              <a:rPr lang="ko-KR" altLang="en-US" sz="1600" dirty="0" smtClean="0">
                <a:solidFill>
                  <a:srgbClr val="FF0000"/>
                </a:solidFill>
              </a:rPr>
              <a:t>：</a:t>
            </a:r>
            <a:r>
              <a:rPr lang="en-US" altLang="ko-KR" sz="1600" dirty="0" smtClean="0">
                <a:solidFill>
                  <a:srgbClr val="FF0000"/>
                </a:solidFill>
              </a:rPr>
              <a:t>");</a:t>
            </a:r>
          </a:p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r>
              <a:rPr lang="en-US" altLang="ko-KR" sz="1600" dirty="0" smtClean="0"/>
              <a:t>  //(1)request </a:t>
            </a:r>
            <a:r>
              <a:rPr lang="ko-KR" altLang="en-US" sz="1600" dirty="0" smtClean="0"/>
              <a:t>객체의 </a:t>
            </a:r>
            <a:r>
              <a:rPr lang="en-US" altLang="ko-KR" sz="1600" dirty="0" smtClean="0"/>
              <a:t>getAttribute </a:t>
            </a:r>
            <a:r>
              <a:rPr lang="ko-KR" altLang="en-US" sz="1600" dirty="0" smtClean="0"/>
              <a:t>메소드를 사용하여 이전 페이지로 등록 된 </a:t>
            </a:r>
            <a:r>
              <a:rPr lang="en-US" altLang="ko-KR" sz="1600" dirty="0" smtClean="0"/>
              <a:t>request </a:t>
            </a:r>
            <a:r>
              <a:rPr lang="ko-KR" altLang="en-US" sz="1600" dirty="0" smtClean="0"/>
              <a:t>스코프를 가지는 데이터를 가져옵니다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  </a:t>
            </a:r>
            <a:r>
              <a:rPr lang="en-US" altLang="ko-KR" sz="1600" dirty="0" smtClean="0">
                <a:solidFill>
                  <a:srgbClr val="FF0000"/>
                </a:solidFill>
              </a:rPr>
              <a:t>out.println(request.getAttribute("name1"));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  out.println("&lt;BR&gt;");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  out.println("name2</a:t>
            </a:r>
            <a:r>
              <a:rPr lang="ko-KR" altLang="en-US" sz="1600" dirty="0" smtClean="0">
                <a:solidFill>
                  <a:srgbClr val="FF0000"/>
                </a:solidFill>
              </a:rPr>
              <a:t>：</a:t>
            </a:r>
            <a:r>
              <a:rPr lang="en-US" altLang="ko-KR" sz="1600" dirty="0" smtClean="0">
                <a:solidFill>
                  <a:srgbClr val="FF0000"/>
                </a:solidFill>
              </a:rPr>
              <a:t>");</a:t>
            </a:r>
          </a:p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r>
              <a:rPr lang="en-US" altLang="ko-KR" sz="1600" dirty="0" smtClean="0"/>
              <a:t>  //(2)request </a:t>
            </a:r>
            <a:r>
              <a:rPr lang="ko-KR" altLang="en-US" sz="1600" dirty="0" smtClean="0"/>
              <a:t>객체의 </a:t>
            </a:r>
            <a:r>
              <a:rPr lang="en-US" altLang="ko-KR" sz="1600" dirty="0" smtClean="0"/>
              <a:t>getAttribute </a:t>
            </a:r>
            <a:r>
              <a:rPr lang="ko-KR" altLang="en-US" sz="1600" dirty="0" smtClean="0"/>
              <a:t>메소드를 사용하여 이전 페이지로 등록 된 </a:t>
            </a:r>
            <a:r>
              <a:rPr lang="en-US" altLang="ko-KR" sz="1600" dirty="0" smtClean="0"/>
              <a:t>request </a:t>
            </a:r>
            <a:r>
              <a:rPr lang="ko-KR" altLang="en-US" sz="1600" dirty="0" smtClean="0"/>
              <a:t>스코프를 가지는 데이터를 가져옵니다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  </a:t>
            </a:r>
            <a:r>
              <a:rPr lang="en-US" altLang="ko-KR" sz="1600" dirty="0" smtClean="0">
                <a:solidFill>
                  <a:srgbClr val="FF0000"/>
                </a:solidFill>
              </a:rPr>
              <a:t>out.println(request.getAttribute("name2"));</a:t>
            </a:r>
          </a:p>
          <a:p>
            <a:pPr>
              <a:buNone/>
            </a:pPr>
            <a:r>
              <a:rPr lang="en-US" altLang="ko-KR" sz="1600" dirty="0" smtClean="0"/>
              <a:t>%&gt;</a:t>
            </a:r>
          </a:p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r>
              <a:rPr lang="en-US" altLang="ko-KR" sz="1600" dirty="0" smtClean="0"/>
              <a:t>&lt;/body&gt;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b="0" dirty="0" smtClean="0"/>
              <a:t>암시 객체 </a:t>
            </a:r>
            <a:r>
              <a:rPr lang="en-US" altLang="ko-KR" b="0" dirty="0" smtClean="0"/>
              <a:t>(</a:t>
            </a:r>
            <a:r>
              <a:rPr lang="en-US" b="0" dirty="0" smtClean="0"/>
              <a:t>config)</a:t>
            </a:r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984</TotalTime>
  <Words>489</Words>
  <Application>Microsoft Office PowerPoint</Application>
  <PresentationFormat>화면 슬라이드 쇼(4:3)</PresentationFormat>
  <Paragraphs>147</Paragraphs>
  <Slides>8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광장</vt:lpstr>
      <vt:lpstr>암시 객체 (pageContext)</vt:lpstr>
      <vt:lpstr>암시 객체 (config)</vt:lpstr>
      <vt:lpstr>암시 객체 (config)</vt:lpstr>
      <vt:lpstr>암시 객체 (config)</vt:lpstr>
      <vt:lpstr>암시 객체 (config)</vt:lpstr>
      <vt:lpstr>암시 객체 (config)</vt:lpstr>
      <vt:lpstr>암시 객체 (config)</vt:lpstr>
      <vt:lpstr>암시 객체 (config)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Factory Pattern</dc:title>
  <dc:creator>dbs</dc:creator>
  <cp:lastModifiedBy>USER</cp:lastModifiedBy>
  <cp:revision>112</cp:revision>
  <dcterms:created xsi:type="dcterms:W3CDTF">2014-09-13T23:58:15Z</dcterms:created>
  <dcterms:modified xsi:type="dcterms:W3CDTF">2015-12-07T03:45:14Z</dcterms:modified>
</cp:coreProperties>
</file>