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oboto Slab"/>
      <p:regular r:id="rId32"/>
      <p:bold r:id="rId33"/>
    </p:embeddedFon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Slab-bold.fntdata"/><Relationship Id="rId10" Type="http://schemas.openxmlformats.org/officeDocument/2006/relationships/slide" Target="slides/slide5.xml"/><Relationship Id="rId32" Type="http://schemas.openxmlformats.org/officeDocument/2006/relationships/font" Target="fonts/RobotoSlab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f8b0c923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f8b0c923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8b0c923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8b0c923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8b0c923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8b0c923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8b0c923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8b0c923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8b0c923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8b0c923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8b0c923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8b0c923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f8b0c923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f8b0c923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f8b0c923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f8b0c923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8b0c9235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f8b0c9235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8b0c9235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f8b0c923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8b0c9235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f8b0c923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7f87d16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7f87d16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7f87d16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7f87d1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8b0c923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8b0c923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f8b0c923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f8b0c923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7f87d1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7f87d1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7f87d1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7f87d1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캘린더 앱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작성자: 최정훈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1.프로젝트 주제 선정(육하원칙)</a:t>
            </a:r>
            <a:br>
              <a:rPr lang="ko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프로젝트 계획서(간트차트)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</a:t>
            </a:r>
            <a:r>
              <a:rPr lang="ko"/>
              <a:t>. 요구사항 목록(엑셀)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4. 레이아웃(flutter 캡처)</a:t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배경</a:t>
            </a:r>
            <a:endParaRPr/>
          </a:p>
        </p:txBody>
      </p:sp>
      <p:sp>
        <p:nvSpPr>
          <p:cNvPr id="184" name="Google Shape;184;p33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>
                <a:solidFill>
                  <a:schemeClr val="accent5"/>
                </a:solidFill>
              </a:rPr>
              <a:t>장소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85" name="Google Shape;185;p33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33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400"/>
              <a:t>여기에 텍스트를 입력하세요 여기에 텍스트를 입력하세요 여기에 텍스트를 입력하세요 여기에 텍스트를 입력하세요</a:t>
            </a:r>
            <a:endParaRPr sz="1400"/>
          </a:p>
        </p:txBody>
      </p:sp>
      <p:sp>
        <p:nvSpPr>
          <p:cNvPr id="187" name="Google Shape;187;p33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>
                <a:solidFill>
                  <a:schemeClr val="accent5"/>
                </a:solidFill>
              </a:rPr>
              <a:t>시간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88" name="Google Shape;188;p33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p33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/>
              <a:t>여기에 텍스트를 입력하세요 여기에 텍스트를 입력하세요 여기에 텍스트를 입력하세요 여기에 텍스트를 입력하세요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/>
              <a:t>여기에 텍스트를 입력하세요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/>
              <a:t>여기에 텍스트를 입력하세요 여기에 텍스트를 입력하세요 여기에 텍스트를 입력하세요 여기에 텍스트를 입력하세요</a:t>
            </a:r>
            <a:endParaRPr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1"/>
                </a:solidFill>
              </a:rPr>
              <a:t>주요 등장인물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96" name="Google Shape;196;p34"/>
          <p:cNvGrpSpPr/>
          <p:nvPr/>
        </p:nvGrpSpPr>
        <p:grpSpPr>
          <a:xfrm>
            <a:off x="431475" y="1366425"/>
            <a:ext cx="1644325" cy="1644300"/>
            <a:chOff x="431475" y="1351550"/>
            <a:chExt cx="1644325" cy="1644300"/>
          </a:xfrm>
        </p:grpSpPr>
        <p:sp>
          <p:nvSpPr>
            <p:cNvPr id="197" name="Google Shape;197;p34"/>
            <p:cNvSpPr/>
            <p:nvPr/>
          </p:nvSpPr>
          <p:spPr>
            <a:xfrm>
              <a:off x="4315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보라색 머리를 한 여자의 만화 일러스트레이션" id="198" name="Google Shape;198;p34"/>
            <p:cNvPicPr preferRelativeResize="0"/>
            <p:nvPr/>
          </p:nvPicPr>
          <p:blipFill rotWithShape="1">
            <a:blip r:embed="rId3">
              <a:alphaModFix/>
            </a:blip>
            <a:srcRect b="0" l="-6205" r="-6216" t="-12422"/>
            <a:stretch/>
          </p:blipFill>
          <p:spPr>
            <a:xfrm>
              <a:off x="43147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34"/>
          <p:cNvSpPr txBox="1"/>
          <p:nvPr>
            <p:ph idx="4294967295" type="body"/>
          </p:nvPr>
        </p:nvSpPr>
        <p:spPr>
          <a:xfrm>
            <a:off x="16495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100">
                <a:solidFill>
                  <a:schemeClr val="accent5"/>
                </a:solidFill>
              </a:rPr>
              <a:t>인물 1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200" name="Google Shape;200;p34"/>
          <p:cNvCxnSpPr/>
          <p:nvPr/>
        </p:nvCxnSpPr>
        <p:spPr>
          <a:xfrm>
            <a:off x="11181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34"/>
          <p:cNvSpPr txBox="1"/>
          <p:nvPr>
            <p:ph idx="4294967295" type="body"/>
          </p:nvPr>
        </p:nvSpPr>
        <p:spPr>
          <a:xfrm>
            <a:off x="16492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100"/>
              <a:t>여기에 텍스트를 입력하세요 여기에 텍스트를 입력하세요 여기에 텍스트를 입력하세요 </a:t>
            </a:r>
            <a:endParaRPr sz="1100"/>
          </a:p>
        </p:txBody>
      </p:sp>
      <p:grpSp>
        <p:nvGrpSpPr>
          <p:cNvPr id="202" name="Google Shape;202;p34"/>
          <p:cNvGrpSpPr/>
          <p:nvPr/>
        </p:nvGrpSpPr>
        <p:grpSpPr>
          <a:xfrm>
            <a:off x="2649463" y="1351550"/>
            <a:ext cx="1644300" cy="1659175"/>
            <a:chOff x="2649450" y="1351550"/>
            <a:chExt cx="1644300" cy="1659175"/>
          </a:xfrm>
        </p:grpSpPr>
        <p:sp>
          <p:nvSpPr>
            <p:cNvPr id="203" name="Google Shape;203;p34"/>
            <p:cNvSpPr/>
            <p:nvPr/>
          </p:nvSpPr>
          <p:spPr>
            <a:xfrm>
              <a:off x="264945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노란색 티셔츠를 입은 소년의 만화 일러스트레이션" id="204" name="Google Shape;204;p34"/>
            <p:cNvPicPr preferRelativeResize="0"/>
            <p:nvPr/>
          </p:nvPicPr>
          <p:blipFill rotWithShape="1">
            <a:blip r:embed="rId4">
              <a:alphaModFix/>
            </a:blip>
            <a:srcRect b="0" l="-8182" r="-4214" t="-12397"/>
            <a:stretch/>
          </p:blipFill>
          <p:spPr>
            <a:xfrm>
              <a:off x="2649450" y="1366425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34"/>
          <p:cNvSpPr txBox="1"/>
          <p:nvPr>
            <p:ph idx="4294967295" type="body"/>
          </p:nvPr>
        </p:nvSpPr>
        <p:spPr>
          <a:xfrm>
            <a:off x="2374559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100">
                <a:solidFill>
                  <a:schemeClr val="accent5"/>
                </a:solidFill>
              </a:rPr>
              <a:t>인물 2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206" name="Google Shape;206;p34"/>
          <p:cNvCxnSpPr/>
          <p:nvPr/>
        </p:nvCxnSpPr>
        <p:spPr>
          <a:xfrm>
            <a:off x="33278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34"/>
          <p:cNvSpPr txBox="1"/>
          <p:nvPr>
            <p:ph idx="4294967295" type="body"/>
          </p:nvPr>
        </p:nvSpPr>
        <p:spPr>
          <a:xfrm>
            <a:off x="237454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100"/>
              <a:t>여기에 텍스트를 입력하세요 여기에 텍스트를 입력하세요 여기에 텍스트를 입력하세요 여기에 텍스트를 입력하세요 </a:t>
            </a:r>
            <a:endParaRPr sz="1100"/>
          </a:p>
        </p:txBody>
      </p:sp>
      <p:grpSp>
        <p:nvGrpSpPr>
          <p:cNvPr id="208" name="Google Shape;208;p34"/>
          <p:cNvGrpSpPr/>
          <p:nvPr/>
        </p:nvGrpSpPr>
        <p:grpSpPr>
          <a:xfrm>
            <a:off x="4867425" y="1366425"/>
            <a:ext cx="1644312" cy="1644300"/>
            <a:chOff x="4867413" y="1351550"/>
            <a:chExt cx="1644312" cy="1644300"/>
          </a:xfrm>
        </p:grpSpPr>
        <p:sp>
          <p:nvSpPr>
            <p:cNvPr id="209" name="Google Shape;209;p34"/>
            <p:cNvSpPr/>
            <p:nvPr/>
          </p:nvSpPr>
          <p:spPr>
            <a:xfrm>
              <a:off x="4867413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주황색 머리를 한 여자의 만화 일러스트레이션" id="210" name="Google Shape;210;p34"/>
            <p:cNvPicPr preferRelativeResize="0"/>
            <p:nvPr/>
          </p:nvPicPr>
          <p:blipFill rotWithShape="1">
            <a:blip r:embed="rId5">
              <a:alphaModFix/>
            </a:blip>
            <a:srcRect b="0" l="-4969" r="-4969" t="-9938"/>
            <a:stretch/>
          </p:blipFill>
          <p:spPr>
            <a:xfrm>
              <a:off x="4867425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34"/>
          <p:cNvSpPr txBox="1"/>
          <p:nvPr>
            <p:ph idx="4294967295" type="body"/>
          </p:nvPr>
        </p:nvSpPr>
        <p:spPr>
          <a:xfrm>
            <a:off x="4584180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100">
                <a:solidFill>
                  <a:schemeClr val="accent5"/>
                </a:solidFill>
              </a:rPr>
              <a:t>인물 3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212" name="Google Shape;212;p34"/>
          <p:cNvCxnSpPr/>
          <p:nvPr/>
        </p:nvCxnSpPr>
        <p:spPr>
          <a:xfrm>
            <a:off x="5554075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34"/>
          <p:cNvSpPr txBox="1"/>
          <p:nvPr>
            <p:ph idx="4294967295" type="body"/>
          </p:nvPr>
        </p:nvSpPr>
        <p:spPr>
          <a:xfrm>
            <a:off x="4584169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여기에 텍스트를 입력하세요 여기에 텍스트를 입력하세요 여기에 텍스트를 입력하세요 여기에 텍스트를 입력하세요 </a:t>
            </a:r>
            <a:endParaRPr sz="11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grpSp>
        <p:nvGrpSpPr>
          <p:cNvPr id="214" name="Google Shape;214;p34"/>
          <p:cNvGrpSpPr/>
          <p:nvPr/>
        </p:nvGrpSpPr>
        <p:grpSpPr>
          <a:xfrm>
            <a:off x="7085400" y="1366425"/>
            <a:ext cx="1644300" cy="1644300"/>
            <a:chOff x="7085400" y="1351550"/>
            <a:chExt cx="1644300" cy="1644300"/>
          </a:xfrm>
        </p:grpSpPr>
        <p:sp>
          <p:nvSpPr>
            <p:cNvPr id="215" name="Google Shape;215;p34"/>
            <p:cNvSpPr/>
            <p:nvPr/>
          </p:nvSpPr>
          <p:spPr>
            <a:xfrm>
              <a:off x="7085400" y="1351550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파란색 티셔츠를 입은 남자의 만화 일러스트레이션" id="216" name="Google Shape;216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flipH="1">
              <a:off x="7085400" y="1351550"/>
              <a:ext cx="1644300" cy="1644300"/>
            </a:xfrm>
            <a:prstGeom prst="ellipse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34"/>
          <p:cNvSpPr txBox="1"/>
          <p:nvPr>
            <p:ph idx="4294967295" type="body"/>
          </p:nvPr>
        </p:nvSpPr>
        <p:spPr>
          <a:xfrm>
            <a:off x="6793801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100">
                <a:solidFill>
                  <a:schemeClr val="accent5"/>
                </a:solidFill>
              </a:rPr>
              <a:t>인물 4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218" name="Google Shape;218;p34"/>
          <p:cNvCxnSpPr/>
          <p:nvPr/>
        </p:nvCxnSpPr>
        <p:spPr>
          <a:xfrm>
            <a:off x="77470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34"/>
          <p:cNvSpPr txBox="1"/>
          <p:nvPr>
            <p:ph idx="4294967295" type="body"/>
          </p:nvPr>
        </p:nvSpPr>
        <p:spPr>
          <a:xfrm>
            <a:off x="6793795" y="3641661"/>
            <a:ext cx="21774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100"/>
              <a:t>여기에 텍스트를 입력하세요 여기에 텍스트를 입력하세요 여기에 텍스트를 입력하세요 여기에 텍스트를 입력하세요 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갈등</a:t>
            </a:r>
            <a:endParaRPr/>
          </a:p>
        </p:txBody>
      </p:sp>
      <p:sp>
        <p:nvSpPr>
          <p:cNvPr id="225" name="Google Shape;225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여기에 텍스트를 입력하세요 여기에 텍스트를 입력하세요 여기에 텍스트를 입력하세요 여기에 텍스트를 입력하세요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여기에 텍스트를 입력하세요 여기에 텍스트를 입력하세요 여기에 텍스트를 입력하세요 여기에 텍스트를 입력하세요 </a:t>
            </a:r>
            <a:endParaRPr/>
          </a:p>
        </p:txBody>
      </p:sp>
      <p:sp>
        <p:nvSpPr>
          <p:cNvPr id="231" name="Google Shape;231;p36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결말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490250" y="526350"/>
            <a:ext cx="6019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 책의 주된 메시지는 무엇인가요? 이 슬라이드를 사용하여 간결하게 소개하세요.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8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1"/>
                </a:solidFill>
              </a:rPr>
              <a:t>평가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43" name="Google Shape;243;p38"/>
          <p:cNvGrpSpPr/>
          <p:nvPr/>
        </p:nvGrpSpPr>
        <p:grpSpPr>
          <a:xfrm>
            <a:off x="1211307" y="1705030"/>
            <a:ext cx="1233485" cy="1233485"/>
            <a:chOff x="1700550" y="1498632"/>
            <a:chExt cx="1053900" cy="1053900"/>
          </a:xfrm>
        </p:grpSpPr>
        <p:sp>
          <p:nvSpPr>
            <p:cNvPr id="244" name="Google Shape;244;p38"/>
            <p:cNvSpPr/>
            <p:nvPr/>
          </p:nvSpPr>
          <p:spPr>
            <a:xfrm>
              <a:off x="1700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8"/>
            <p:cNvSpPr/>
            <p:nvPr/>
          </p:nvSpPr>
          <p:spPr>
            <a:xfrm>
              <a:off x="1956450" y="1729405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38"/>
          <p:cNvGrpSpPr/>
          <p:nvPr/>
        </p:nvGrpSpPr>
        <p:grpSpPr>
          <a:xfrm>
            <a:off x="2583323" y="1705030"/>
            <a:ext cx="1233485" cy="1233485"/>
            <a:chOff x="2872812" y="1498619"/>
            <a:chExt cx="1053900" cy="1053900"/>
          </a:xfrm>
        </p:grpSpPr>
        <p:sp>
          <p:nvSpPr>
            <p:cNvPr id="247" name="Google Shape;247;p38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8"/>
            <p:cNvSpPr/>
            <p:nvPr/>
          </p:nvSpPr>
          <p:spPr>
            <a:xfrm>
              <a:off x="3128712" y="1729418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38"/>
          <p:cNvGrpSpPr/>
          <p:nvPr/>
        </p:nvGrpSpPr>
        <p:grpSpPr>
          <a:xfrm>
            <a:off x="3955309" y="1705030"/>
            <a:ext cx="1233485" cy="1233485"/>
            <a:chOff x="4045050" y="1484544"/>
            <a:chExt cx="1053900" cy="1053900"/>
          </a:xfrm>
        </p:grpSpPr>
        <p:sp>
          <p:nvSpPr>
            <p:cNvPr id="250" name="Google Shape;250;p38"/>
            <p:cNvSpPr/>
            <p:nvPr/>
          </p:nvSpPr>
          <p:spPr>
            <a:xfrm>
              <a:off x="4045050" y="1484544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8"/>
            <p:cNvSpPr/>
            <p:nvPr/>
          </p:nvSpPr>
          <p:spPr>
            <a:xfrm>
              <a:off x="4300950" y="1715343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38"/>
          <p:cNvGrpSpPr/>
          <p:nvPr/>
        </p:nvGrpSpPr>
        <p:grpSpPr>
          <a:xfrm>
            <a:off x="5327311" y="1705030"/>
            <a:ext cx="1233485" cy="1233485"/>
            <a:chOff x="5217300" y="1498632"/>
            <a:chExt cx="1053900" cy="1053900"/>
          </a:xfrm>
        </p:grpSpPr>
        <p:sp>
          <p:nvSpPr>
            <p:cNvPr id="253" name="Google Shape;253;p38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8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38"/>
          <p:cNvGrpSpPr/>
          <p:nvPr/>
        </p:nvGrpSpPr>
        <p:grpSpPr>
          <a:xfrm>
            <a:off x="6699312" y="1705030"/>
            <a:ext cx="1233485" cy="1233485"/>
            <a:chOff x="6389550" y="1498632"/>
            <a:chExt cx="1053900" cy="1053900"/>
          </a:xfrm>
        </p:grpSpPr>
        <p:sp>
          <p:nvSpPr>
            <p:cNvPr id="256" name="Google Shape;256;p38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8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38"/>
          <p:cNvSpPr txBox="1"/>
          <p:nvPr>
            <p:ph idx="4294967295" type="body"/>
          </p:nvPr>
        </p:nvSpPr>
        <p:spPr>
          <a:xfrm>
            <a:off x="311700" y="3198825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 sz="2400"/>
              <a:t>이 책을 다른 사람에게 추천하시겠어요?</a:t>
            </a:r>
            <a:br>
              <a:rPr lang="ko" sz="2400"/>
            </a:br>
            <a:r>
              <a:rPr lang="ko" sz="2400"/>
              <a:t>여기에 이 책의 평가를 작성하세요.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ko" sz="1800">
                <a:latin typeface="Roboto"/>
                <a:ea typeface="Roboto"/>
                <a:cs typeface="Roboto"/>
                <a:sym typeface="Roboto"/>
              </a:rPr>
              <a:t>프로젝트 주제 선정(육하원칙), (1~4)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63117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1) 누가 하는가? - “편리하게 일정을 세우고 기억하고 싶은 사람”</a:t>
            </a:r>
            <a:endParaRPr sz="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2) 언제 하는가? - “시간 제약 없이” (언제나)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3) 어디서 하는가? - “공간 제약 없이” (어디서나)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4) 무엇을 하는가? - “자신의 일정을 캘린더에 쉽게 입력 할수 있고 시공간적인 제약 없이 편리하게 앱을 사용 가능하게 할 것”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1. 프로젝트 주제 선정(육하원칙), (5~6)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5) 왜 하는가? - “자잘한 일정을 가끔 까먹을때가 종종 있어서 피해를 보는 경우가 많아 이를 돕고 싶다”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/>
              <a:t>6) 어떻게 하는가? - 사용자들의 요구사항 조사 -&gt; 레이아웃(UI) -&gt; 기능 -&gt; 마무리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2. 프로젝트 계획서(간트차트) -&gt; </a:t>
            </a:r>
            <a:r>
              <a:rPr lang="ko" sz="1800">
                <a:latin typeface="Roboto"/>
                <a:ea typeface="Roboto"/>
                <a:cs typeface="Roboto"/>
                <a:sym typeface="Roboto"/>
              </a:rPr>
              <a:t>진척도 시각화 개선 예정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50" y="1606325"/>
            <a:ext cx="8190301" cy="3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2. 프로젝트 계획서(</a:t>
            </a:r>
            <a:r>
              <a:rPr lang="ko" sz="1800">
                <a:latin typeface="Roboto"/>
                <a:ea typeface="Roboto"/>
                <a:cs typeface="Roboto"/>
                <a:sym typeface="Roboto"/>
              </a:rPr>
              <a:t>세부사항및 계획 진척도</a:t>
            </a:r>
            <a:r>
              <a:rPr lang="ko" sz="1800"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59975" y="1703750"/>
            <a:ext cx="8189700" cy="32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● 프로젝트 계획서 (5월 12일 ~ 5월 18일)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프로젝트 개요 작성 -&gt; 6하원칙 (O)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개발 목표 및 방향 설정 </a:t>
            </a: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(O)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계획서 작성 및 제출 </a:t>
            </a: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(X) -&gt; Notion으로 간트차트를 만들었지만 진척도 시각화를 개선 예정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● 요구사항 목록, 기획 및 설계, 개발 환경 설정 (5월 19일 ~ 5월 25일)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요구사항 도출 및 기능 목록 정리 </a:t>
            </a: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(X) -&gt; 요구사항 목록을 약식으로만 하고 엑셀화는 미흡 / 05.28에 미흡 부분 해결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화면 흐름 및 UI 구상 </a:t>
            </a: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(O)                         요구사항 미흡 -&gt; 05.28에 날짜선택, 남은 일정 강조 추가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개발 환경 구축 및 설계 문서화 (O)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● 기능 개발(레이아웃) (5월 26일 ~ 6월 1일)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캘린더 기본 레이아웃 구성 </a:t>
            </a: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(O)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UI 틀 잡기 (달력 양식) </a:t>
            </a: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(O)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화면 구성 완료 </a:t>
            </a: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(X) -&gt; 주말 강조 ui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2. 프로젝트 계획서(간트차트)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73400" y="1489100"/>
            <a:ext cx="7436400" cy="3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● 기능 개발(기본 기능) (6월 2일 ~ 6월 8일)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일정 등록/수정/삭제 등 기본 기능 구현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데이터 저장 처리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기능 통합 테스트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● 기능 개발(세부 기능) (6월 9일 ~ 6월 15일)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반복 일정/알림/검색 등 세부 기능 구현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모바일 대응 등 UX 개선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● 테스트 및 수정후 배포 (6월 16일 ~ 6월 22일)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기능별 테스트 수행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피드백 기반 수정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배포 준비 및 환경 구성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● 최종 발표자료 (6월 23일 ~ 6월 29일)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최종 발표자료 제작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- 발표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3. 요구사항 목록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25" y="1546975"/>
            <a:ext cx="8214277" cy="310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720825" y="5051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 sz="1800">
                <a:latin typeface="Roboto"/>
                <a:ea typeface="Roboto"/>
                <a:cs typeface="Roboto"/>
                <a:sym typeface="Roboto"/>
              </a:rPr>
              <a:t>4. 레이아웃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625" y="888900"/>
            <a:ext cx="3858600" cy="39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