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66" r:id="rId2"/>
    <p:sldId id="269" r:id="rId3"/>
    <p:sldId id="275" r:id="rId4"/>
    <p:sldId id="310" r:id="rId5"/>
    <p:sldId id="308" r:id="rId6"/>
    <p:sldId id="311" r:id="rId7"/>
    <p:sldId id="312" r:id="rId8"/>
    <p:sldId id="313" r:id="rId9"/>
    <p:sldId id="314" r:id="rId10"/>
    <p:sldId id="315" r:id="rId11"/>
    <p:sldId id="316" r:id="rId12"/>
    <p:sldId id="320" r:id="rId13"/>
    <p:sldId id="321" r:id="rId14"/>
    <p:sldId id="323" r:id="rId15"/>
    <p:sldId id="322" r:id="rId16"/>
    <p:sldId id="279" r:id="rId17"/>
    <p:sldId id="282" r:id="rId18"/>
    <p:sldId id="329" r:id="rId19"/>
    <p:sldId id="330" r:id="rId20"/>
    <p:sldId id="331" r:id="rId21"/>
    <p:sldId id="332" r:id="rId22"/>
    <p:sldId id="333" r:id="rId23"/>
    <p:sldId id="334" r:id="rId24"/>
    <p:sldId id="336" r:id="rId25"/>
    <p:sldId id="328" r:id="rId26"/>
    <p:sldId id="280" r:id="rId27"/>
    <p:sldId id="273" r:id="rId28"/>
    <p:sldId id="263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DFC"/>
    <a:srgbClr val="C1D5F9"/>
    <a:srgbClr val="002942"/>
    <a:srgbClr val="0F429D"/>
    <a:srgbClr val="84ACF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026" autoAdjust="0"/>
  </p:normalViewPr>
  <p:slideViewPr>
    <p:cSldViewPr snapToGrid="0" showGuides="1">
      <p:cViewPr varScale="1">
        <p:scale>
          <a:sx n="75" d="100"/>
          <a:sy n="75" d="100"/>
        </p:scale>
        <p:origin x="90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err="1"/>
              <a:t>Train_Val_Test</a:t>
            </a:r>
            <a:r>
              <a:rPr lang="en-US" altLang="ko-KR" baseline="0" dirty="0"/>
              <a:t> Split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CC4-47C5-BF13-38AFACDD1E5E}"/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Data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C4-47C5-BF13-38AFACDD1E5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Data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CC4-47C5-BF13-38AFACDD1E5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Test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Data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CC4-47C5-BF13-38AFACDD1E5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457358319"/>
        <c:axId val="1457361199"/>
        <c:axId val="0"/>
      </c:bar3DChart>
      <c:catAx>
        <c:axId val="145735831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57361199"/>
        <c:crosses val="autoZero"/>
        <c:auto val="1"/>
        <c:lblAlgn val="ctr"/>
        <c:lblOffset val="100"/>
        <c:noMultiLvlLbl val="0"/>
      </c:catAx>
      <c:valAx>
        <c:axId val="145736119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573583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DA335B-6074-4875-9F40-107BA377B05C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DB7444A-960A-4DFF-8E47-51134F1A4DC5}">
      <dgm:prSet phldrT="[텍스트]" custT="1"/>
      <dgm:spPr/>
      <dgm:t>
        <a:bodyPr/>
        <a:lstStyle/>
        <a:p>
          <a:pPr latinLnBrk="1"/>
          <a:r>
            <a:rPr lang="ko-KR" altLang="en-US" sz="2400" dirty="0"/>
            <a:t>알고리즘 시각화</a:t>
          </a:r>
        </a:p>
      </dgm:t>
    </dgm:pt>
    <dgm:pt modelId="{AB0A4B1D-97B5-475B-B227-34F9A88F6DE2}" type="parTrans" cxnId="{7BF95C84-10BB-4617-B23E-38C53E8D4A32}">
      <dgm:prSet/>
      <dgm:spPr/>
      <dgm:t>
        <a:bodyPr/>
        <a:lstStyle/>
        <a:p>
          <a:pPr latinLnBrk="1"/>
          <a:endParaRPr lang="ko-KR" altLang="en-US"/>
        </a:p>
      </dgm:t>
    </dgm:pt>
    <dgm:pt modelId="{CB17136F-568C-4391-845E-58591F4DFE05}" type="sibTrans" cxnId="{7BF95C84-10BB-4617-B23E-38C53E8D4A32}">
      <dgm:prSet/>
      <dgm:spPr/>
      <dgm:t>
        <a:bodyPr/>
        <a:lstStyle/>
        <a:p>
          <a:pPr latinLnBrk="1"/>
          <a:endParaRPr lang="ko-KR" altLang="en-US"/>
        </a:p>
      </dgm:t>
    </dgm:pt>
    <dgm:pt modelId="{9CCCF169-90BE-4DF9-A50E-CCF2AEC567B6}">
      <dgm:prSet phldrT="[텍스트]" custT="1"/>
      <dgm:spPr/>
      <dgm:t>
        <a:bodyPr/>
        <a:lstStyle/>
        <a:p>
          <a:pPr latinLnBrk="1"/>
          <a:r>
            <a:rPr lang="ko-KR" altLang="en-US" sz="2400" dirty="0"/>
            <a:t>데이터      정규화</a:t>
          </a:r>
        </a:p>
      </dgm:t>
    </dgm:pt>
    <dgm:pt modelId="{4208AD37-9B55-46DD-9C5B-4BC8A6449821}" type="parTrans" cxnId="{494C3E24-BCF1-41C4-9657-75E1BC528EAA}">
      <dgm:prSet/>
      <dgm:spPr/>
      <dgm:t>
        <a:bodyPr/>
        <a:lstStyle/>
        <a:p>
          <a:pPr latinLnBrk="1"/>
          <a:endParaRPr lang="ko-KR" altLang="en-US"/>
        </a:p>
      </dgm:t>
    </dgm:pt>
    <dgm:pt modelId="{A44BE49E-683C-4537-98FE-A6D71C9897E4}" type="sibTrans" cxnId="{494C3E24-BCF1-41C4-9657-75E1BC528EAA}">
      <dgm:prSet/>
      <dgm:spPr/>
      <dgm:t>
        <a:bodyPr/>
        <a:lstStyle/>
        <a:p>
          <a:pPr latinLnBrk="1"/>
          <a:endParaRPr lang="ko-KR" altLang="en-US"/>
        </a:p>
      </dgm:t>
    </dgm:pt>
    <dgm:pt modelId="{368506B0-A990-48AA-9962-6D3136FFC645}">
      <dgm:prSet phldrT="[텍스트]" custT="1"/>
      <dgm:spPr/>
      <dgm:t>
        <a:bodyPr/>
        <a:lstStyle/>
        <a:p>
          <a:pPr latinLnBrk="1"/>
          <a:r>
            <a:rPr lang="en-US" altLang="ko-KR" sz="2400" dirty="0"/>
            <a:t>Early Stopping</a:t>
          </a:r>
          <a:endParaRPr lang="ko-KR" altLang="en-US" sz="2400" dirty="0"/>
        </a:p>
      </dgm:t>
    </dgm:pt>
    <dgm:pt modelId="{5BA8FD41-D741-4925-B603-8FC2811D4870}" type="parTrans" cxnId="{9F971185-97E9-436D-84D9-87D98CED83AA}">
      <dgm:prSet/>
      <dgm:spPr/>
      <dgm:t>
        <a:bodyPr/>
        <a:lstStyle/>
        <a:p>
          <a:pPr latinLnBrk="1"/>
          <a:endParaRPr lang="ko-KR" altLang="en-US"/>
        </a:p>
      </dgm:t>
    </dgm:pt>
    <dgm:pt modelId="{F8F11C8B-AE72-4A2A-A61E-8D857A182AC0}" type="sibTrans" cxnId="{9F971185-97E9-436D-84D9-87D98CED83AA}">
      <dgm:prSet/>
      <dgm:spPr/>
      <dgm:t>
        <a:bodyPr/>
        <a:lstStyle/>
        <a:p>
          <a:pPr latinLnBrk="1"/>
          <a:endParaRPr lang="ko-KR" altLang="en-US"/>
        </a:p>
      </dgm:t>
    </dgm:pt>
    <dgm:pt modelId="{99A3302C-A046-471D-BE40-62E927A0578C}">
      <dgm:prSet phldrT="[텍스트]" custT="1"/>
      <dgm:spPr/>
      <dgm:t>
        <a:bodyPr/>
        <a:lstStyle/>
        <a:p>
          <a:pPr latinLnBrk="1"/>
          <a:r>
            <a:rPr lang="ko-KR" altLang="en-US" sz="2400" dirty="0" err="1"/>
            <a:t>은닉층</a:t>
          </a:r>
          <a:r>
            <a:rPr lang="ko-KR" altLang="en-US" sz="2400" dirty="0"/>
            <a:t>      추가</a:t>
          </a:r>
        </a:p>
      </dgm:t>
    </dgm:pt>
    <dgm:pt modelId="{2DE53BA6-B0B5-4BFB-89C1-B6E722DE97B7}" type="parTrans" cxnId="{1733A76D-C04E-46C3-8A48-86DDBA3CB8E1}">
      <dgm:prSet/>
      <dgm:spPr/>
      <dgm:t>
        <a:bodyPr/>
        <a:lstStyle/>
        <a:p>
          <a:pPr latinLnBrk="1"/>
          <a:endParaRPr lang="ko-KR" altLang="en-US"/>
        </a:p>
      </dgm:t>
    </dgm:pt>
    <dgm:pt modelId="{D7BBC13D-CA6C-4ED7-B53F-5D7FBA8EC055}" type="sibTrans" cxnId="{1733A76D-C04E-46C3-8A48-86DDBA3CB8E1}">
      <dgm:prSet/>
      <dgm:spPr/>
      <dgm:t>
        <a:bodyPr/>
        <a:lstStyle/>
        <a:p>
          <a:pPr latinLnBrk="1"/>
          <a:endParaRPr lang="ko-KR" altLang="en-US"/>
        </a:p>
      </dgm:t>
    </dgm:pt>
    <dgm:pt modelId="{53BF9C3C-853A-46CE-BD6E-65F72945B356}">
      <dgm:prSet phldrT="[텍스트]" custT="1"/>
      <dgm:spPr/>
      <dgm:t>
        <a:bodyPr/>
        <a:lstStyle/>
        <a:p>
          <a:pPr latinLnBrk="1"/>
          <a:r>
            <a:rPr lang="ko-KR" altLang="en-US" sz="2400" dirty="0"/>
            <a:t>모델 성능 측정 개선</a:t>
          </a:r>
        </a:p>
      </dgm:t>
    </dgm:pt>
    <dgm:pt modelId="{2185F16D-4D4C-4267-86C2-32A79E18F58C}" type="parTrans" cxnId="{FF4B1F69-2EFD-4587-9AB2-6A7163AD2761}">
      <dgm:prSet/>
      <dgm:spPr/>
      <dgm:t>
        <a:bodyPr/>
        <a:lstStyle/>
        <a:p>
          <a:pPr latinLnBrk="1"/>
          <a:endParaRPr lang="ko-KR" altLang="en-US"/>
        </a:p>
      </dgm:t>
    </dgm:pt>
    <dgm:pt modelId="{CE0F619B-B598-4E6C-8B41-173588F1F069}" type="sibTrans" cxnId="{FF4B1F69-2EFD-4587-9AB2-6A7163AD2761}">
      <dgm:prSet/>
      <dgm:spPr/>
      <dgm:t>
        <a:bodyPr/>
        <a:lstStyle/>
        <a:p>
          <a:pPr latinLnBrk="1"/>
          <a:endParaRPr lang="ko-KR" altLang="en-US"/>
        </a:p>
      </dgm:t>
    </dgm:pt>
    <dgm:pt modelId="{BEC68D61-8D4A-4F3D-AB5F-4DBECBB6B407}" type="pres">
      <dgm:prSet presAssocID="{52DA335B-6074-4875-9F40-107BA377B05C}" presName="rootnode" presStyleCnt="0">
        <dgm:presLayoutVars>
          <dgm:chMax/>
          <dgm:chPref/>
          <dgm:dir/>
          <dgm:animLvl val="lvl"/>
        </dgm:presLayoutVars>
      </dgm:prSet>
      <dgm:spPr/>
    </dgm:pt>
    <dgm:pt modelId="{6400994D-E281-4F64-8A54-25240C2A57C0}" type="pres">
      <dgm:prSet presAssocID="{53BF9C3C-853A-46CE-BD6E-65F72945B356}" presName="composite" presStyleCnt="0"/>
      <dgm:spPr/>
    </dgm:pt>
    <dgm:pt modelId="{EAFED55D-30AC-41E3-B2C8-98CBFFF1B242}" type="pres">
      <dgm:prSet presAssocID="{53BF9C3C-853A-46CE-BD6E-65F72945B356}" presName="LShape" presStyleLbl="alignNode1" presStyleIdx="0" presStyleCnt="9"/>
      <dgm:spPr>
        <a:solidFill>
          <a:srgbClr val="E4EDFC"/>
        </a:solidFill>
        <a:ln>
          <a:noFill/>
        </a:ln>
      </dgm:spPr>
    </dgm:pt>
    <dgm:pt modelId="{3B957509-8FA4-4F4B-8625-8DB4E98EDFD2}" type="pres">
      <dgm:prSet presAssocID="{53BF9C3C-853A-46CE-BD6E-65F72945B356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CCB0373E-7C04-48D7-9E5A-8D2B75DC13CB}" type="pres">
      <dgm:prSet presAssocID="{53BF9C3C-853A-46CE-BD6E-65F72945B356}" presName="Triangle" presStyleLbl="alignNode1" presStyleIdx="1" presStyleCnt="9"/>
      <dgm:spPr>
        <a:solidFill>
          <a:srgbClr val="E4EDFC"/>
        </a:solidFill>
        <a:ln>
          <a:noFill/>
        </a:ln>
      </dgm:spPr>
    </dgm:pt>
    <dgm:pt modelId="{FDE993BC-E8D9-4041-94B8-3B9CF2AB9140}" type="pres">
      <dgm:prSet presAssocID="{CE0F619B-B598-4E6C-8B41-173588F1F069}" presName="sibTrans" presStyleCnt="0"/>
      <dgm:spPr/>
    </dgm:pt>
    <dgm:pt modelId="{B6CF6596-13D7-49C0-91FB-BCA2CE2FF6CA}" type="pres">
      <dgm:prSet presAssocID="{CE0F619B-B598-4E6C-8B41-173588F1F069}" presName="space" presStyleCnt="0"/>
      <dgm:spPr/>
    </dgm:pt>
    <dgm:pt modelId="{E79AC38E-EE32-42EC-945E-897E5185E530}" type="pres">
      <dgm:prSet presAssocID="{CDB7444A-960A-4DFF-8E47-51134F1A4DC5}" presName="composite" presStyleCnt="0"/>
      <dgm:spPr/>
    </dgm:pt>
    <dgm:pt modelId="{3EDE1B26-8655-4334-9BE0-089C6247EE0D}" type="pres">
      <dgm:prSet presAssocID="{CDB7444A-960A-4DFF-8E47-51134F1A4DC5}" presName="LShape" presStyleLbl="alignNode1" presStyleIdx="2" presStyleCnt="9"/>
      <dgm:spPr>
        <a:solidFill>
          <a:srgbClr val="C1D5F9"/>
        </a:solidFill>
        <a:ln>
          <a:noFill/>
        </a:ln>
      </dgm:spPr>
    </dgm:pt>
    <dgm:pt modelId="{52EE23D0-BA76-4303-8240-B1D872D6DB5F}" type="pres">
      <dgm:prSet presAssocID="{CDB7444A-960A-4DFF-8E47-51134F1A4DC5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11C269FA-D47E-4749-9E6E-A2BC82D64C8D}" type="pres">
      <dgm:prSet presAssocID="{CDB7444A-960A-4DFF-8E47-51134F1A4DC5}" presName="Triangle" presStyleLbl="alignNode1" presStyleIdx="3" presStyleCnt="9"/>
      <dgm:spPr>
        <a:solidFill>
          <a:srgbClr val="C1D5F9"/>
        </a:solidFill>
        <a:ln>
          <a:noFill/>
        </a:ln>
      </dgm:spPr>
    </dgm:pt>
    <dgm:pt modelId="{3F264BAF-02D3-41BA-93E8-F88CFD4DCF7F}" type="pres">
      <dgm:prSet presAssocID="{CB17136F-568C-4391-845E-58591F4DFE05}" presName="sibTrans" presStyleCnt="0"/>
      <dgm:spPr/>
    </dgm:pt>
    <dgm:pt modelId="{240C0627-30A0-4525-8241-A8F94D297848}" type="pres">
      <dgm:prSet presAssocID="{CB17136F-568C-4391-845E-58591F4DFE05}" presName="space" presStyleCnt="0"/>
      <dgm:spPr/>
    </dgm:pt>
    <dgm:pt modelId="{B2B5DDE8-DEF9-454A-8350-D8A9B8DFDE2D}" type="pres">
      <dgm:prSet presAssocID="{9CCCF169-90BE-4DF9-A50E-CCF2AEC567B6}" presName="composite" presStyleCnt="0"/>
      <dgm:spPr/>
    </dgm:pt>
    <dgm:pt modelId="{BC9340D7-DDB9-4BC4-9EC2-7D0D9B861FB6}" type="pres">
      <dgm:prSet presAssocID="{9CCCF169-90BE-4DF9-A50E-CCF2AEC567B6}" presName="LShape" presStyleLbl="alignNode1" presStyleIdx="4" presStyleCnt="9"/>
      <dgm:spPr>
        <a:solidFill>
          <a:srgbClr val="84ACF3"/>
        </a:solidFill>
        <a:ln>
          <a:noFill/>
        </a:ln>
      </dgm:spPr>
    </dgm:pt>
    <dgm:pt modelId="{92D33689-2CAE-49E3-9AE6-D98A4E5785DA}" type="pres">
      <dgm:prSet presAssocID="{9CCCF169-90BE-4DF9-A50E-CCF2AEC567B6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68E2A566-8F82-4F7E-9B1C-519F7EC312AB}" type="pres">
      <dgm:prSet presAssocID="{9CCCF169-90BE-4DF9-A50E-CCF2AEC567B6}" presName="Triangle" presStyleLbl="alignNode1" presStyleIdx="5" presStyleCnt="9"/>
      <dgm:spPr>
        <a:solidFill>
          <a:srgbClr val="84ACF3"/>
        </a:solidFill>
        <a:ln>
          <a:noFill/>
        </a:ln>
      </dgm:spPr>
    </dgm:pt>
    <dgm:pt modelId="{DEA1CF10-35BE-4753-89A3-39EE3D95A7BF}" type="pres">
      <dgm:prSet presAssocID="{A44BE49E-683C-4537-98FE-A6D71C9897E4}" presName="sibTrans" presStyleCnt="0"/>
      <dgm:spPr/>
    </dgm:pt>
    <dgm:pt modelId="{CC6B6C6A-8A2E-44A2-A746-87BE30CE5C87}" type="pres">
      <dgm:prSet presAssocID="{A44BE49E-683C-4537-98FE-A6D71C9897E4}" presName="space" presStyleCnt="0"/>
      <dgm:spPr/>
    </dgm:pt>
    <dgm:pt modelId="{96FE1504-3FC1-4A44-9B31-BF6BC3D7D6B1}" type="pres">
      <dgm:prSet presAssocID="{368506B0-A990-48AA-9962-6D3136FFC645}" presName="composite" presStyleCnt="0"/>
      <dgm:spPr/>
    </dgm:pt>
    <dgm:pt modelId="{9C9E875B-2434-4905-B019-4BC12D3A1235}" type="pres">
      <dgm:prSet presAssocID="{368506B0-A990-48AA-9962-6D3136FFC645}" presName="LShape" presStyleLbl="alignNode1" presStyleIdx="6" presStyleCnt="9"/>
      <dgm:spPr>
        <a:solidFill>
          <a:srgbClr val="0F429D"/>
        </a:solidFill>
        <a:ln>
          <a:noFill/>
        </a:ln>
      </dgm:spPr>
    </dgm:pt>
    <dgm:pt modelId="{5735C550-B591-4928-A8F3-0C53839BB567}" type="pres">
      <dgm:prSet presAssocID="{368506B0-A990-48AA-9962-6D3136FFC645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05230424-6443-4FE4-A968-41B7134BD75F}" type="pres">
      <dgm:prSet presAssocID="{368506B0-A990-48AA-9962-6D3136FFC645}" presName="Triangle" presStyleLbl="alignNode1" presStyleIdx="7" presStyleCnt="9"/>
      <dgm:spPr>
        <a:solidFill>
          <a:srgbClr val="0F429D"/>
        </a:solidFill>
        <a:ln>
          <a:noFill/>
        </a:ln>
      </dgm:spPr>
    </dgm:pt>
    <dgm:pt modelId="{A0B1BB65-19A7-4E19-AA62-1491665EAE61}" type="pres">
      <dgm:prSet presAssocID="{F8F11C8B-AE72-4A2A-A61E-8D857A182AC0}" presName="sibTrans" presStyleCnt="0"/>
      <dgm:spPr/>
    </dgm:pt>
    <dgm:pt modelId="{406D0C68-B3A6-42FB-9092-DE952716ACFB}" type="pres">
      <dgm:prSet presAssocID="{F8F11C8B-AE72-4A2A-A61E-8D857A182AC0}" presName="space" presStyleCnt="0"/>
      <dgm:spPr/>
    </dgm:pt>
    <dgm:pt modelId="{5A8769F3-E59E-484B-8378-B2E9E8671D8A}" type="pres">
      <dgm:prSet presAssocID="{99A3302C-A046-471D-BE40-62E927A0578C}" presName="composite" presStyleCnt="0"/>
      <dgm:spPr/>
    </dgm:pt>
    <dgm:pt modelId="{65F81EB0-0050-4B73-A70B-B1FFD722CD8A}" type="pres">
      <dgm:prSet presAssocID="{99A3302C-A046-471D-BE40-62E927A0578C}" presName="LShape" presStyleLbl="alignNode1" presStyleIdx="8" presStyleCnt="9"/>
      <dgm:spPr>
        <a:solidFill>
          <a:srgbClr val="002942"/>
        </a:solidFill>
      </dgm:spPr>
    </dgm:pt>
    <dgm:pt modelId="{A21632AB-E079-46FE-ACA9-58B66AFB0D73}" type="pres">
      <dgm:prSet presAssocID="{99A3302C-A046-471D-BE40-62E927A0578C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494C3E24-BCF1-41C4-9657-75E1BC528EAA}" srcId="{52DA335B-6074-4875-9F40-107BA377B05C}" destId="{9CCCF169-90BE-4DF9-A50E-CCF2AEC567B6}" srcOrd="2" destOrd="0" parTransId="{4208AD37-9B55-46DD-9C5B-4BC8A6449821}" sibTransId="{A44BE49E-683C-4537-98FE-A6D71C9897E4}"/>
    <dgm:cxn modelId="{9D321D60-D5D7-4401-9D94-171A2002B2DD}" type="presOf" srcId="{99A3302C-A046-471D-BE40-62E927A0578C}" destId="{A21632AB-E079-46FE-ACA9-58B66AFB0D73}" srcOrd="0" destOrd="0" presId="urn:microsoft.com/office/officeart/2009/3/layout/StepUpProcess"/>
    <dgm:cxn modelId="{FF4B1F69-2EFD-4587-9AB2-6A7163AD2761}" srcId="{52DA335B-6074-4875-9F40-107BA377B05C}" destId="{53BF9C3C-853A-46CE-BD6E-65F72945B356}" srcOrd="0" destOrd="0" parTransId="{2185F16D-4D4C-4267-86C2-32A79E18F58C}" sibTransId="{CE0F619B-B598-4E6C-8B41-173588F1F069}"/>
    <dgm:cxn modelId="{1733A76D-C04E-46C3-8A48-86DDBA3CB8E1}" srcId="{52DA335B-6074-4875-9F40-107BA377B05C}" destId="{99A3302C-A046-471D-BE40-62E927A0578C}" srcOrd="4" destOrd="0" parTransId="{2DE53BA6-B0B5-4BFB-89C1-B6E722DE97B7}" sibTransId="{D7BBC13D-CA6C-4ED7-B53F-5D7FBA8EC055}"/>
    <dgm:cxn modelId="{6BDE756F-6243-4A4D-9AD8-65083F13AD87}" type="presOf" srcId="{53BF9C3C-853A-46CE-BD6E-65F72945B356}" destId="{3B957509-8FA4-4F4B-8625-8DB4E98EDFD2}" srcOrd="0" destOrd="0" presId="urn:microsoft.com/office/officeart/2009/3/layout/StepUpProcess"/>
    <dgm:cxn modelId="{BDAAD772-AD9C-4A69-91D9-0BB5B5914380}" type="presOf" srcId="{52DA335B-6074-4875-9F40-107BA377B05C}" destId="{BEC68D61-8D4A-4F3D-AB5F-4DBECBB6B407}" srcOrd="0" destOrd="0" presId="urn:microsoft.com/office/officeart/2009/3/layout/StepUpProcess"/>
    <dgm:cxn modelId="{7BF95C84-10BB-4617-B23E-38C53E8D4A32}" srcId="{52DA335B-6074-4875-9F40-107BA377B05C}" destId="{CDB7444A-960A-4DFF-8E47-51134F1A4DC5}" srcOrd="1" destOrd="0" parTransId="{AB0A4B1D-97B5-475B-B227-34F9A88F6DE2}" sibTransId="{CB17136F-568C-4391-845E-58591F4DFE05}"/>
    <dgm:cxn modelId="{F4DB5E84-6AF0-4613-8DEE-EC19F4A34892}" type="presOf" srcId="{368506B0-A990-48AA-9962-6D3136FFC645}" destId="{5735C550-B591-4928-A8F3-0C53839BB567}" srcOrd="0" destOrd="0" presId="urn:microsoft.com/office/officeart/2009/3/layout/StepUpProcess"/>
    <dgm:cxn modelId="{9F971185-97E9-436D-84D9-87D98CED83AA}" srcId="{52DA335B-6074-4875-9F40-107BA377B05C}" destId="{368506B0-A990-48AA-9962-6D3136FFC645}" srcOrd="3" destOrd="0" parTransId="{5BA8FD41-D741-4925-B603-8FC2811D4870}" sibTransId="{F8F11C8B-AE72-4A2A-A61E-8D857A182AC0}"/>
    <dgm:cxn modelId="{E0DE36B8-32F4-47D3-ACD9-3E355544FE35}" type="presOf" srcId="{9CCCF169-90BE-4DF9-A50E-CCF2AEC567B6}" destId="{92D33689-2CAE-49E3-9AE6-D98A4E5785DA}" srcOrd="0" destOrd="0" presId="urn:microsoft.com/office/officeart/2009/3/layout/StepUpProcess"/>
    <dgm:cxn modelId="{0D3CA1D0-FF04-4FE7-AE81-D19D82FC9AB5}" type="presOf" srcId="{CDB7444A-960A-4DFF-8E47-51134F1A4DC5}" destId="{52EE23D0-BA76-4303-8240-B1D872D6DB5F}" srcOrd="0" destOrd="0" presId="urn:microsoft.com/office/officeart/2009/3/layout/StepUpProcess"/>
    <dgm:cxn modelId="{00696D64-8000-4047-8526-22BE4815B0D5}" type="presParOf" srcId="{BEC68D61-8D4A-4F3D-AB5F-4DBECBB6B407}" destId="{6400994D-E281-4F64-8A54-25240C2A57C0}" srcOrd="0" destOrd="0" presId="urn:microsoft.com/office/officeart/2009/3/layout/StepUpProcess"/>
    <dgm:cxn modelId="{64440B0D-6262-4520-9A91-2BCB3EB8A7DA}" type="presParOf" srcId="{6400994D-E281-4F64-8A54-25240C2A57C0}" destId="{EAFED55D-30AC-41E3-B2C8-98CBFFF1B242}" srcOrd="0" destOrd="0" presId="urn:microsoft.com/office/officeart/2009/3/layout/StepUpProcess"/>
    <dgm:cxn modelId="{FC15313C-CAF3-414C-B49F-FCE593CCCD1C}" type="presParOf" srcId="{6400994D-E281-4F64-8A54-25240C2A57C0}" destId="{3B957509-8FA4-4F4B-8625-8DB4E98EDFD2}" srcOrd="1" destOrd="0" presId="urn:microsoft.com/office/officeart/2009/3/layout/StepUpProcess"/>
    <dgm:cxn modelId="{01EAD29E-3B38-4D22-8CFB-53C1926E9C9D}" type="presParOf" srcId="{6400994D-E281-4F64-8A54-25240C2A57C0}" destId="{CCB0373E-7C04-48D7-9E5A-8D2B75DC13CB}" srcOrd="2" destOrd="0" presId="urn:microsoft.com/office/officeart/2009/3/layout/StepUpProcess"/>
    <dgm:cxn modelId="{3622AF0E-597C-485B-8028-EBB9896767BC}" type="presParOf" srcId="{BEC68D61-8D4A-4F3D-AB5F-4DBECBB6B407}" destId="{FDE993BC-E8D9-4041-94B8-3B9CF2AB9140}" srcOrd="1" destOrd="0" presId="urn:microsoft.com/office/officeart/2009/3/layout/StepUpProcess"/>
    <dgm:cxn modelId="{20042D34-5424-4F84-84E9-93668B1162D9}" type="presParOf" srcId="{FDE993BC-E8D9-4041-94B8-3B9CF2AB9140}" destId="{B6CF6596-13D7-49C0-91FB-BCA2CE2FF6CA}" srcOrd="0" destOrd="0" presId="urn:microsoft.com/office/officeart/2009/3/layout/StepUpProcess"/>
    <dgm:cxn modelId="{BA85C293-9EF3-478C-8B4D-DBD0D9B6F281}" type="presParOf" srcId="{BEC68D61-8D4A-4F3D-AB5F-4DBECBB6B407}" destId="{E79AC38E-EE32-42EC-945E-897E5185E530}" srcOrd="2" destOrd="0" presId="urn:microsoft.com/office/officeart/2009/3/layout/StepUpProcess"/>
    <dgm:cxn modelId="{C023A993-377B-4F82-BA5A-CF1ABB157407}" type="presParOf" srcId="{E79AC38E-EE32-42EC-945E-897E5185E530}" destId="{3EDE1B26-8655-4334-9BE0-089C6247EE0D}" srcOrd="0" destOrd="0" presId="urn:microsoft.com/office/officeart/2009/3/layout/StepUpProcess"/>
    <dgm:cxn modelId="{3474C452-78AB-471A-95B5-842A4611E07D}" type="presParOf" srcId="{E79AC38E-EE32-42EC-945E-897E5185E530}" destId="{52EE23D0-BA76-4303-8240-B1D872D6DB5F}" srcOrd="1" destOrd="0" presId="urn:microsoft.com/office/officeart/2009/3/layout/StepUpProcess"/>
    <dgm:cxn modelId="{C536526B-47BA-499B-BB4E-589AD4220B56}" type="presParOf" srcId="{E79AC38E-EE32-42EC-945E-897E5185E530}" destId="{11C269FA-D47E-4749-9E6E-A2BC82D64C8D}" srcOrd="2" destOrd="0" presId="urn:microsoft.com/office/officeart/2009/3/layout/StepUpProcess"/>
    <dgm:cxn modelId="{CD7BABC8-C4BE-4D83-97B4-F89DE7F9FCB6}" type="presParOf" srcId="{BEC68D61-8D4A-4F3D-AB5F-4DBECBB6B407}" destId="{3F264BAF-02D3-41BA-93E8-F88CFD4DCF7F}" srcOrd="3" destOrd="0" presId="urn:microsoft.com/office/officeart/2009/3/layout/StepUpProcess"/>
    <dgm:cxn modelId="{69450BAE-9DD4-48EC-9AE3-882A431C542A}" type="presParOf" srcId="{3F264BAF-02D3-41BA-93E8-F88CFD4DCF7F}" destId="{240C0627-30A0-4525-8241-A8F94D297848}" srcOrd="0" destOrd="0" presId="urn:microsoft.com/office/officeart/2009/3/layout/StepUpProcess"/>
    <dgm:cxn modelId="{DF628D8A-5AFB-430B-97AA-43317EB47085}" type="presParOf" srcId="{BEC68D61-8D4A-4F3D-AB5F-4DBECBB6B407}" destId="{B2B5DDE8-DEF9-454A-8350-D8A9B8DFDE2D}" srcOrd="4" destOrd="0" presId="urn:microsoft.com/office/officeart/2009/3/layout/StepUpProcess"/>
    <dgm:cxn modelId="{79B49379-02E9-4B98-8EDC-6DFC88B038F7}" type="presParOf" srcId="{B2B5DDE8-DEF9-454A-8350-D8A9B8DFDE2D}" destId="{BC9340D7-DDB9-4BC4-9EC2-7D0D9B861FB6}" srcOrd="0" destOrd="0" presId="urn:microsoft.com/office/officeart/2009/3/layout/StepUpProcess"/>
    <dgm:cxn modelId="{2E5AB055-36D5-4695-A5CC-9549234BF6D8}" type="presParOf" srcId="{B2B5DDE8-DEF9-454A-8350-D8A9B8DFDE2D}" destId="{92D33689-2CAE-49E3-9AE6-D98A4E5785DA}" srcOrd="1" destOrd="0" presId="urn:microsoft.com/office/officeart/2009/3/layout/StepUpProcess"/>
    <dgm:cxn modelId="{8A30426D-E801-4AFB-9F2A-9DEA3B46E065}" type="presParOf" srcId="{B2B5DDE8-DEF9-454A-8350-D8A9B8DFDE2D}" destId="{68E2A566-8F82-4F7E-9B1C-519F7EC312AB}" srcOrd="2" destOrd="0" presId="urn:microsoft.com/office/officeart/2009/3/layout/StepUpProcess"/>
    <dgm:cxn modelId="{E3C6EBDE-9E11-4FC0-8C00-37762E5A303C}" type="presParOf" srcId="{BEC68D61-8D4A-4F3D-AB5F-4DBECBB6B407}" destId="{DEA1CF10-35BE-4753-89A3-39EE3D95A7BF}" srcOrd="5" destOrd="0" presId="urn:microsoft.com/office/officeart/2009/3/layout/StepUpProcess"/>
    <dgm:cxn modelId="{71D64C9C-A06A-4F5C-A70E-98D4856A1663}" type="presParOf" srcId="{DEA1CF10-35BE-4753-89A3-39EE3D95A7BF}" destId="{CC6B6C6A-8A2E-44A2-A746-87BE30CE5C87}" srcOrd="0" destOrd="0" presId="urn:microsoft.com/office/officeart/2009/3/layout/StepUpProcess"/>
    <dgm:cxn modelId="{D289A386-C94D-4180-84CB-BC30CE614667}" type="presParOf" srcId="{BEC68D61-8D4A-4F3D-AB5F-4DBECBB6B407}" destId="{96FE1504-3FC1-4A44-9B31-BF6BC3D7D6B1}" srcOrd="6" destOrd="0" presId="urn:microsoft.com/office/officeart/2009/3/layout/StepUpProcess"/>
    <dgm:cxn modelId="{0D7134E3-3BD7-403D-A3FA-1251DA7C0211}" type="presParOf" srcId="{96FE1504-3FC1-4A44-9B31-BF6BC3D7D6B1}" destId="{9C9E875B-2434-4905-B019-4BC12D3A1235}" srcOrd="0" destOrd="0" presId="urn:microsoft.com/office/officeart/2009/3/layout/StepUpProcess"/>
    <dgm:cxn modelId="{7F2C44B1-6E81-445C-9EB1-B9D14364CA4B}" type="presParOf" srcId="{96FE1504-3FC1-4A44-9B31-BF6BC3D7D6B1}" destId="{5735C550-B591-4928-A8F3-0C53839BB567}" srcOrd="1" destOrd="0" presId="urn:microsoft.com/office/officeart/2009/3/layout/StepUpProcess"/>
    <dgm:cxn modelId="{E37A2A0C-393D-42E3-898B-47B837D52A92}" type="presParOf" srcId="{96FE1504-3FC1-4A44-9B31-BF6BC3D7D6B1}" destId="{05230424-6443-4FE4-A968-41B7134BD75F}" srcOrd="2" destOrd="0" presId="urn:microsoft.com/office/officeart/2009/3/layout/StepUpProcess"/>
    <dgm:cxn modelId="{26F76151-A993-4AFC-B190-78B4132EB844}" type="presParOf" srcId="{BEC68D61-8D4A-4F3D-AB5F-4DBECBB6B407}" destId="{A0B1BB65-19A7-4E19-AA62-1491665EAE61}" srcOrd="7" destOrd="0" presId="urn:microsoft.com/office/officeart/2009/3/layout/StepUpProcess"/>
    <dgm:cxn modelId="{3C1BC6B2-0D9B-4F89-86A9-C863AA3A5958}" type="presParOf" srcId="{A0B1BB65-19A7-4E19-AA62-1491665EAE61}" destId="{406D0C68-B3A6-42FB-9092-DE952716ACFB}" srcOrd="0" destOrd="0" presId="urn:microsoft.com/office/officeart/2009/3/layout/StepUpProcess"/>
    <dgm:cxn modelId="{BFECE426-B259-45E0-8A7C-D895F713C840}" type="presParOf" srcId="{BEC68D61-8D4A-4F3D-AB5F-4DBECBB6B407}" destId="{5A8769F3-E59E-484B-8378-B2E9E8671D8A}" srcOrd="8" destOrd="0" presId="urn:microsoft.com/office/officeart/2009/3/layout/StepUpProcess"/>
    <dgm:cxn modelId="{3412C121-EC82-4080-86FE-FBAFA2A4A7CC}" type="presParOf" srcId="{5A8769F3-E59E-484B-8378-B2E9E8671D8A}" destId="{65F81EB0-0050-4B73-A70B-B1FFD722CD8A}" srcOrd="0" destOrd="0" presId="urn:microsoft.com/office/officeart/2009/3/layout/StepUpProcess"/>
    <dgm:cxn modelId="{5AB8B9F8-561E-4E7D-B8C4-9FA84A1D82A2}" type="presParOf" srcId="{5A8769F3-E59E-484B-8378-B2E9E8671D8A}" destId="{A21632AB-E079-46FE-ACA9-58B66AFB0D73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FED55D-30AC-41E3-B2C8-98CBFFF1B242}">
      <dsp:nvSpPr>
        <dsp:cNvPr id="0" name=""/>
        <dsp:cNvSpPr/>
      </dsp:nvSpPr>
      <dsp:spPr>
        <a:xfrm rot="5400000">
          <a:off x="364160" y="2178871"/>
          <a:ext cx="1085797" cy="1806741"/>
        </a:xfrm>
        <a:prstGeom prst="corner">
          <a:avLst>
            <a:gd name="adj1" fmla="val 16120"/>
            <a:gd name="adj2" fmla="val 16110"/>
          </a:avLst>
        </a:prstGeom>
        <a:solidFill>
          <a:srgbClr val="E4EDFC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957509-8FA4-4F4B-8625-8DB4E98EDFD2}">
      <dsp:nvSpPr>
        <dsp:cNvPr id="0" name=""/>
        <dsp:cNvSpPr/>
      </dsp:nvSpPr>
      <dsp:spPr>
        <a:xfrm>
          <a:off x="182913" y="2718698"/>
          <a:ext cx="1631136" cy="1429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/>
            <a:t>모델 성능 측정 개선</a:t>
          </a:r>
        </a:p>
      </dsp:txBody>
      <dsp:txXfrm>
        <a:off x="182913" y="2718698"/>
        <a:ext cx="1631136" cy="1429787"/>
      </dsp:txXfrm>
    </dsp:sp>
    <dsp:sp modelId="{CCB0373E-7C04-48D7-9E5A-8D2B75DC13CB}">
      <dsp:nvSpPr>
        <dsp:cNvPr id="0" name=""/>
        <dsp:cNvSpPr/>
      </dsp:nvSpPr>
      <dsp:spPr>
        <a:xfrm>
          <a:off x="1506289" y="2045857"/>
          <a:ext cx="307761" cy="307761"/>
        </a:xfrm>
        <a:prstGeom prst="triangle">
          <a:avLst>
            <a:gd name="adj" fmla="val 100000"/>
          </a:avLst>
        </a:prstGeom>
        <a:solidFill>
          <a:srgbClr val="E4EDFC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DE1B26-8655-4334-9BE0-089C6247EE0D}">
      <dsp:nvSpPr>
        <dsp:cNvPr id="0" name=""/>
        <dsp:cNvSpPr/>
      </dsp:nvSpPr>
      <dsp:spPr>
        <a:xfrm rot="5400000">
          <a:off x="2360990" y="1684754"/>
          <a:ext cx="1085797" cy="1806741"/>
        </a:xfrm>
        <a:prstGeom prst="corner">
          <a:avLst>
            <a:gd name="adj1" fmla="val 16120"/>
            <a:gd name="adj2" fmla="val 16110"/>
          </a:avLst>
        </a:prstGeom>
        <a:solidFill>
          <a:srgbClr val="C1D5F9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EE23D0-BA76-4303-8240-B1D872D6DB5F}">
      <dsp:nvSpPr>
        <dsp:cNvPr id="0" name=""/>
        <dsp:cNvSpPr/>
      </dsp:nvSpPr>
      <dsp:spPr>
        <a:xfrm>
          <a:off x="2179743" y="2224580"/>
          <a:ext cx="1631136" cy="1429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/>
            <a:t>알고리즘 시각화</a:t>
          </a:r>
        </a:p>
      </dsp:txBody>
      <dsp:txXfrm>
        <a:off x="2179743" y="2224580"/>
        <a:ext cx="1631136" cy="1429787"/>
      </dsp:txXfrm>
    </dsp:sp>
    <dsp:sp modelId="{11C269FA-D47E-4749-9E6E-A2BC82D64C8D}">
      <dsp:nvSpPr>
        <dsp:cNvPr id="0" name=""/>
        <dsp:cNvSpPr/>
      </dsp:nvSpPr>
      <dsp:spPr>
        <a:xfrm>
          <a:off x="3503119" y="1551739"/>
          <a:ext cx="307761" cy="307761"/>
        </a:xfrm>
        <a:prstGeom prst="triangle">
          <a:avLst>
            <a:gd name="adj" fmla="val 100000"/>
          </a:avLst>
        </a:prstGeom>
        <a:solidFill>
          <a:srgbClr val="C1D5F9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9340D7-DDB9-4BC4-9EC2-7D0D9B861FB6}">
      <dsp:nvSpPr>
        <dsp:cNvPr id="0" name=""/>
        <dsp:cNvSpPr/>
      </dsp:nvSpPr>
      <dsp:spPr>
        <a:xfrm rot="5400000">
          <a:off x="4357820" y="1190636"/>
          <a:ext cx="1085797" cy="1806741"/>
        </a:xfrm>
        <a:prstGeom prst="corner">
          <a:avLst>
            <a:gd name="adj1" fmla="val 16120"/>
            <a:gd name="adj2" fmla="val 16110"/>
          </a:avLst>
        </a:prstGeom>
        <a:solidFill>
          <a:srgbClr val="84ACF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D33689-2CAE-49E3-9AE6-D98A4E5785DA}">
      <dsp:nvSpPr>
        <dsp:cNvPr id="0" name=""/>
        <dsp:cNvSpPr/>
      </dsp:nvSpPr>
      <dsp:spPr>
        <a:xfrm>
          <a:off x="4176574" y="1730463"/>
          <a:ext cx="1631136" cy="1429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/>
            <a:t>데이터      정규화</a:t>
          </a:r>
        </a:p>
      </dsp:txBody>
      <dsp:txXfrm>
        <a:off x="4176574" y="1730463"/>
        <a:ext cx="1631136" cy="1429787"/>
      </dsp:txXfrm>
    </dsp:sp>
    <dsp:sp modelId="{68E2A566-8F82-4F7E-9B1C-519F7EC312AB}">
      <dsp:nvSpPr>
        <dsp:cNvPr id="0" name=""/>
        <dsp:cNvSpPr/>
      </dsp:nvSpPr>
      <dsp:spPr>
        <a:xfrm>
          <a:off x="5499949" y="1057622"/>
          <a:ext cx="307761" cy="307761"/>
        </a:xfrm>
        <a:prstGeom prst="triangle">
          <a:avLst>
            <a:gd name="adj" fmla="val 100000"/>
          </a:avLst>
        </a:prstGeom>
        <a:solidFill>
          <a:srgbClr val="84ACF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9E875B-2434-4905-B019-4BC12D3A1235}">
      <dsp:nvSpPr>
        <dsp:cNvPr id="0" name=""/>
        <dsp:cNvSpPr/>
      </dsp:nvSpPr>
      <dsp:spPr>
        <a:xfrm rot="5400000">
          <a:off x="6354650" y="696518"/>
          <a:ext cx="1085797" cy="1806741"/>
        </a:xfrm>
        <a:prstGeom prst="corner">
          <a:avLst>
            <a:gd name="adj1" fmla="val 16120"/>
            <a:gd name="adj2" fmla="val 16110"/>
          </a:avLst>
        </a:prstGeom>
        <a:solidFill>
          <a:srgbClr val="0F429D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35C550-B591-4928-A8F3-0C53839BB567}">
      <dsp:nvSpPr>
        <dsp:cNvPr id="0" name=""/>
        <dsp:cNvSpPr/>
      </dsp:nvSpPr>
      <dsp:spPr>
        <a:xfrm>
          <a:off x="6173404" y="1236345"/>
          <a:ext cx="1631136" cy="1429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kern="1200" dirty="0"/>
            <a:t>Early Stopping</a:t>
          </a:r>
          <a:endParaRPr lang="ko-KR" altLang="en-US" sz="2400" kern="1200" dirty="0"/>
        </a:p>
      </dsp:txBody>
      <dsp:txXfrm>
        <a:off x="6173404" y="1236345"/>
        <a:ext cx="1631136" cy="1429787"/>
      </dsp:txXfrm>
    </dsp:sp>
    <dsp:sp modelId="{05230424-6443-4FE4-A968-41B7134BD75F}">
      <dsp:nvSpPr>
        <dsp:cNvPr id="0" name=""/>
        <dsp:cNvSpPr/>
      </dsp:nvSpPr>
      <dsp:spPr>
        <a:xfrm>
          <a:off x="7496779" y="563504"/>
          <a:ext cx="307761" cy="307761"/>
        </a:xfrm>
        <a:prstGeom prst="triangle">
          <a:avLst>
            <a:gd name="adj" fmla="val 100000"/>
          </a:avLst>
        </a:prstGeom>
        <a:solidFill>
          <a:srgbClr val="0F429D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F81EB0-0050-4B73-A70B-B1FFD722CD8A}">
      <dsp:nvSpPr>
        <dsp:cNvPr id="0" name=""/>
        <dsp:cNvSpPr/>
      </dsp:nvSpPr>
      <dsp:spPr>
        <a:xfrm rot="5400000">
          <a:off x="8351480" y="202401"/>
          <a:ext cx="1085797" cy="1806741"/>
        </a:xfrm>
        <a:prstGeom prst="corner">
          <a:avLst>
            <a:gd name="adj1" fmla="val 16120"/>
            <a:gd name="adj2" fmla="val 16110"/>
          </a:avLst>
        </a:prstGeom>
        <a:solidFill>
          <a:srgbClr val="002942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1632AB-E079-46FE-ACA9-58B66AFB0D73}">
      <dsp:nvSpPr>
        <dsp:cNvPr id="0" name=""/>
        <dsp:cNvSpPr/>
      </dsp:nvSpPr>
      <dsp:spPr>
        <a:xfrm>
          <a:off x="8170234" y="742227"/>
          <a:ext cx="1631136" cy="1429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 err="1"/>
            <a:t>은닉층</a:t>
          </a:r>
          <a:r>
            <a:rPr lang="ko-KR" altLang="en-US" sz="2400" kern="1200" dirty="0"/>
            <a:t>      추가</a:t>
          </a:r>
        </a:p>
      </dsp:txBody>
      <dsp:txXfrm>
        <a:off x="8170234" y="742227"/>
        <a:ext cx="1631136" cy="14297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94E728-1005-48EA-B98E-E9A340AC3CB5}" type="datetimeFigureOut">
              <a:rPr lang="ko-KR" altLang="en-US" smtClean="0"/>
              <a:t>2024-06-09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1DE68-E753-4D12-A3C8-CDD0D13C74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54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 프로젝트의 문제점 보다는 아쉬운 부분을 개선해보고자 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각 알고리즘 과정 및 결과의 이해를 돕고자 시각화 자료를 추가하였다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알고리즘 성능 개선을 위해 데이터 정규화</a:t>
            </a:r>
            <a:r>
              <a:rPr lang="en-US" altLang="ko-KR" dirty="0"/>
              <a:t>, Early Stopping </a:t>
            </a:r>
            <a:r>
              <a:rPr lang="ko-KR" altLang="en-US" dirty="0"/>
              <a:t>기능 추가</a:t>
            </a:r>
            <a:r>
              <a:rPr lang="en-US" altLang="ko-KR" dirty="0"/>
              <a:t>, Neural Network</a:t>
            </a:r>
            <a:r>
              <a:rPr lang="ko-KR" altLang="en-US" dirty="0"/>
              <a:t>의 은닉층을 추가하면서 성능 개선을 시도하였다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1DE68-E753-4D12-A3C8-CDD0D13C74D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8872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딥러닝 프로젝트는 품질이 좋고 충분한 양의 데이터가 있어야 모델이 다양한 패턴을 학습할 수 있다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기존 프로젝트의 데이터양이 적다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(303,14)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한계점이 있어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모델이 </a:t>
            </a:r>
            <a:r>
              <a:rPr lang="ko-KR" alt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과적합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될 우려가 있다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향후 과제에서는 충분한 양의 데이터를 확보하는 것이 중요할 것으로 보인다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또한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다른 데이터셋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(1190,12)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적용했을 때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Neural Network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성능이 조금이지만 개선되었음을 확인하였다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변수양이 많을 경우 훈련 시간과 필요한 자원이 증가된다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향후 과제에서는 변수 선택 과정을 추가하여 모델 성능을 최적화할 수 있는 방안을 추가로 고려해볼 수 있다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1DE68-E753-4D12-A3C8-CDD0D13C74DF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748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로지스틱 회귀 모델의 비용을 계산하는 </a:t>
            </a:r>
            <a:r>
              <a:rPr lang="en-US" altLang="ko-KR" dirty="0" err="1"/>
              <a:t>compute_cost</a:t>
            </a:r>
            <a:r>
              <a:rPr lang="en-US" altLang="ko-KR" dirty="0"/>
              <a:t> </a:t>
            </a:r>
            <a:r>
              <a:rPr lang="ko-KR" altLang="en-US" dirty="0"/>
              <a:t>함수 추가하여</a:t>
            </a:r>
            <a:r>
              <a:rPr lang="en-US" altLang="ko-KR" dirty="0"/>
              <a:t>, </a:t>
            </a:r>
            <a:r>
              <a:rPr lang="ko-KR" altLang="en-US" dirty="0"/>
              <a:t>모델의 성능 측정 개선</a:t>
            </a:r>
            <a:endParaRPr lang="en-US" altLang="ko-KR" dirty="0"/>
          </a:p>
          <a:p>
            <a:r>
              <a:rPr lang="ko-KR" altLang="en-US" dirty="0" err="1"/>
              <a:t>경사하강법을</a:t>
            </a:r>
            <a:r>
              <a:rPr lang="ko-KR" altLang="en-US" dirty="0"/>
              <a:t> 사용해 </a:t>
            </a:r>
            <a:r>
              <a:rPr lang="ko-KR" altLang="en-US" dirty="0" err="1"/>
              <a:t>학습률과</a:t>
            </a:r>
            <a:r>
              <a:rPr lang="ko-KR" altLang="en-US" dirty="0"/>
              <a:t> 반복 횟수 </a:t>
            </a:r>
            <a:r>
              <a:rPr lang="ko-KR" altLang="en-US" dirty="0" err="1"/>
              <a:t>하이퍼파라미터</a:t>
            </a:r>
            <a:r>
              <a:rPr lang="ko-KR" altLang="en-US" dirty="0"/>
              <a:t> 설정 기능 추가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en-US" altLang="ko-KR" dirty="0" err="1"/>
              <a:t>learning_rate</a:t>
            </a:r>
            <a:r>
              <a:rPr lang="en-US" altLang="ko-KR" dirty="0"/>
              <a:t> = 0.01, </a:t>
            </a:r>
            <a:r>
              <a:rPr lang="ko-KR" altLang="en-US" dirty="0"/>
              <a:t>반복 횟수 </a:t>
            </a:r>
            <a:r>
              <a:rPr lang="en-US" altLang="ko-KR" dirty="0"/>
              <a:t>=1000</a:t>
            </a:r>
            <a:r>
              <a:rPr lang="ko-KR" altLang="en-US" dirty="0"/>
              <a:t>으로 설정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학습된 모델의 비용 변화 확인 기능 추가</a:t>
            </a:r>
            <a:endParaRPr lang="en-US" altLang="ko-KR" dirty="0"/>
          </a:p>
          <a:p>
            <a:r>
              <a:rPr lang="ko-KR" altLang="en-US" dirty="0"/>
              <a:t>비용 함수 변화 시각화 기능 추가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1DE68-E753-4D12-A3C8-CDD0D13C74D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136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비용 함수 변화 시각화 기능 추가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1DE68-E753-4D12-A3C8-CDD0D13C74D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468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비용 함수 변화 시각화 기능 추가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1DE68-E753-4D12-A3C8-CDD0D13C74D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003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비용 함수 변화 시각화 기능 추가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1DE68-E753-4D12-A3C8-CDD0D13C74D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645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데이터의 평균을 </a:t>
            </a:r>
            <a:r>
              <a:rPr lang="en-US" altLang="ko-KR" dirty="0"/>
              <a:t>0, </a:t>
            </a:r>
            <a:r>
              <a:rPr lang="ko-KR" altLang="en-US" dirty="0"/>
              <a:t>표준편차를 </a:t>
            </a:r>
            <a:r>
              <a:rPr lang="en-US" altLang="ko-KR" dirty="0"/>
              <a:t>1</a:t>
            </a:r>
            <a:r>
              <a:rPr lang="ko-KR" altLang="en-US" dirty="0"/>
              <a:t>로 만들어주는 스케일링 기법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1DE68-E753-4D12-A3C8-CDD0D13C74D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186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데이터의 평균을 </a:t>
            </a:r>
            <a:r>
              <a:rPr lang="en-US" altLang="ko-KR" dirty="0"/>
              <a:t>0, </a:t>
            </a:r>
            <a:r>
              <a:rPr lang="ko-KR" altLang="en-US" dirty="0"/>
              <a:t>표준편차를 </a:t>
            </a:r>
            <a:r>
              <a:rPr lang="en-US" altLang="ko-KR" dirty="0"/>
              <a:t>1</a:t>
            </a:r>
            <a:r>
              <a:rPr lang="ko-KR" altLang="en-US" dirty="0"/>
              <a:t>로 만들어주는 스케일링 기법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1DE68-E753-4D12-A3C8-CDD0D13C74D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8259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데이터의 평균을 </a:t>
            </a:r>
            <a:r>
              <a:rPr lang="en-US" altLang="ko-KR" dirty="0"/>
              <a:t>0, </a:t>
            </a:r>
            <a:r>
              <a:rPr lang="ko-KR" altLang="en-US" dirty="0"/>
              <a:t>표준편차를 </a:t>
            </a:r>
            <a:r>
              <a:rPr lang="en-US" altLang="ko-KR" dirty="0"/>
              <a:t>1</a:t>
            </a:r>
            <a:r>
              <a:rPr lang="ko-KR" altLang="en-US" dirty="0"/>
              <a:t>로 만들어주는 스케일링 기법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1DE68-E753-4D12-A3C8-CDD0D13C74D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410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 프로젝트의 문제점 보다는 아쉬운 부분을 개선해보고자 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각 알고리즘 과정 및 결과의 이해를 돕고자 시각화 자료를 추가하였다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알고리즘 성능 개선을 위해 데이터 정규화</a:t>
            </a:r>
            <a:r>
              <a:rPr lang="en-US" altLang="ko-KR" dirty="0"/>
              <a:t>, Early Stopping </a:t>
            </a:r>
            <a:r>
              <a:rPr lang="ko-KR" altLang="en-US" dirty="0"/>
              <a:t>기능 추가</a:t>
            </a:r>
            <a:r>
              <a:rPr lang="en-US" altLang="ko-KR" dirty="0"/>
              <a:t>, Neural Network</a:t>
            </a:r>
            <a:r>
              <a:rPr lang="ko-KR" altLang="en-US" dirty="0"/>
              <a:t>의 은닉층을 추가하면서 성능 개선을 시도하였다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1DE68-E753-4D12-A3C8-CDD0D13C74DF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808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7A7131-ED47-1C2E-2386-E73F1CE5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8559-E00F-4929-B36E-6AED35091A08}" type="datetimeFigureOut">
              <a:rPr lang="ko-KR" altLang="en-US" smtClean="0"/>
              <a:t>2024-06-09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2C9626-2ACE-72CB-5BE5-8CAEBF0C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CA4714-B766-9BBC-FE3C-213EC49A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C79A-962B-4A02-A00F-80DED52B5E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2DFE07-FEC1-3412-5F6C-75AD2C214E8B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576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7A7131-ED47-1C2E-2386-E73F1CE5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8559-E00F-4929-B36E-6AED35091A08}" type="datetimeFigureOut">
              <a:rPr lang="ko-KR" altLang="en-US" smtClean="0"/>
              <a:t>2024-06-09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2C9626-2ACE-72CB-5BE5-8CAEBF0C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CA4714-B766-9BBC-FE3C-213EC49A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C79A-962B-4A02-A00F-80DED52B5E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2DFE07-FEC1-3412-5F6C-75AD2C214E8B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67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3ADF62-798E-66E2-6BC7-AEFF0BC26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EC3072-BBA6-E2E2-BDAA-B3E9CC66F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B37B54-FABB-D1AC-AD00-D8967EA1B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D8559-E00F-4929-B36E-6AED35091A08}" type="datetimeFigureOut">
              <a:rPr lang="ko-KR" altLang="en-US" smtClean="0"/>
              <a:t>2024-06-09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B2931F-8878-05DC-7009-D792143065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E530E2-A7C9-8227-1506-F93FCEA75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BC79A-962B-4A02-A00F-80DED52B5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000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tm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tmp"/><Relationship Id="rId5" Type="http://schemas.openxmlformats.org/officeDocument/2006/relationships/image" Target="../media/image27.tmp"/><Relationship Id="rId4" Type="http://schemas.openxmlformats.org/officeDocument/2006/relationships/image" Target="../media/image26.tm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tmp"/><Relationship Id="rId4" Type="http://schemas.openxmlformats.org/officeDocument/2006/relationships/image" Target="../media/image31.tm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tmp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tmp"/><Relationship Id="rId4" Type="http://schemas.openxmlformats.org/officeDocument/2006/relationships/image" Target="../media/image4.t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63FC83-C082-4123-F914-6A11AB2FC511}"/>
              </a:ext>
            </a:extLst>
          </p:cNvPr>
          <p:cNvSpPr txBox="1"/>
          <p:nvPr/>
        </p:nvSpPr>
        <p:spPr>
          <a:xfrm>
            <a:off x="3293876" y="2682684"/>
            <a:ext cx="5851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>
                <a:solidFill>
                  <a:schemeClr val="bg1"/>
                </a:solidFill>
              </a:rPr>
              <a:t>심장병 예측 프로젝트 성능 개선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68ABE74-3EA3-F8C5-9DCC-6545AFCB7E89}"/>
              </a:ext>
            </a:extLst>
          </p:cNvPr>
          <p:cNvGrpSpPr/>
          <p:nvPr/>
        </p:nvGrpSpPr>
        <p:grpSpPr>
          <a:xfrm>
            <a:off x="4430811" y="1022198"/>
            <a:ext cx="3330377" cy="3189516"/>
            <a:chOff x="3973795" y="1022198"/>
            <a:chExt cx="3954724" cy="3787456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8E309504-434E-D818-4B9A-FD3FC2CC8B3E}"/>
                </a:ext>
              </a:extLst>
            </p:cNvPr>
            <p:cNvSpPr/>
            <p:nvPr/>
          </p:nvSpPr>
          <p:spPr>
            <a:xfrm>
              <a:off x="4267443" y="1148578"/>
              <a:ext cx="3661076" cy="3661076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1FAF40B9-D1CD-DE98-AE64-170F833864BE}"/>
                </a:ext>
              </a:extLst>
            </p:cNvPr>
            <p:cNvSpPr/>
            <p:nvPr/>
          </p:nvSpPr>
          <p:spPr>
            <a:xfrm>
              <a:off x="3973795" y="1022198"/>
              <a:ext cx="3661076" cy="3661076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DF2332-048F-7519-3CD8-AADACE4D9D0E}"/>
              </a:ext>
            </a:extLst>
          </p:cNvPr>
          <p:cNvCxnSpPr/>
          <p:nvPr/>
        </p:nvCxnSpPr>
        <p:spPr>
          <a:xfrm>
            <a:off x="5430644" y="4951141"/>
            <a:ext cx="1293541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22C898E-24E1-F82E-51B2-C44F3E51C2D0}"/>
              </a:ext>
            </a:extLst>
          </p:cNvPr>
          <p:cNvSpPr txBox="1"/>
          <p:nvPr/>
        </p:nvSpPr>
        <p:spPr>
          <a:xfrm>
            <a:off x="2344345" y="5056592"/>
            <a:ext cx="750331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2024</a:t>
            </a:r>
          </a:p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한양대학교 산업융합학부 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인공지능</a:t>
            </a:r>
            <a:r>
              <a:rPr lang="en-US" altLang="ko-KR" sz="2000" b="1" dirty="0">
                <a:solidFill>
                  <a:schemeClr val="bg1"/>
                </a:solidFill>
              </a:rPr>
              <a:t>1 </a:t>
            </a:r>
            <a:r>
              <a:rPr lang="ko-KR" altLang="en-US" sz="2000" b="1" dirty="0" err="1">
                <a:solidFill>
                  <a:schemeClr val="bg1"/>
                </a:solidFill>
              </a:rPr>
              <a:t>정철현</a:t>
            </a:r>
            <a:r>
              <a:rPr lang="ko-KR" altLang="en-US" sz="2000" b="1" dirty="0">
                <a:solidFill>
                  <a:schemeClr val="bg1"/>
                </a:solidFill>
              </a:rPr>
              <a:t> 교수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고정희</a:t>
            </a:r>
            <a:r>
              <a:rPr lang="en-US" altLang="ko-KR" sz="2000" b="1" dirty="0">
                <a:solidFill>
                  <a:schemeClr val="bg1"/>
                </a:solidFill>
              </a:rPr>
              <a:t>(2242), </a:t>
            </a:r>
            <a:r>
              <a:rPr lang="ko-KR" altLang="en-US" sz="2000" b="1" dirty="0">
                <a:solidFill>
                  <a:schemeClr val="bg1"/>
                </a:solidFill>
              </a:rPr>
              <a:t>이서연</a:t>
            </a:r>
            <a:r>
              <a:rPr lang="en-US" altLang="ko-KR" sz="2000" b="1" dirty="0">
                <a:solidFill>
                  <a:schemeClr val="bg1"/>
                </a:solidFill>
              </a:rPr>
              <a:t>(2306)</a:t>
            </a:r>
          </a:p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rhwjdgml424@hanyang.ac.kr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744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769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 소개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기계 학습을 사용한 심장 질환 예측 프로젝트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5D6AE4E-7D44-67C0-062F-0F6C755489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9661" y="364657"/>
            <a:ext cx="2934710" cy="3274678"/>
          </a:xfrm>
          <a:prstGeom prst="rect">
            <a:avLst/>
          </a:prstGeom>
        </p:spPr>
      </p:pic>
      <p:pic>
        <p:nvPicPr>
          <p:cNvPr id="9" name="그림 8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BC5E19FF-6FDB-C0DC-00CB-04C4DAE67B5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0663" y="1007924"/>
            <a:ext cx="5560265" cy="33282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2ABCB9-93FC-6F91-3668-4D01F7D32C6E}"/>
              </a:ext>
            </a:extLst>
          </p:cNvPr>
          <p:cNvSpPr txBox="1"/>
          <p:nvPr/>
        </p:nvSpPr>
        <p:spPr>
          <a:xfrm>
            <a:off x="160664" y="4369027"/>
            <a:ext cx="1020902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Courier New"/>
                <a:ea typeface="Courier New"/>
                <a:cs typeface="Courier New"/>
                <a:sym typeface="Courier New"/>
              </a:rPr>
              <a:t>Neural Network </a:t>
            </a:r>
            <a:r>
              <a:rPr lang="ko-KR" altLang="en-US" sz="1800" b="0" dirty="0">
                <a:latin typeface="Courier New"/>
                <a:ea typeface="Courier New"/>
                <a:cs typeface="Courier New"/>
                <a:sym typeface="Courier New"/>
              </a:rPr>
              <a:t>구조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0" dirty="0">
                <a:latin typeface="Courier New"/>
                <a:ea typeface="Courier New"/>
                <a:cs typeface="Courier New"/>
                <a:sym typeface="Courier New"/>
              </a:rPr>
              <a:t>입력 레이어</a:t>
            </a:r>
            <a:r>
              <a:rPr lang="en-US" altLang="ko-KR" sz="1800" b="0" dirty="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-KR" altLang="en-US" sz="1800" b="0" dirty="0">
                <a:latin typeface="Courier New"/>
                <a:ea typeface="Courier New"/>
                <a:cs typeface="Courier New"/>
                <a:sym typeface="Courier New"/>
              </a:rPr>
              <a:t>첫 번째 </a:t>
            </a:r>
            <a:r>
              <a:rPr lang="en-US" altLang="ko-KR" sz="1800" b="0" dirty="0">
                <a:latin typeface="Courier New"/>
                <a:ea typeface="Courier New"/>
                <a:cs typeface="Courier New"/>
                <a:sym typeface="Courier New"/>
              </a:rPr>
              <a:t>Dense</a:t>
            </a:r>
            <a:r>
              <a:rPr lang="ko-KR" altLang="en-US" sz="1800" b="0" dirty="0">
                <a:latin typeface="Courier New"/>
                <a:ea typeface="Courier New"/>
                <a:cs typeface="Courier New"/>
                <a:sym typeface="Courier New"/>
              </a:rPr>
              <a:t> 레이어는 입력으로 </a:t>
            </a:r>
            <a:r>
              <a:rPr lang="en-US" altLang="ko-KR" sz="1800" b="0" dirty="0"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lang="ko-KR" altLang="en-US" sz="1800" b="0" dirty="0">
                <a:latin typeface="Courier New"/>
                <a:ea typeface="Courier New"/>
                <a:cs typeface="Courier New"/>
                <a:sym typeface="Courier New"/>
              </a:rPr>
              <a:t>개의 특성을 받습니다</a:t>
            </a:r>
            <a:r>
              <a:rPr lang="en-US" altLang="ko-KR" sz="1800" b="0" dirty="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lang="ko-KR" alt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0" dirty="0">
                <a:latin typeface="Courier New"/>
                <a:ea typeface="Courier New"/>
                <a:cs typeface="Courier New"/>
                <a:sym typeface="Courier New"/>
              </a:rPr>
              <a:t>은닉 레이어</a:t>
            </a:r>
            <a:r>
              <a:rPr lang="en-US" altLang="ko-KR" sz="1800" b="0" dirty="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-KR" altLang="en-US" sz="1800" b="0" dirty="0">
                <a:latin typeface="Courier New"/>
                <a:ea typeface="Courier New"/>
                <a:cs typeface="Courier New"/>
                <a:sym typeface="Courier New"/>
              </a:rPr>
              <a:t>첫 번째 </a:t>
            </a:r>
            <a:r>
              <a:rPr lang="en-US" altLang="ko-KR" sz="1800" b="0" dirty="0">
                <a:latin typeface="Courier New"/>
                <a:ea typeface="Courier New"/>
                <a:cs typeface="Courier New"/>
                <a:sym typeface="Courier New"/>
              </a:rPr>
              <a:t>Dense</a:t>
            </a:r>
            <a:r>
              <a:rPr lang="ko-KR" altLang="en-US" sz="1800" b="0" dirty="0">
                <a:latin typeface="Courier New"/>
                <a:ea typeface="Courier New"/>
                <a:cs typeface="Courier New"/>
                <a:sym typeface="Courier New"/>
              </a:rPr>
              <a:t> 레이어는 </a:t>
            </a:r>
            <a:r>
              <a:rPr lang="en-US" altLang="ko-KR" sz="1800" b="0" dirty="0"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ko-KR" altLang="en-US" sz="1800" b="0" dirty="0">
                <a:latin typeface="Courier New"/>
                <a:ea typeface="Courier New"/>
                <a:cs typeface="Courier New"/>
                <a:sym typeface="Courier New"/>
              </a:rPr>
              <a:t>개의 뉴런을 가지며</a:t>
            </a:r>
            <a:r>
              <a:rPr lang="en-US" altLang="ko-KR" sz="1800" b="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Courier New"/>
                <a:ea typeface="Courier New"/>
                <a:cs typeface="Courier New"/>
                <a:sym typeface="Courier New"/>
              </a:rPr>
              <a:t>	     </a:t>
            </a:r>
            <a:r>
              <a:rPr lang="en-US" altLang="ko-KR" sz="1800" b="0" dirty="0" err="1">
                <a:latin typeface="Courier New"/>
                <a:ea typeface="Courier New"/>
                <a:cs typeface="Courier New"/>
                <a:sym typeface="Courier New"/>
              </a:rPr>
              <a:t>ReLU</a:t>
            </a:r>
            <a:r>
              <a:rPr lang="ko-KR" altLang="en-US" sz="1800" b="0" dirty="0">
                <a:latin typeface="Courier New"/>
                <a:ea typeface="Courier New"/>
                <a:cs typeface="Courier New"/>
                <a:sym typeface="Courier New"/>
              </a:rPr>
              <a:t> 활성화 함수를 사용하여 입력 데이터를 처리합니다</a:t>
            </a:r>
            <a:r>
              <a:rPr lang="en-US" altLang="ko-KR" sz="1800" b="0" dirty="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lang="ko-KR" alt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0" dirty="0">
                <a:latin typeface="Courier New"/>
                <a:ea typeface="Courier New"/>
                <a:cs typeface="Courier New"/>
                <a:sym typeface="Courier New"/>
              </a:rPr>
              <a:t>출력 레이어</a:t>
            </a:r>
            <a:r>
              <a:rPr lang="en-US" altLang="ko-KR" sz="1800" b="0" dirty="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-KR" altLang="en-US" sz="1800" b="0" dirty="0">
                <a:latin typeface="Courier New"/>
                <a:ea typeface="Courier New"/>
                <a:cs typeface="Courier New"/>
                <a:sym typeface="Courier New"/>
              </a:rPr>
              <a:t>두 번째 </a:t>
            </a:r>
            <a:r>
              <a:rPr lang="en-US" altLang="ko-KR" sz="1800" b="0" dirty="0">
                <a:latin typeface="Courier New"/>
                <a:ea typeface="Courier New"/>
                <a:cs typeface="Courier New"/>
                <a:sym typeface="Courier New"/>
              </a:rPr>
              <a:t>Dense</a:t>
            </a:r>
            <a:r>
              <a:rPr lang="ko-KR" altLang="en-US" sz="1800" b="0" dirty="0">
                <a:latin typeface="Courier New"/>
                <a:ea typeface="Courier New"/>
                <a:cs typeface="Courier New"/>
                <a:sym typeface="Courier New"/>
              </a:rPr>
              <a:t> 레이어는 </a:t>
            </a:r>
            <a:r>
              <a:rPr lang="en-US" altLang="ko-KR" sz="1800" b="0" dirty="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-KR" altLang="en-US" sz="1800" b="0" dirty="0">
                <a:latin typeface="Courier New"/>
                <a:ea typeface="Courier New"/>
                <a:cs typeface="Courier New"/>
                <a:sym typeface="Courier New"/>
              </a:rPr>
              <a:t>개의 뉴런을 가지며</a:t>
            </a:r>
            <a:r>
              <a:rPr lang="en-US" altLang="ko-KR" sz="1800" b="0" dirty="0"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Courier New"/>
                <a:ea typeface="Courier New"/>
                <a:cs typeface="Courier New"/>
                <a:sym typeface="Courier New"/>
              </a:rPr>
              <a:t>	     </a:t>
            </a:r>
            <a:r>
              <a:rPr lang="ko-KR" altLang="en-US" sz="1800" b="0" dirty="0" err="1">
                <a:latin typeface="Courier New"/>
                <a:ea typeface="Courier New"/>
                <a:cs typeface="Courier New"/>
                <a:sym typeface="Courier New"/>
              </a:rPr>
              <a:t>시그모이드</a:t>
            </a:r>
            <a:r>
              <a:rPr lang="ko-KR" altLang="en-US" sz="1800" b="0" dirty="0">
                <a:latin typeface="Courier New"/>
                <a:ea typeface="Courier New"/>
                <a:cs typeface="Courier New"/>
                <a:sym typeface="Courier New"/>
              </a:rPr>
              <a:t> 활성화 함수를 사용하여 최종 출력을 생성합니다</a:t>
            </a:r>
            <a:r>
              <a:rPr lang="en-US" altLang="ko-KR" sz="1800" b="0" dirty="0">
                <a:latin typeface="Courier New"/>
                <a:ea typeface="Courier New"/>
                <a:cs typeface="Courier New"/>
                <a:sym typeface="Courier New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23626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BC9C59-1297-5115-75B5-E32CA3564C1A}"/>
              </a:ext>
            </a:extLst>
          </p:cNvPr>
          <p:cNvSpPr txBox="1"/>
          <p:nvPr/>
        </p:nvSpPr>
        <p:spPr>
          <a:xfrm>
            <a:off x="3547389" y="5349572"/>
            <a:ext cx="5097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2"/>
                </a:solidFill>
              </a:rPr>
              <a:t>다른 데이터셋 적용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DEC621-63A2-331C-20B1-C5E77C92BD5B}"/>
              </a:ext>
            </a:extLst>
          </p:cNvPr>
          <p:cNvCxnSpPr/>
          <p:nvPr/>
        </p:nvCxnSpPr>
        <p:spPr>
          <a:xfrm>
            <a:off x="5430644" y="4871184"/>
            <a:ext cx="1293541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7055ACD-9322-772C-AA47-5BDF0B060178}"/>
              </a:ext>
            </a:extLst>
          </p:cNvPr>
          <p:cNvSpPr txBox="1"/>
          <p:nvPr/>
        </p:nvSpPr>
        <p:spPr>
          <a:xfrm>
            <a:off x="5206021" y="923653"/>
            <a:ext cx="1742785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9900" b="1" dirty="0">
                <a:solidFill>
                  <a:schemeClr val="accent2"/>
                </a:solidFill>
              </a:rPr>
              <a:t>2</a:t>
            </a:r>
            <a:endParaRPr lang="ko-KR" altLang="en-US" sz="199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773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2784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다른 데이터셋 적용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그림 5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4D57051C-8354-A937-6694-641C9AE226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07" y="1008519"/>
            <a:ext cx="12032730" cy="50712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AB2430-727E-E91B-7ED6-3C13552CE94E}"/>
              </a:ext>
            </a:extLst>
          </p:cNvPr>
          <p:cNvSpPr txBox="1"/>
          <p:nvPr/>
        </p:nvSpPr>
        <p:spPr>
          <a:xfrm>
            <a:off x="267629" y="6303523"/>
            <a:ext cx="63209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sz="1200" b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https://www.kaggle.com/datasets/mexwell/heart-disease-dataset/data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29409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2784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다른 데이터셋 적용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Google Shape;114;p6" descr="텍스트, 폰트, 스크린샷, 화이트이(가) 표시된 사진&#10;&#10;자동 생성된 설명">
            <a:extLst>
              <a:ext uri="{FF2B5EF4-FFF2-40B4-BE49-F238E27FC236}">
                <a16:creationId xmlns:a16="http://schemas.microsoft.com/office/drawing/2014/main" id="{4D597BD4-B350-84C1-C979-E78CCAA1EE3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71536" y="900797"/>
            <a:ext cx="3943263" cy="951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115;p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7CB3E437-63AA-2DBA-A12A-0A97209CD34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5451" y="985767"/>
            <a:ext cx="4132731" cy="4316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17;p6" descr="텍스트, 폰트, 스크린샷, 대수학이(가) 표시된 사진&#10;&#10;자동 생성된 설명">
            <a:extLst>
              <a:ext uri="{FF2B5EF4-FFF2-40B4-BE49-F238E27FC236}">
                <a16:creationId xmlns:a16="http://schemas.microsoft.com/office/drawing/2014/main" id="{C2EC0455-7903-35DF-0D1F-EDC324BB3E3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71536" y="1947820"/>
            <a:ext cx="7073385" cy="270199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16;p6">
            <a:extLst>
              <a:ext uri="{FF2B5EF4-FFF2-40B4-BE49-F238E27FC236}">
                <a16:creationId xmlns:a16="http://schemas.microsoft.com/office/drawing/2014/main" id="{B7AB9D9C-DCC1-D167-7841-B3C35C91AA73}"/>
              </a:ext>
            </a:extLst>
          </p:cNvPr>
          <p:cNvSpPr txBox="1"/>
          <p:nvPr/>
        </p:nvSpPr>
        <p:spPr>
          <a:xfrm>
            <a:off x="345451" y="5422998"/>
            <a:ext cx="1007159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원데이터 대비 </a:t>
            </a:r>
            <a:r>
              <a:rPr lang="ko-KR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ca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주요 혈관 수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thal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탈륨 스트레스 테스트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변수가 없고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양이 더 많다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2398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2784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다른 데이터셋 적용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Google Shape;123;p7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43E262E3-3664-3E2C-E40B-16BE2A10AD7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2273" t="20656"/>
          <a:stretch/>
        </p:blipFill>
        <p:spPr>
          <a:xfrm>
            <a:off x="267629" y="1026583"/>
            <a:ext cx="5733703" cy="379060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16;p6">
            <a:extLst>
              <a:ext uri="{FF2B5EF4-FFF2-40B4-BE49-F238E27FC236}">
                <a16:creationId xmlns:a16="http://schemas.microsoft.com/office/drawing/2014/main" id="{98A09093-411D-24CD-6732-AFD059B459D8}"/>
              </a:ext>
            </a:extLst>
          </p:cNvPr>
          <p:cNvSpPr txBox="1"/>
          <p:nvPr/>
        </p:nvSpPr>
        <p:spPr>
          <a:xfrm>
            <a:off x="345451" y="5422998"/>
            <a:ext cx="1007159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원데이터 대비 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Logistic Regression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정확도는 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85.25% -&gt; 80.67%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 더 낮아졌다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3566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2784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다른 데이터셋 적용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Google Shape;129;p8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EA00DBC3-84C3-8718-2F5B-691F32B200B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7629" y="885409"/>
            <a:ext cx="6385753" cy="527381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4CCFF1-60D9-9326-573D-E1FE0C4697FB}"/>
              </a:ext>
            </a:extLst>
          </p:cNvPr>
          <p:cNvSpPr txBox="1"/>
          <p:nvPr/>
        </p:nvSpPr>
        <p:spPr>
          <a:xfrm>
            <a:off x="5389088" y="1656413"/>
            <a:ext cx="6720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 변수 개수가 달라져서 </a:t>
            </a:r>
            <a:r>
              <a:rPr lang="en-US" altLang="ko-KR" dirty="0" err="1"/>
              <a:t>input_dim</a:t>
            </a:r>
            <a:r>
              <a:rPr lang="ko-KR" altLang="en-US" dirty="0"/>
              <a:t>을 </a:t>
            </a:r>
            <a:r>
              <a:rPr lang="en-US" altLang="ko-KR" dirty="0"/>
              <a:t>13</a:t>
            </a:r>
            <a:r>
              <a:rPr lang="ko-KR" altLang="en-US" dirty="0"/>
              <a:t>에서 </a:t>
            </a:r>
            <a:r>
              <a:rPr lang="en-US" altLang="ko-KR" dirty="0"/>
              <a:t>11</a:t>
            </a:r>
            <a:r>
              <a:rPr lang="ko-KR" altLang="en-US" dirty="0"/>
              <a:t>로 수정하였다</a:t>
            </a:r>
            <a:r>
              <a:rPr lang="en-US" altLang="ko-KR" dirty="0"/>
              <a:t>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9978B8-96E5-92CC-614A-F8203180B7B7}"/>
              </a:ext>
            </a:extLst>
          </p:cNvPr>
          <p:cNvSpPr txBox="1"/>
          <p:nvPr/>
        </p:nvSpPr>
        <p:spPr>
          <a:xfrm>
            <a:off x="5610427" y="5789887"/>
            <a:ext cx="6104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뉴런 네트워크는 </a:t>
            </a:r>
            <a:r>
              <a:rPr lang="en-US" altLang="ko-KR" dirty="0"/>
              <a:t>80.33% -&gt; 80.67%</a:t>
            </a:r>
            <a:r>
              <a:rPr lang="ko-KR" altLang="en-US" dirty="0"/>
              <a:t>로 </a:t>
            </a:r>
            <a:r>
              <a:rPr lang="en-US" altLang="ko-KR" dirty="0"/>
              <a:t>0.34% </a:t>
            </a:r>
            <a:r>
              <a:rPr lang="ko-KR" altLang="en-US" dirty="0"/>
              <a:t>증가하였다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96920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BC9C59-1297-5115-75B5-E32CA3564C1A}"/>
              </a:ext>
            </a:extLst>
          </p:cNvPr>
          <p:cNvSpPr txBox="1"/>
          <p:nvPr/>
        </p:nvSpPr>
        <p:spPr>
          <a:xfrm>
            <a:off x="3547389" y="5349572"/>
            <a:ext cx="50972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2"/>
                </a:solidFill>
              </a:rPr>
              <a:t>기존 프로젝트 </a:t>
            </a:r>
            <a:endParaRPr lang="en-US" altLang="ko-KR" sz="3200" b="1" dirty="0">
              <a:solidFill>
                <a:schemeClr val="accent2"/>
              </a:solidFill>
            </a:endParaRPr>
          </a:p>
          <a:p>
            <a:pPr algn="ctr"/>
            <a:r>
              <a:rPr lang="ko-KR" altLang="en-US" sz="3200" b="1" dirty="0">
                <a:solidFill>
                  <a:schemeClr val="accent2"/>
                </a:solidFill>
              </a:rPr>
              <a:t>문제점 및 성능개선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DEC621-63A2-331C-20B1-C5E77C92BD5B}"/>
              </a:ext>
            </a:extLst>
          </p:cNvPr>
          <p:cNvCxnSpPr/>
          <p:nvPr/>
        </p:nvCxnSpPr>
        <p:spPr>
          <a:xfrm>
            <a:off x="5430644" y="4871184"/>
            <a:ext cx="1293541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7055ACD-9322-772C-AA47-5BDF0B060178}"/>
              </a:ext>
            </a:extLst>
          </p:cNvPr>
          <p:cNvSpPr txBox="1"/>
          <p:nvPr/>
        </p:nvSpPr>
        <p:spPr>
          <a:xfrm>
            <a:off x="5169954" y="923653"/>
            <a:ext cx="1814920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9900" b="1" dirty="0">
                <a:solidFill>
                  <a:schemeClr val="accent2"/>
                </a:solidFill>
              </a:rPr>
              <a:t>3</a:t>
            </a:r>
            <a:endParaRPr lang="ko-KR" altLang="en-US" sz="199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474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4769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기존 프로젝트 문제점 및 성능개선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9" name="다이어그램 8">
            <a:extLst>
              <a:ext uri="{FF2B5EF4-FFF2-40B4-BE49-F238E27FC236}">
                <a16:creationId xmlns:a16="http://schemas.microsoft.com/office/drawing/2014/main" id="{C31D57B3-02F1-C2FF-0D94-C81ABEB982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6711424"/>
              </p:ext>
            </p:extLst>
          </p:nvPr>
        </p:nvGraphicFramePr>
        <p:xfrm>
          <a:off x="1193470" y="1560853"/>
          <a:ext cx="9805059" cy="4711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30455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7550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모델 성능 측정 개선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compute_cost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update_parameters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8" name="Google Shape;148;g2e440d935e3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339" y="1041971"/>
            <a:ext cx="9360483" cy="539502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99F0ED-4789-2D7B-A89A-4ED1C72FAC05}"/>
              </a:ext>
            </a:extLst>
          </p:cNvPr>
          <p:cNvSpPr txBox="1"/>
          <p:nvPr/>
        </p:nvSpPr>
        <p:spPr>
          <a:xfrm>
            <a:off x="4884942" y="1280828"/>
            <a:ext cx="6534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Compute_cost</a:t>
            </a:r>
            <a:r>
              <a:rPr lang="ko-KR" altLang="en-US" dirty="0"/>
              <a:t>는 함수의 모델 성능 측정</a:t>
            </a:r>
            <a:endParaRPr lang="en-US" altLang="ko-KR" dirty="0"/>
          </a:p>
          <a:p>
            <a:r>
              <a:rPr lang="en-US" altLang="ko-KR" dirty="0" err="1"/>
              <a:t>Update_parameters</a:t>
            </a:r>
            <a:r>
              <a:rPr lang="ko-KR" altLang="en-US" dirty="0"/>
              <a:t>는 모델이 학습하는 데 필요한 파라미터 조정</a:t>
            </a:r>
          </a:p>
        </p:txBody>
      </p:sp>
    </p:spTree>
    <p:extLst>
      <p:ext uri="{BB962C8B-B14F-4D97-AF65-F5344CB8AC3E}">
        <p14:creationId xmlns:p14="http://schemas.microsoft.com/office/powerpoint/2010/main" val="2233938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6053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모델 성능 측정 개선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비용 함수 변화 시각화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53" name="Google Shape;153;g2e440d935e3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348" y="885409"/>
            <a:ext cx="8456451" cy="59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2e440d935e3_0_8"/>
          <p:cNvPicPr preferRelativeResize="0"/>
          <p:nvPr/>
        </p:nvPicPr>
        <p:blipFill rotWithShape="1">
          <a:blip r:embed="rId4">
            <a:alphaModFix/>
          </a:blip>
          <a:srcRect t="4871" b="3969"/>
          <a:stretch/>
        </p:blipFill>
        <p:spPr>
          <a:xfrm>
            <a:off x="4790101" y="2749694"/>
            <a:ext cx="7401899" cy="37849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0398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633DDF8-3BAF-1A37-9602-7601FFABECD2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D66EAA5-49D4-3FDF-FDEE-FD0FD27413A4}"/>
              </a:ext>
            </a:extLst>
          </p:cNvPr>
          <p:cNvSpPr txBox="1"/>
          <p:nvPr/>
        </p:nvSpPr>
        <p:spPr>
          <a:xfrm>
            <a:off x="267629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&gt;&gt;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730A04-DE3B-801B-067A-0A749F1ABE86}"/>
              </a:ext>
            </a:extLst>
          </p:cNvPr>
          <p:cNvSpPr txBox="1"/>
          <p:nvPr/>
        </p:nvSpPr>
        <p:spPr>
          <a:xfrm>
            <a:off x="987698" y="423744"/>
            <a:ext cx="3578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Table of contents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2F9E0-0DA1-C41D-002E-838EB6896537}"/>
              </a:ext>
            </a:extLst>
          </p:cNvPr>
          <p:cNvSpPr txBox="1"/>
          <p:nvPr/>
        </p:nvSpPr>
        <p:spPr>
          <a:xfrm>
            <a:off x="3598126" y="1884555"/>
            <a:ext cx="1059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7CAD06-A827-FDD3-87F2-CD1E8DC148CF}"/>
              </a:ext>
            </a:extLst>
          </p:cNvPr>
          <p:cNvSpPr txBox="1"/>
          <p:nvPr/>
        </p:nvSpPr>
        <p:spPr>
          <a:xfrm>
            <a:off x="5066371" y="1976888"/>
            <a:ext cx="352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기존 오픈소스 설명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1676F5-3CC8-E89D-FFD9-6521A3CCD591}"/>
              </a:ext>
            </a:extLst>
          </p:cNvPr>
          <p:cNvSpPr txBox="1"/>
          <p:nvPr/>
        </p:nvSpPr>
        <p:spPr>
          <a:xfrm>
            <a:off x="3598126" y="2896637"/>
            <a:ext cx="1059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C3592B-203B-2957-512B-BD0274291E8A}"/>
              </a:ext>
            </a:extLst>
          </p:cNvPr>
          <p:cNvSpPr txBox="1"/>
          <p:nvPr/>
        </p:nvSpPr>
        <p:spPr>
          <a:xfrm>
            <a:off x="5066371" y="2988970"/>
            <a:ext cx="3878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다른 데이터셋 적용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803813-2F39-F774-B6BF-6775C77AF2E3}"/>
              </a:ext>
            </a:extLst>
          </p:cNvPr>
          <p:cNvSpPr txBox="1"/>
          <p:nvPr/>
        </p:nvSpPr>
        <p:spPr>
          <a:xfrm>
            <a:off x="3598126" y="3908719"/>
            <a:ext cx="1059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EE2C22-3613-A6B6-A88F-456DEA907446}"/>
              </a:ext>
            </a:extLst>
          </p:cNvPr>
          <p:cNvSpPr txBox="1"/>
          <p:nvPr/>
        </p:nvSpPr>
        <p:spPr>
          <a:xfrm>
            <a:off x="5066371" y="4001052"/>
            <a:ext cx="5361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기존 오픈소스 문제점 및 개선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CAE19A-94CD-005E-B8CF-7236DE00C2D5}"/>
              </a:ext>
            </a:extLst>
          </p:cNvPr>
          <p:cNvSpPr txBox="1"/>
          <p:nvPr/>
        </p:nvSpPr>
        <p:spPr>
          <a:xfrm>
            <a:off x="3598126" y="4920801"/>
            <a:ext cx="1059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4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8D5D80-326C-E5ED-0E91-990D8748579D}"/>
              </a:ext>
            </a:extLst>
          </p:cNvPr>
          <p:cNvSpPr txBox="1"/>
          <p:nvPr/>
        </p:nvSpPr>
        <p:spPr>
          <a:xfrm>
            <a:off x="5066371" y="5013134"/>
            <a:ext cx="352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한계점 및 향후과제</a:t>
            </a:r>
          </a:p>
        </p:txBody>
      </p:sp>
    </p:spTree>
    <p:extLst>
      <p:ext uri="{BB962C8B-B14F-4D97-AF65-F5344CB8AC3E}">
        <p14:creationId xmlns:p14="http://schemas.microsoft.com/office/powerpoint/2010/main" val="3562614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6530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알고리즘 시각화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Naïve Bayes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혼동 행렬 시각화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그림 2" descr="텍스트, 스크린샷, 도표, 직사각형이(가) 표시된 사진&#10;&#10;자동 생성된 설명">
            <a:extLst>
              <a:ext uri="{FF2B5EF4-FFF2-40B4-BE49-F238E27FC236}">
                <a16:creationId xmlns:a16="http://schemas.microsoft.com/office/drawing/2014/main" id="{1AF50D5D-2EBF-BFC5-4870-4081D912B4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29" y="975066"/>
            <a:ext cx="5172727" cy="5832514"/>
          </a:xfrm>
          <a:prstGeom prst="rect">
            <a:avLst/>
          </a:prstGeom>
        </p:spPr>
      </p:pic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4C456A2B-534F-02F7-390B-97D747B609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843" y="998009"/>
            <a:ext cx="3977985" cy="243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236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6305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알고리즘 시각화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XGBoost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Feature Importance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6EEBCA86-7D2A-2A97-A908-F14E2B5049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14" y="968315"/>
            <a:ext cx="3556722" cy="178901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9F0772D-7438-1DF1-92E9-8F1F6D6F2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922" y="840794"/>
            <a:ext cx="5110363" cy="581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742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4311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정규화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Standard Scaler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그림 2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BC2A62CC-AB8C-0404-AD7D-A45A52700B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27" y="1011729"/>
            <a:ext cx="3922406" cy="1524766"/>
          </a:xfrm>
          <a:prstGeom prst="rect">
            <a:avLst/>
          </a:prstGeom>
        </p:spPr>
      </p:pic>
      <p:pic>
        <p:nvPicPr>
          <p:cNvPr id="8" name="그림 7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3500DD9D-2743-5AEE-6F25-88BFCCB524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27" y="2413644"/>
            <a:ext cx="6168997" cy="157960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1840D89-2766-084F-9485-5A6E91F22F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27" y="3950768"/>
            <a:ext cx="3206286" cy="310286"/>
          </a:xfrm>
          <a:prstGeom prst="rect">
            <a:avLst/>
          </a:prstGeom>
        </p:spPr>
      </p:pic>
      <p:pic>
        <p:nvPicPr>
          <p:cNvPr id="14" name="그림 1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26CCA271-85B6-945A-3081-0DD8DC9BDA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27" y="4261053"/>
            <a:ext cx="5920364" cy="2065481"/>
          </a:xfrm>
          <a:prstGeom prst="rect">
            <a:avLst/>
          </a:prstGeom>
        </p:spPr>
      </p:pic>
      <p:sp>
        <p:nvSpPr>
          <p:cNvPr id="15" name="액자 14">
            <a:extLst>
              <a:ext uri="{FF2B5EF4-FFF2-40B4-BE49-F238E27FC236}">
                <a16:creationId xmlns:a16="http://schemas.microsoft.com/office/drawing/2014/main" id="{964EC4C0-37B6-A504-7FCE-D642BACDF053}"/>
              </a:ext>
            </a:extLst>
          </p:cNvPr>
          <p:cNvSpPr/>
          <p:nvPr/>
        </p:nvSpPr>
        <p:spPr>
          <a:xfrm>
            <a:off x="239646" y="5957202"/>
            <a:ext cx="5948345" cy="369332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8ACF19-A972-E67A-5C91-1C06A9C05B55}"/>
              </a:ext>
            </a:extLst>
          </p:cNvPr>
          <p:cNvSpPr txBox="1"/>
          <p:nvPr/>
        </p:nvSpPr>
        <p:spPr>
          <a:xfrm>
            <a:off x="6436624" y="5071998"/>
            <a:ext cx="4666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정규화 후 </a:t>
            </a:r>
            <a:r>
              <a:rPr lang="en-US" altLang="ko-KR" dirty="0"/>
              <a:t>Neural Network</a:t>
            </a:r>
            <a:r>
              <a:rPr lang="ko-KR" altLang="en-US" dirty="0"/>
              <a:t>의 성능이</a:t>
            </a:r>
            <a:endParaRPr lang="en-US" altLang="ko-KR" dirty="0"/>
          </a:p>
          <a:p>
            <a:r>
              <a:rPr lang="ko-KR" altLang="en-US" dirty="0"/>
              <a:t>기존 </a:t>
            </a:r>
            <a:r>
              <a:rPr lang="en-US" altLang="ko-KR" dirty="0"/>
              <a:t>80.33% -&gt; 90.16%</a:t>
            </a:r>
            <a:r>
              <a:rPr lang="ko-KR" altLang="en-US" dirty="0"/>
              <a:t>로 성능이 개선되었다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1585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2014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Early Stopping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그림 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40E5715D-6AEE-84E9-73B7-CA2773C5125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480588" y="1023234"/>
            <a:ext cx="8073188" cy="2369354"/>
          </a:xfrm>
          <a:prstGeom prst="rect">
            <a:avLst/>
          </a:prstGeom>
        </p:spPr>
      </p:pic>
      <p:graphicFrame>
        <p:nvGraphicFramePr>
          <p:cNvPr id="13" name="차트 12">
            <a:extLst>
              <a:ext uri="{FF2B5EF4-FFF2-40B4-BE49-F238E27FC236}">
                <a16:creationId xmlns:a16="http://schemas.microsoft.com/office/drawing/2014/main" id="{8EBBB3C4-6C4F-28D0-0B2F-B4BD8DD3D3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3363072"/>
              </p:ext>
            </p:extLst>
          </p:nvPr>
        </p:nvGraphicFramePr>
        <p:xfrm>
          <a:off x="1531065" y="3515025"/>
          <a:ext cx="9129869" cy="28863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1657147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2014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Early Stopping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838DE362-00D5-596D-3F07-155897AE9A2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"/>
          <a:stretch/>
        </p:blipFill>
        <p:spPr>
          <a:xfrm>
            <a:off x="235082" y="1093488"/>
            <a:ext cx="5801426" cy="4497084"/>
          </a:xfrm>
          <a:prstGeom prst="rect">
            <a:avLst/>
          </a:prstGeom>
        </p:spPr>
      </p:pic>
      <p:sp>
        <p:nvSpPr>
          <p:cNvPr id="5" name="액자 4">
            <a:extLst>
              <a:ext uri="{FF2B5EF4-FFF2-40B4-BE49-F238E27FC236}">
                <a16:creationId xmlns:a16="http://schemas.microsoft.com/office/drawing/2014/main" id="{85CDE28E-3B24-C6D4-160F-675F232B163B}"/>
              </a:ext>
            </a:extLst>
          </p:cNvPr>
          <p:cNvSpPr/>
          <p:nvPr/>
        </p:nvSpPr>
        <p:spPr>
          <a:xfrm>
            <a:off x="267629" y="5208609"/>
            <a:ext cx="2244077" cy="381964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1" name="그림 10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00B02A9D-A3F5-751B-AB5B-F5855CFF22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494" y="975066"/>
            <a:ext cx="3545004" cy="1209719"/>
          </a:xfrm>
          <a:prstGeom prst="rect">
            <a:avLst/>
          </a:prstGeom>
        </p:spPr>
      </p:pic>
      <p:pic>
        <p:nvPicPr>
          <p:cNvPr id="14" name="그림 1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61A6F051-194A-DA2E-5C91-E5455CC1B2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494" y="2475400"/>
            <a:ext cx="6050664" cy="3000669"/>
          </a:xfrm>
          <a:prstGeom prst="rect">
            <a:avLst/>
          </a:prstGeom>
        </p:spPr>
      </p:pic>
      <p:sp>
        <p:nvSpPr>
          <p:cNvPr id="15" name="액자 14">
            <a:extLst>
              <a:ext uri="{FF2B5EF4-FFF2-40B4-BE49-F238E27FC236}">
                <a16:creationId xmlns:a16="http://schemas.microsoft.com/office/drawing/2014/main" id="{84818D9E-AE9E-47BE-EB34-4A9B5A3D5895}"/>
              </a:ext>
            </a:extLst>
          </p:cNvPr>
          <p:cNvSpPr/>
          <p:nvPr/>
        </p:nvSpPr>
        <p:spPr>
          <a:xfrm>
            <a:off x="6069055" y="5096035"/>
            <a:ext cx="2244077" cy="381964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F0E333-5993-B625-CF56-E3A58964243D}"/>
              </a:ext>
            </a:extLst>
          </p:cNvPr>
          <p:cNvSpPr txBox="1"/>
          <p:nvPr/>
        </p:nvSpPr>
        <p:spPr>
          <a:xfrm>
            <a:off x="235082" y="5930574"/>
            <a:ext cx="9100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epoch=300</a:t>
            </a:r>
            <a:r>
              <a:rPr lang="ko-KR" altLang="en-US" dirty="0"/>
              <a:t>일 때 성능은 </a:t>
            </a:r>
            <a:r>
              <a:rPr lang="en-US" altLang="ko-KR" dirty="0"/>
              <a:t>85.25%</a:t>
            </a:r>
            <a:r>
              <a:rPr lang="ko-KR" altLang="en-US" dirty="0"/>
              <a:t>였으나</a:t>
            </a:r>
            <a:r>
              <a:rPr lang="en-US" altLang="ko-KR" dirty="0"/>
              <a:t>, Early Stopping </a:t>
            </a:r>
            <a:r>
              <a:rPr lang="ko-KR" altLang="en-US" dirty="0"/>
              <a:t>적용 후 </a:t>
            </a:r>
            <a:r>
              <a:rPr lang="en-US" altLang="ko-KR" dirty="0"/>
              <a:t>90.16%</a:t>
            </a:r>
            <a:r>
              <a:rPr lang="ko-KR" altLang="en-US" dirty="0"/>
              <a:t>로 성능이 개선되었다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717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1792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은닉층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추가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BEC65883-8276-B8F8-43F8-07188BB5156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"/>
          <a:stretch/>
        </p:blipFill>
        <p:spPr>
          <a:xfrm>
            <a:off x="267629" y="1183145"/>
            <a:ext cx="5828371" cy="4896807"/>
          </a:xfrm>
          <a:prstGeom prst="rect">
            <a:avLst/>
          </a:prstGeom>
        </p:spPr>
      </p:pic>
      <p:pic>
        <p:nvPicPr>
          <p:cNvPr id="7" name="그림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F5A897BC-C0D7-CAB4-179F-0C6BD5A14E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657708"/>
            <a:ext cx="5902082" cy="2960592"/>
          </a:xfrm>
          <a:prstGeom prst="rect">
            <a:avLst/>
          </a:prstGeom>
        </p:spPr>
      </p:pic>
      <p:sp>
        <p:nvSpPr>
          <p:cNvPr id="8" name="액자 7">
            <a:extLst>
              <a:ext uri="{FF2B5EF4-FFF2-40B4-BE49-F238E27FC236}">
                <a16:creationId xmlns:a16="http://schemas.microsoft.com/office/drawing/2014/main" id="{49E373BC-6876-3DAE-F2B3-0B2D9D20D2F9}"/>
              </a:ext>
            </a:extLst>
          </p:cNvPr>
          <p:cNvSpPr/>
          <p:nvPr/>
        </p:nvSpPr>
        <p:spPr>
          <a:xfrm>
            <a:off x="297082" y="5697988"/>
            <a:ext cx="2244077" cy="471318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C061EAE6-F68F-90B0-D088-AD5797ED3041}"/>
              </a:ext>
            </a:extLst>
          </p:cNvPr>
          <p:cNvSpPr/>
          <p:nvPr/>
        </p:nvSpPr>
        <p:spPr>
          <a:xfrm>
            <a:off x="6096000" y="4191658"/>
            <a:ext cx="2573438" cy="530801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3E3D06-0AD4-AA16-3F82-AB28AED0F76A}"/>
              </a:ext>
            </a:extLst>
          </p:cNvPr>
          <p:cNvSpPr txBox="1"/>
          <p:nvPr/>
        </p:nvSpPr>
        <p:spPr>
          <a:xfrm>
            <a:off x="297082" y="6238240"/>
            <a:ext cx="1151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은닉층을 </a:t>
            </a:r>
            <a:r>
              <a:rPr lang="en-US" altLang="ko-KR" dirty="0"/>
              <a:t>3</a:t>
            </a:r>
            <a:r>
              <a:rPr lang="ko-KR" altLang="en-US" dirty="0"/>
              <a:t>개로 추가하였을 때 성능은 </a:t>
            </a:r>
            <a:r>
              <a:rPr lang="en-US" altLang="ko-KR" dirty="0"/>
              <a:t>88.52%</a:t>
            </a:r>
            <a:r>
              <a:rPr lang="ko-KR" altLang="en-US" dirty="0"/>
              <a:t>였고</a:t>
            </a:r>
            <a:r>
              <a:rPr lang="en-US" altLang="ko-KR" dirty="0"/>
              <a:t>, Early Stopping</a:t>
            </a:r>
            <a:r>
              <a:rPr lang="ko-KR" altLang="en-US" dirty="0"/>
              <a:t>까지 적용한 결과 </a:t>
            </a:r>
            <a:r>
              <a:rPr lang="en-US" altLang="ko-KR" dirty="0"/>
              <a:t>90.16%</a:t>
            </a:r>
            <a:r>
              <a:rPr lang="ko-KR" altLang="en-US" dirty="0"/>
              <a:t>까지 성능이 개선되었다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38445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BC9C59-1297-5115-75B5-E32CA3564C1A}"/>
              </a:ext>
            </a:extLst>
          </p:cNvPr>
          <p:cNvSpPr txBox="1"/>
          <p:nvPr/>
        </p:nvSpPr>
        <p:spPr>
          <a:xfrm>
            <a:off x="3547389" y="5349572"/>
            <a:ext cx="5097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2"/>
                </a:solidFill>
              </a:rPr>
              <a:t>한계점 및 향후 과제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DEC621-63A2-331C-20B1-C5E77C92BD5B}"/>
              </a:ext>
            </a:extLst>
          </p:cNvPr>
          <p:cNvCxnSpPr/>
          <p:nvPr/>
        </p:nvCxnSpPr>
        <p:spPr>
          <a:xfrm>
            <a:off x="5430644" y="4871184"/>
            <a:ext cx="1293541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7055ACD-9322-772C-AA47-5BDF0B060178}"/>
              </a:ext>
            </a:extLst>
          </p:cNvPr>
          <p:cNvSpPr txBox="1"/>
          <p:nvPr/>
        </p:nvSpPr>
        <p:spPr>
          <a:xfrm>
            <a:off x="5146710" y="923653"/>
            <a:ext cx="1861408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9900" b="1" dirty="0">
                <a:solidFill>
                  <a:schemeClr val="accent2"/>
                </a:solidFill>
              </a:rPr>
              <a:t>4</a:t>
            </a:r>
            <a:endParaRPr lang="ko-KR" altLang="en-US" sz="199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4454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349D7548-82C6-21B5-7367-73CBE6ACF43E}"/>
              </a:ext>
            </a:extLst>
          </p:cNvPr>
          <p:cNvGrpSpPr/>
          <p:nvPr/>
        </p:nvGrpSpPr>
        <p:grpSpPr>
          <a:xfrm>
            <a:off x="1360305" y="1941878"/>
            <a:ext cx="3644884" cy="3644884"/>
            <a:chOff x="1197636" y="1941878"/>
            <a:chExt cx="3644884" cy="3644884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626C1798-4147-6A48-C63C-ADDCE933F64A}"/>
                </a:ext>
              </a:extLst>
            </p:cNvPr>
            <p:cNvSpPr/>
            <p:nvPr/>
          </p:nvSpPr>
          <p:spPr>
            <a:xfrm>
              <a:off x="1197636" y="1941878"/>
              <a:ext cx="3644884" cy="364488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AB2202F-9D5F-F031-59C5-686BF9C56F98}"/>
                </a:ext>
              </a:extLst>
            </p:cNvPr>
            <p:cNvSpPr txBox="1"/>
            <p:nvPr/>
          </p:nvSpPr>
          <p:spPr>
            <a:xfrm>
              <a:off x="1620027" y="3618959"/>
              <a:ext cx="20377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부족한 데이터양</a:t>
              </a:r>
              <a:endPara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(303,14)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11C0536B-0285-C236-123B-E20C355135C9}"/>
              </a:ext>
            </a:extLst>
          </p:cNvPr>
          <p:cNvSpPr/>
          <p:nvPr/>
        </p:nvSpPr>
        <p:spPr>
          <a:xfrm>
            <a:off x="7186811" y="1941878"/>
            <a:ext cx="3644884" cy="364488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10879A-2021-C8EE-09E3-AD723B9B2569}"/>
              </a:ext>
            </a:extLst>
          </p:cNvPr>
          <p:cNvSpPr txBox="1"/>
          <p:nvPr/>
        </p:nvSpPr>
        <p:spPr>
          <a:xfrm>
            <a:off x="8185625" y="3618959"/>
            <a:ext cx="2409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변수 선택 과정 추가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2853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한계점 및 향후 과제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4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B3D92C6-BAB0-3A41-5CCD-9F946D8F92C3}"/>
              </a:ext>
            </a:extLst>
          </p:cNvPr>
          <p:cNvSpPr/>
          <p:nvPr/>
        </p:nvSpPr>
        <p:spPr>
          <a:xfrm>
            <a:off x="4273558" y="1941878"/>
            <a:ext cx="3644884" cy="3644884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7C23CB-8BBB-69F5-256E-0574410046EB}"/>
              </a:ext>
            </a:extLst>
          </p:cNvPr>
          <p:cNvSpPr txBox="1"/>
          <p:nvPr/>
        </p:nvSpPr>
        <p:spPr>
          <a:xfrm>
            <a:off x="5018174" y="3618959"/>
            <a:ext cx="2095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모델 성능 최적화</a:t>
            </a:r>
          </a:p>
        </p:txBody>
      </p:sp>
    </p:spTree>
    <p:extLst>
      <p:ext uri="{BB962C8B-B14F-4D97-AF65-F5344CB8AC3E}">
        <p14:creationId xmlns:p14="http://schemas.microsoft.com/office/powerpoint/2010/main" val="28975715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D657931-94CB-F2B0-7547-2D619FE8210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DFF6C30-331D-B8F7-9B63-1837DC0D7635}"/>
              </a:ext>
            </a:extLst>
          </p:cNvPr>
          <p:cNvSpPr txBox="1"/>
          <p:nvPr/>
        </p:nvSpPr>
        <p:spPr>
          <a:xfrm>
            <a:off x="3821151" y="2587186"/>
            <a:ext cx="454969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b="1" dirty="0">
                <a:solidFill>
                  <a:schemeClr val="bg1"/>
                </a:solidFill>
              </a:rPr>
              <a:t>Q&amp;A</a:t>
            </a:r>
            <a:endParaRPr lang="ko-KR" altLang="en-US" sz="11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98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BC9C59-1297-5115-75B5-E32CA3564C1A}"/>
              </a:ext>
            </a:extLst>
          </p:cNvPr>
          <p:cNvSpPr txBox="1"/>
          <p:nvPr/>
        </p:nvSpPr>
        <p:spPr>
          <a:xfrm>
            <a:off x="3547389" y="5349572"/>
            <a:ext cx="5097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2"/>
                </a:solidFill>
              </a:rPr>
              <a:t>기존 오픈소스 설명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DEC621-63A2-331C-20B1-C5E77C92BD5B}"/>
              </a:ext>
            </a:extLst>
          </p:cNvPr>
          <p:cNvCxnSpPr/>
          <p:nvPr/>
        </p:nvCxnSpPr>
        <p:spPr>
          <a:xfrm>
            <a:off x="5430644" y="4871184"/>
            <a:ext cx="1293541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7055ACD-9322-772C-AA47-5BDF0B060178}"/>
              </a:ext>
            </a:extLst>
          </p:cNvPr>
          <p:cNvSpPr txBox="1"/>
          <p:nvPr/>
        </p:nvSpPr>
        <p:spPr>
          <a:xfrm>
            <a:off x="5387160" y="923653"/>
            <a:ext cx="1380506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9900" b="1" dirty="0">
                <a:solidFill>
                  <a:schemeClr val="accent2"/>
                </a:solidFill>
              </a:rPr>
              <a:t>1</a:t>
            </a:r>
            <a:endParaRPr lang="ko-KR" altLang="en-US" sz="199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42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769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 소개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기계 학습을 사용한 심장 질환 예측 프로젝트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그림 3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85CA6055-476A-6499-17C2-AC3F328906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5065"/>
            <a:ext cx="12192000" cy="56112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E57D8D-30B6-89B7-7CE5-F261BB040328}"/>
              </a:ext>
            </a:extLst>
          </p:cNvPr>
          <p:cNvSpPr txBox="1"/>
          <p:nvPr/>
        </p:nvSpPr>
        <p:spPr>
          <a:xfrm>
            <a:off x="0" y="6586338"/>
            <a:ext cx="53288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https://github.com/g-shreekant/Heart-Disease-Prediction-using-Machine-Learning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59400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769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 소개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기계 학습을 사용한 심장 질환 예측 프로젝트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5D6AE4E-7D44-67C0-062F-0F6C755489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9661" y="364657"/>
            <a:ext cx="2934710" cy="3274678"/>
          </a:xfrm>
          <a:prstGeom prst="rect">
            <a:avLst/>
          </a:prstGeom>
        </p:spPr>
      </p:pic>
      <p:pic>
        <p:nvPicPr>
          <p:cNvPr id="5" name="Google Shape;86;p1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DCA9402A-02C9-9F20-42DB-3A5AC11C4E1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0" y="1701694"/>
            <a:ext cx="4572000" cy="767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그림 7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31DDEBF6-47EC-F107-8DDC-8E86F25192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3118582"/>
            <a:ext cx="6745570" cy="2037724"/>
          </a:xfrm>
          <a:prstGeom prst="rect">
            <a:avLst/>
          </a:prstGeom>
        </p:spPr>
      </p:pic>
      <p:pic>
        <p:nvPicPr>
          <p:cNvPr id="13" name="그림 1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8DE36EE4-1112-E846-C235-353769688F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29" y="1527428"/>
            <a:ext cx="3250452" cy="464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234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769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 소개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기계 학습을 사용한 심장 질환 예측 프로젝트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5D6AE4E-7D44-67C0-062F-0F6C755489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9661" y="364657"/>
            <a:ext cx="2934710" cy="3274678"/>
          </a:xfrm>
          <a:prstGeom prst="rect">
            <a:avLst/>
          </a:prstGeom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EBDDF2E-B01C-6591-F33C-F60CEC3E45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650797"/>
              </p:ext>
            </p:extLst>
          </p:nvPr>
        </p:nvGraphicFramePr>
        <p:xfrm>
          <a:off x="267629" y="1247576"/>
          <a:ext cx="11393924" cy="518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3330">
                  <a:extLst>
                    <a:ext uri="{9D8B030D-6E8A-4147-A177-3AD203B41FA5}">
                      <a16:colId xmlns:a16="http://schemas.microsoft.com/office/drawing/2014/main" val="2265635450"/>
                    </a:ext>
                  </a:extLst>
                </a:gridCol>
                <a:gridCol w="9360594">
                  <a:extLst>
                    <a:ext uri="{9D8B030D-6E8A-4147-A177-3AD203B41FA5}">
                      <a16:colId xmlns:a16="http://schemas.microsoft.com/office/drawing/2014/main" val="874988491"/>
                    </a:ext>
                  </a:extLst>
                </a:gridCol>
              </a:tblGrid>
              <a:tr h="2803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ysClr val="windowText" lastClr="000000"/>
                          </a:solidFill>
                        </a:rPr>
                        <a:t>변수명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9650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Age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800" b="0" dirty="0">
                          <a:solidFill>
                            <a:sysClr val="windowText" lastClr="000000"/>
                          </a:solidFill>
                          <a:latin typeface="Courier New"/>
                          <a:ea typeface="+mn-ea"/>
                          <a:cs typeface="Courier New"/>
                          <a:sym typeface="Courier New"/>
                        </a:rPr>
                        <a:t>환자의 나이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9526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Sex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solidFill>
                            <a:sysClr val="windowText" lastClr="000000"/>
                          </a:solidFill>
                          <a:latin typeface="Courier New"/>
                          <a:ea typeface="+mn-ea"/>
                          <a:cs typeface="Courier New"/>
                          <a:sym typeface="Courier New"/>
                        </a:rPr>
                        <a:t>환자의 성별</a:t>
                      </a:r>
                      <a:r>
                        <a:rPr lang="en-US" altLang="ko-KR" sz="1800" b="0" dirty="0">
                          <a:solidFill>
                            <a:sysClr val="windowText" lastClr="000000"/>
                          </a:solidFill>
                          <a:latin typeface="Courier New"/>
                          <a:ea typeface="+mn-ea"/>
                          <a:cs typeface="Courier New"/>
                          <a:sym typeface="Courier New"/>
                        </a:rPr>
                        <a:t>(0=</a:t>
                      </a:r>
                      <a:r>
                        <a:rPr lang="ko-KR" altLang="en-US" sz="1800" b="0" dirty="0">
                          <a:solidFill>
                            <a:sysClr val="windowText" lastClr="000000"/>
                          </a:solidFill>
                          <a:latin typeface="Courier New"/>
                          <a:ea typeface="+mn-ea"/>
                          <a:cs typeface="Courier New"/>
                          <a:sym typeface="Courier New"/>
                        </a:rPr>
                        <a:t>여성</a:t>
                      </a:r>
                      <a:r>
                        <a:rPr lang="en-US" altLang="ko-KR" sz="1800" b="0" dirty="0">
                          <a:solidFill>
                            <a:sysClr val="windowText" lastClr="000000"/>
                          </a:solidFill>
                          <a:latin typeface="Courier New"/>
                          <a:ea typeface="+mn-ea"/>
                          <a:cs typeface="Courier New"/>
                          <a:sym typeface="Courier New"/>
                        </a:rPr>
                        <a:t>, 1=</a:t>
                      </a:r>
                      <a:r>
                        <a:rPr lang="ko-KR" altLang="en-US" sz="1800" b="0" dirty="0">
                          <a:solidFill>
                            <a:sysClr val="windowText" lastClr="000000"/>
                          </a:solidFill>
                          <a:latin typeface="Courier New"/>
                          <a:ea typeface="+mn-ea"/>
                          <a:cs typeface="Courier New"/>
                          <a:sym typeface="Courier New"/>
                        </a:rPr>
                        <a:t>남성</a:t>
                      </a:r>
                      <a:r>
                        <a:rPr lang="en-US" altLang="ko-KR" sz="1800" b="0" dirty="0">
                          <a:solidFill>
                            <a:sysClr val="windowText" lastClr="000000"/>
                          </a:solidFill>
                          <a:latin typeface="Courier New"/>
                          <a:ea typeface="+mn-ea"/>
                          <a:cs typeface="Courier New"/>
                          <a:sym typeface="Courier New"/>
                        </a:rPr>
                        <a:t>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1096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Cp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 err="1">
                          <a:solidFill>
                            <a:sysClr val="windowText" lastClr="000000"/>
                          </a:solidFill>
                          <a:latin typeface="Courier New"/>
                          <a:ea typeface="+mn-ea"/>
                          <a:cs typeface="Courier New"/>
                          <a:sym typeface="Courier New"/>
                        </a:rPr>
                        <a:t>흉통</a:t>
                      </a:r>
                      <a:r>
                        <a:rPr lang="ko-KR" altLang="en-US" sz="1800" b="0" dirty="0">
                          <a:solidFill>
                            <a:sysClr val="windowText" lastClr="000000"/>
                          </a:solidFill>
                          <a:latin typeface="Courier New"/>
                          <a:ea typeface="+mn-ea"/>
                          <a:cs typeface="Courier New"/>
                          <a:sym typeface="Courier New"/>
                        </a:rPr>
                        <a:t> 유형</a:t>
                      </a:r>
                      <a:r>
                        <a:rPr lang="en-US" altLang="ko-KR" sz="1800" b="0" dirty="0">
                          <a:solidFill>
                            <a:sysClr val="windowText" lastClr="000000"/>
                          </a:solidFill>
                          <a:latin typeface="Courier New"/>
                          <a:ea typeface="+mn-ea"/>
                          <a:cs typeface="Courier New"/>
                          <a:sym typeface="Courier New"/>
                        </a:rPr>
                        <a:t>(1=</a:t>
                      </a:r>
                      <a:r>
                        <a:rPr lang="ko-KR" altLang="en-US" sz="1800" b="0" dirty="0">
                          <a:solidFill>
                            <a:sysClr val="windowText" lastClr="000000"/>
                          </a:solidFill>
                          <a:latin typeface="Courier New"/>
                          <a:ea typeface="+mn-ea"/>
                          <a:cs typeface="Courier New"/>
                          <a:sym typeface="Courier New"/>
                        </a:rPr>
                        <a:t>정형적 협심증</a:t>
                      </a:r>
                      <a:r>
                        <a:rPr lang="en-US" altLang="ko-KR" sz="1800" b="0" dirty="0">
                          <a:solidFill>
                            <a:sysClr val="windowText" lastClr="000000"/>
                          </a:solidFill>
                          <a:latin typeface="Courier New"/>
                          <a:ea typeface="+mn-ea"/>
                          <a:cs typeface="Courier New"/>
                          <a:sym typeface="Courier New"/>
                        </a:rPr>
                        <a:t>, 2=</a:t>
                      </a:r>
                      <a:r>
                        <a:rPr lang="ko-KR" altLang="en-US" sz="1800" b="0" dirty="0">
                          <a:solidFill>
                            <a:sysClr val="windowText" lastClr="000000"/>
                          </a:solidFill>
                          <a:latin typeface="Courier New"/>
                          <a:ea typeface="+mn-ea"/>
                          <a:cs typeface="Courier New"/>
                          <a:sym typeface="Courier New"/>
                        </a:rPr>
                        <a:t>비정형 협심증</a:t>
                      </a:r>
                      <a:r>
                        <a:rPr lang="en-US" altLang="ko-KR" sz="1800" b="0" dirty="0">
                          <a:solidFill>
                            <a:sysClr val="windowText" lastClr="000000"/>
                          </a:solidFill>
                          <a:latin typeface="Courier New"/>
                          <a:ea typeface="+mn-ea"/>
                          <a:cs typeface="Courier New"/>
                          <a:sym typeface="Courier New"/>
                        </a:rPr>
                        <a:t>, 3=</a:t>
                      </a:r>
                      <a:r>
                        <a:rPr lang="ko-KR" altLang="en-US" sz="1800" b="0" dirty="0">
                          <a:solidFill>
                            <a:sysClr val="windowText" lastClr="000000"/>
                          </a:solidFill>
                          <a:latin typeface="Courier New"/>
                          <a:ea typeface="+mn-ea"/>
                          <a:cs typeface="Courier New"/>
                          <a:sym typeface="Courier New"/>
                        </a:rPr>
                        <a:t>협심증이 아닌 통증</a:t>
                      </a:r>
                      <a:r>
                        <a:rPr lang="en-US" altLang="ko-KR" sz="1800" b="0" dirty="0">
                          <a:solidFill>
                            <a:sysClr val="windowText" lastClr="000000"/>
                          </a:solidFill>
                          <a:latin typeface="Courier New"/>
                          <a:ea typeface="+mn-ea"/>
                          <a:cs typeface="Courier New"/>
                          <a:sym typeface="Courier New"/>
                        </a:rPr>
                        <a:t>, 4= </a:t>
                      </a:r>
                      <a:r>
                        <a:rPr lang="ko-KR" altLang="en-US" sz="1800" b="0" dirty="0">
                          <a:solidFill>
                            <a:sysClr val="windowText" lastClr="000000"/>
                          </a:solidFill>
                          <a:latin typeface="Courier New"/>
                          <a:ea typeface="+mn-ea"/>
                          <a:cs typeface="Courier New"/>
                          <a:sym typeface="Courier New"/>
                        </a:rPr>
                        <a:t>무증상</a:t>
                      </a:r>
                      <a:r>
                        <a:rPr lang="en-US" altLang="ko-KR" sz="1800" b="0" dirty="0">
                          <a:solidFill>
                            <a:sysClr val="windowText" lastClr="000000"/>
                          </a:solidFill>
                          <a:latin typeface="Courier New"/>
                          <a:ea typeface="+mn-ea"/>
                          <a:cs typeface="Courier New"/>
                          <a:sym typeface="Courier New"/>
                        </a:rPr>
                        <a:t>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5705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</a:rPr>
                        <a:t>Trestbps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800" b="0" dirty="0">
                          <a:solidFill>
                            <a:sysClr val="windowText" lastClr="000000"/>
                          </a:solidFill>
                          <a:latin typeface="Courier New"/>
                          <a:ea typeface="+mn-ea"/>
                          <a:cs typeface="Courier New"/>
                          <a:sym typeface="Courier New"/>
                        </a:rPr>
                        <a:t>안정 시 혈압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308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Chol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800" b="0" dirty="0">
                          <a:solidFill>
                            <a:sysClr val="windowText" lastClr="000000"/>
                          </a:solidFill>
                          <a:latin typeface="Courier New"/>
                          <a:ea typeface="+mn-ea"/>
                          <a:cs typeface="Courier New"/>
                          <a:sym typeface="Courier New"/>
                        </a:rPr>
                        <a:t>콜레스테롤(</a:t>
                      </a:r>
                      <a:r>
                        <a:rPr lang="ko-KR" altLang="ko-KR" sz="1800" b="0" dirty="0" err="1">
                          <a:solidFill>
                            <a:sysClr val="windowText" lastClr="000000"/>
                          </a:solidFill>
                          <a:latin typeface="Courier New"/>
                          <a:ea typeface="+mn-ea"/>
                          <a:cs typeface="Courier New"/>
                          <a:sym typeface="Courier New"/>
                        </a:rPr>
                        <a:t>mg</a:t>
                      </a:r>
                      <a:r>
                        <a:rPr lang="ko-KR" altLang="ko-KR" sz="1800" b="0" dirty="0">
                          <a:solidFill>
                            <a:sysClr val="windowText" lastClr="000000"/>
                          </a:solidFill>
                          <a:latin typeface="Courier New"/>
                          <a:ea typeface="+mn-ea"/>
                          <a:cs typeface="Courier New"/>
                          <a:sym typeface="Courier New"/>
                        </a:rPr>
                        <a:t>/</a:t>
                      </a:r>
                      <a:r>
                        <a:rPr lang="ko-KR" altLang="ko-KR" sz="1800" b="0" dirty="0" err="1">
                          <a:solidFill>
                            <a:sysClr val="windowText" lastClr="000000"/>
                          </a:solidFill>
                          <a:latin typeface="Courier New"/>
                          <a:ea typeface="+mn-ea"/>
                          <a:cs typeface="Courier New"/>
                          <a:sym typeface="Courier New"/>
                        </a:rPr>
                        <a:t>dl</a:t>
                      </a:r>
                      <a:r>
                        <a:rPr lang="ko-KR" altLang="ko-KR" sz="1800" b="0" dirty="0">
                          <a:solidFill>
                            <a:sysClr val="windowText" lastClr="000000"/>
                          </a:solidFill>
                          <a:latin typeface="Courier New"/>
                          <a:ea typeface="+mn-ea"/>
                          <a:cs typeface="Courier New"/>
                          <a:sym typeface="Courier New"/>
                        </a:rPr>
                        <a:t>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3505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</a:rPr>
                        <a:t>Fbs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solidFill>
                            <a:sysClr val="windowText" lastClr="000000"/>
                          </a:solidFill>
                          <a:latin typeface="Courier New"/>
                          <a:ea typeface="+mn-ea"/>
                          <a:cs typeface="Courier New"/>
                          <a:sym typeface="Courier New"/>
                        </a:rPr>
                        <a:t>공복 혈당 </a:t>
                      </a:r>
                      <a:r>
                        <a:rPr lang="en-US" altLang="ko-KR" sz="1800" b="0" dirty="0">
                          <a:solidFill>
                            <a:sysClr val="windowText" lastClr="000000"/>
                          </a:solidFill>
                          <a:latin typeface="Courier New"/>
                          <a:ea typeface="+mn-ea"/>
                          <a:cs typeface="Courier New"/>
                          <a:sym typeface="Courier New"/>
                        </a:rPr>
                        <a:t>&gt; 120mg/dl (0=False, 1=True)</a:t>
                      </a:r>
                      <a:endParaRPr lang="en-US" altLang="ko-K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283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</a:rPr>
                        <a:t>Restecg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solidFill>
                            <a:sysClr val="windowText" lastClr="000000"/>
                          </a:solidFill>
                          <a:latin typeface="Courier New"/>
                          <a:ea typeface="+mn-ea"/>
                          <a:cs typeface="Courier New"/>
                          <a:sym typeface="Courier New"/>
                        </a:rPr>
                        <a:t>안정 시 심전도 결과</a:t>
                      </a:r>
                      <a:r>
                        <a:rPr lang="en-US" altLang="ko-KR" sz="1800" b="0" dirty="0">
                          <a:solidFill>
                            <a:sysClr val="windowText" lastClr="000000"/>
                          </a:solidFill>
                          <a:latin typeface="Courier New"/>
                          <a:ea typeface="+mn-ea"/>
                          <a:cs typeface="Courier New"/>
                          <a:sym typeface="Courier New"/>
                        </a:rPr>
                        <a:t>(0=Normal, 1=ST-T</a:t>
                      </a:r>
                      <a:r>
                        <a:rPr lang="ko-KR" altLang="en-US" sz="1800" b="0" dirty="0">
                          <a:solidFill>
                            <a:sysClr val="windowText" lastClr="000000"/>
                          </a:solidFill>
                          <a:latin typeface="Courier New"/>
                          <a:ea typeface="+mn-ea"/>
                          <a:cs typeface="Courier New"/>
                          <a:sym typeface="Courier New"/>
                        </a:rPr>
                        <a:t>파 정상</a:t>
                      </a:r>
                      <a:r>
                        <a:rPr lang="en-US" altLang="ko-KR" sz="1800" b="0" dirty="0">
                          <a:solidFill>
                            <a:sysClr val="windowText" lastClr="000000"/>
                          </a:solidFill>
                          <a:latin typeface="Courier New"/>
                          <a:ea typeface="+mn-ea"/>
                          <a:cs typeface="Courier New"/>
                          <a:sym typeface="Courier New"/>
                        </a:rPr>
                        <a:t>, 2=</a:t>
                      </a:r>
                      <a:r>
                        <a:rPr lang="ko-KR" altLang="en-US" sz="1800" b="0" dirty="0">
                          <a:solidFill>
                            <a:sysClr val="windowText" lastClr="000000"/>
                          </a:solidFill>
                          <a:latin typeface="Courier New"/>
                          <a:ea typeface="+mn-ea"/>
                          <a:cs typeface="Courier New"/>
                          <a:sym typeface="Courier New"/>
                        </a:rPr>
                        <a:t>좌심실 비대</a:t>
                      </a:r>
                      <a:r>
                        <a:rPr lang="en-US" altLang="ko-KR" sz="1800" b="0" dirty="0">
                          <a:solidFill>
                            <a:sysClr val="windowText" lastClr="000000"/>
                          </a:solidFill>
                          <a:latin typeface="Courier New"/>
                          <a:ea typeface="+mn-ea"/>
                          <a:cs typeface="Courier New"/>
                          <a:sym typeface="Courier New"/>
                        </a:rPr>
                        <a:t>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7303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</a:rPr>
                        <a:t>thalachh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800" b="0" dirty="0">
                          <a:solidFill>
                            <a:sysClr val="windowText" lastClr="000000"/>
                          </a:solidFill>
                          <a:latin typeface="Courier New"/>
                          <a:ea typeface="+mn-ea"/>
                          <a:cs typeface="Courier New"/>
                          <a:sym typeface="Courier New"/>
                        </a:rPr>
                        <a:t>최대 심박수 달성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0825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</a:rPr>
                        <a:t>Oldpeak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800" b="0" dirty="0">
                          <a:solidFill>
                            <a:sysClr val="windowText" lastClr="000000"/>
                          </a:solidFill>
                          <a:latin typeface="Courier New"/>
                          <a:ea typeface="+mn-ea"/>
                          <a:cs typeface="Courier New"/>
                          <a:sym typeface="Courier New"/>
                        </a:rPr>
                        <a:t>비교적 안정될 때까지 운동으로 유발되는 ST </a:t>
                      </a:r>
                      <a:r>
                        <a:rPr lang="ko-KR" altLang="ko-KR" sz="1800" b="0" dirty="0" err="1">
                          <a:solidFill>
                            <a:sysClr val="windowText" lastClr="000000"/>
                          </a:solidFill>
                          <a:latin typeface="Courier New"/>
                          <a:ea typeface="+mn-ea"/>
                          <a:cs typeface="Courier New"/>
                          <a:sym typeface="Courier New"/>
                        </a:rPr>
                        <a:t>depression</a:t>
                      </a:r>
                      <a:r>
                        <a:rPr lang="ko-KR" altLang="ko-KR" sz="1800" b="0" dirty="0">
                          <a:solidFill>
                            <a:sysClr val="windowText" lastClr="000000"/>
                          </a:solidFill>
                          <a:latin typeface="Courier New"/>
                          <a:ea typeface="+mn-ea"/>
                          <a:cs typeface="Courier New"/>
                          <a:sym typeface="Courier New"/>
                        </a:rPr>
                        <a:t> 이전 최고치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5367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Slope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800" b="0" dirty="0">
                          <a:solidFill>
                            <a:sysClr val="windowText" lastClr="000000"/>
                          </a:solidFill>
                          <a:latin typeface="Courier New"/>
                          <a:ea typeface="+mn-ea"/>
                          <a:cs typeface="Courier New"/>
                          <a:sym typeface="Courier New"/>
                        </a:rPr>
                        <a:t>최대 운동 ST </a:t>
                      </a:r>
                      <a:r>
                        <a:rPr lang="ko-KR" altLang="ko-KR" sz="1800" b="0" dirty="0" err="1">
                          <a:solidFill>
                            <a:sysClr val="windowText" lastClr="000000"/>
                          </a:solidFill>
                          <a:latin typeface="Courier New"/>
                          <a:ea typeface="+mn-ea"/>
                          <a:cs typeface="Courier New"/>
                          <a:sym typeface="Courier New"/>
                        </a:rPr>
                        <a:t>segment의</a:t>
                      </a:r>
                      <a:r>
                        <a:rPr lang="ko-KR" altLang="ko-KR" sz="1800" b="0" dirty="0">
                          <a:solidFill>
                            <a:sysClr val="windowText" lastClr="000000"/>
                          </a:solidFill>
                          <a:latin typeface="Courier New"/>
                          <a:ea typeface="+mn-ea"/>
                          <a:cs typeface="Courier New"/>
                          <a:sym typeface="Courier New"/>
                        </a:rPr>
                        <a:t> 기울기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8106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Ca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800" b="0" dirty="0">
                          <a:solidFill>
                            <a:sysClr val="windowText" lastClr="000000"/>
                          </a:solidFill>
                          <a:latin typeface="Courier New"/>
                          <a:ea typeface="+mn-ea"/>
                          <a:cs typeface="Courier New"/>
                          <a:sym typeface="Courier New"/>
                        </a:rPr>
                        <a:t>주요 혈관</a:t>
                      </a:r>
                      <a:r>
                        <a:rPr lang="en-US" altLang="ko-KR" sz="1800" b="0" dirty="0">
                          <a:solidFill>
                            <a:sysClr val="windowText" lastClr="000000"/>
                          </a:solidFill>
                          <a:latin typeface="Courier New"/>
                          <a:ea typeface="+mn-ea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ko-KR" altLang="en-US" sz="1800" b="0" dirty="0">
                          <a:solidFill>
                            <a:sysClr val="windowText" lastClr="000000"/>
                          </a:solidFill>
                          <a:latin typeface="Courier New"/>
                          <a:ea typeface="+mn-ea"/>
                          <a:cs typeface="Courier New"/>
                          <a:sym typeface="Courier New"/>
                        </a:rPr>
                        <a:t>수</a:t>
                      </a:r>
                      <a:r>
                        <a:rPr lang="en-US" altLang="ko-KR" sz="1800" b="0" dirty="0">
                          <a:solidFill>
                            <a:sysClr val="windowText" lastClr="000000"/>
                          </a:solidFill>
                          <a:latin typeface="Courier New"/>
                          <a:ea typeface="+mn-ea"/>
                          <a:cs typeface="Courier New"/>
                          <a:sym typeface="Courier New"/>
                        </a:rPr>
                        <a:t>(0~3)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537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</a:rPr>
                        <a:t>Thal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b="0" dirty="0">
                          <a:solidFill>
                            <a:sysClr val="windowText" lastClr="000000"/>
                          </a:solidFill>
                          <a:latin typeface="Courier New"/>
                          <a:ea typeface="+mn-ea"/>
                          <a:cs typeface="Courier New"/>
                          <a:sym typeface="Courier New"/>
                        </a:rPr>
                        <a:t>탈륨 스트레스 테스트 결과 </a:t>
                      </a:r>
                      <a:r>
                        <a:rPr lang="en-US" altLang="ko-KR" sz="1800" b="0" dirty="0">
                          <a:solidFill>
                            <a:sysClr val="windowText" lastClr="000000"/>
                          </a:solidFill>
                          <a:latin typeface="Courier New"/>
                          <a:ea typeface="+mn-ea"/>
                          <a:cs typeface="Courier New"/>
                          <a:sym typeface="Courier New"/>
                        </a:rPr>
                        <a:t>(3=</a:t>
                      </a:r>
                      <a:r>
                        <a:rPr lang="ko-KR" altLang="en-US" sz="1800" b="0" dirty="0">
                          <a:solidFill>
                            <a:sysClr val="windowText" lastClr="000000"/>
                          </a:solidFill>
                          <a:latin typeface="Courier New"/>
                          <a:ea typeface="+mn-ea"/>
                          <a:cs typeface="Courier New"/>
                          <a:sym typeface="Courier New"/>
                        </a:rPr>
                        <a:t>정상</a:t>
                      </a:r>
                      <a:r>
                        <a:rPr lang="en-US" altLang="ko-KR" sz="1800" b="0" dirty="0">
                          <a:solidFill>
                            <a:sysClr val="windowText" lastClr="000000"/>
                          </a:solidFill>
                          <a:latin typeface="Courier New"/>
                          <a:ea typeface="+mn-ea"/>
                          <a:cs typeface="Courier New"/>
                          <a:sym typeface="Courier New"/>
                        </a:rPr>
                        <a:t>, 6=</a:t>
                      </a:r>
                      <a:r>
                        <a:rPr lang="ko-KR" altLang="en-US" sz="1800" b="0" dirty="0">
                          <a:solidFill>
                            <a:sysClr val="windowText" lastClr="000000"/>
                          </a:solidFill>
                          <a:latin typeface="Courier New"/>
                          <a:ea typeface="+mn-ea"/>
                          <a:cs typeface="Courier New"/>
                          <a:sym typeface="Courier New"/>
                        </a:rPr>
                        <a:t>수정된 결함</a:t>
                      </a:r>
                      <a:r>
                        <a:rPr lang="en-US" altLang="ko-KR" sz="1800" b="0" dirty="0">
                          <a:solidFill>
                            <a:sysClr val="windowText" lastClr="000000"/>
                          </a:solidFill>
                          <a:latin typeface="Courier New"/>
                          <a:ea typeface="+mn-ea"/>
                          <a:cs typeface="Courier New"/>
                          <a:sym typeface="Courier New"/>
                        </a:rPr>
                        <a:t>, 7=</a:t>
                      </a:r>
                      <a:r>
                        <a:rPr lang="ko-KR" altLang="en-US" sz="1800" b="0" dirty="0">
                          <a:solidFill>
                            <a:sysClr val="windowText" lastClr="000000"/>
                          </a:solidFill>
                          <a:latin typeface="Courier New"/>
                          <a:ea typeface="+mn-ea"/>
                          <a:cs typeface="Courier New"/>
                          <a:sym typeface="Courier New"/>
                        </a:rPr>
                        <a:t>되돌릴 수 있는 결함</a:t>
                      </a:r>
                      <a:r>
                        <a:rPr lang="en-US" altLang="ko-KR" sz="1800" b="0" dirty="0">
                          <a:solidFill>
                            <a:sysClr val="windowText" lastClr="000000"/>
                          </a:solidFill>
                          <a:latin typeface="Courier New"/>
                          <a:ea typeface="+mn-ea"/>
                          <a:cs typeface="Courier New"/>
                          <a:sym typeface="Courier New"/>
                        </a:rPr>
                        <a:t>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5781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target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solidFill>
                            <a:sysClr val="windowText" lastClr="000000"/>
                          </a:solidFill>
                          <a:latin typeface="Courier New"/>
                          <a:ea typeface="+mn-ea"/>
                          <a:cs typeface="Courier New"/>
                          <a:sym typeface="Courier New"/>
                        </a:rPr>
                        <a:t>목표 변수</a:t>
                      </a:r>
                      <a:r>
                        <a:rPr lang="en-US" altLang="ko-KR" sz="1800" b="0" dirty="0">
                          <a:solidFill>
                            <a:sysClr val="windowText" lastClr="000000"/>
                          </a:solidFill>
                          <a:latin typeface="Courier New"/>
                          <a:ea typeface="+mn-ea"/>
                          <a:cs typeface="Courier New"/>
                          <a:sym typeface="Courier New"/>
                        </a:rPr>
                        <a:t>(0=</a:t>
                      </a:r>
                      <a:r>
                        <a:rPr lang="ko-KR" altLang="en-US" sz="1800" b="0" dirty="0">
                          <a:solidFill>
                            <a:sysClr val="windowText" lastClr="000000"/>
                          </a:solidFill>
                          <a:latin typeface="Courier New"/>
                          <a:ea typeface="+mn-ea"/>
                          <a:cs typeface="Courier New"/>
                          <a:sym typeface="Courier New"/>
                        </a:rPr>
                        <a:t>심장마비 가능성 낮음</a:t>
                      </a:r>
                      <a:r>
                        <a:rPr lang="en-US" altLang="ko-KR" sz="1800" b="0" dirty="0">
                          <a:solidFill>
                            <a:sysClr val="windowText" lastClr="000000"/>
                          </a:solidFill>
                          <a:latin typeface="Courier New"/>
                          <a:ea typeface="+mn-ea"/>
                          <a:cs typeface="Courier New"/>
                          <a:sym typeface="Courier New"/>
                        </a:rPr>
                        <a:t>, 1=</a:t>
                      </a:r>
                      <a:r>
                        <a:rPr lang="ko-KR" altLang="en-US" sz="1800" b="0" dirty="0">
                          <a:solidFill>
                            <a:sysClr val="windowText" lastClr="000000"/>
                          </a:solidFill>
                          <a:latin typeface="Courier New"/>
                          <a:ea typeface="+mn-ea"/>
                          <a:cs typeface="Courier New"/>
                          <a:sym typeface="Courier New"/>
                        </a:rPr>
                        <a:t>심장마비 가능성 높음</a:t>
                      </a:r>
                      <a:r>
                        <a:rPr lang="en-US" altLang="ko-KR" sz="1800" b="0" dirty="0">
                          <a:solidFill>
                            <a:sysClr val="windowText" lastClr="000000"/>
                          </a:solidFill>
                          <a:latin typeface="Courier New"/>
                          <a:ea typeface="+mn-ea"/>
                          <a:cs typeface="Courier New"/>
                          <a:sym typeface="Courier New"/>
                        </a:rPr>
                        <a:t>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1391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0532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769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 소개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기계 학습을 사용한 심장 질환 예측 프로젝트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5D6AE4E-7D44-67C0-062F-0F6C755489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9661" y="364657"/>
            <a:ext cx="2934710" cy="3274678"/>
          </a:xfrm>
          <a:prstGeom prst="rect">
            <a:avLst/>
          </a:prstGeom>
        </p:spPr>
      </p:pic>
      <p:pic>
        <p:nvPicPr>
          <p:cNvPr id="5" name="그림 4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76196EE1-61CE-59B4-B486-57C745C9C8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12" y="1465013"/>
            <a:ext cx="6412090" cy="1594718"/>
          </a:xfrm>
          <a:prstGeom prst="rect">
            <a:avLst/>
          </a:prstGeom>
        </p:spPr>
      </p:pic>
      <p:pic>
        <p:nvPicPr>
          <p:cNvPr id="7" name="그림 6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5B1FF259-5829-BF0F-D7A9-8760CFAE69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12" y="3209436"/>
            <a:ext cx="6571460" cy="311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949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769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 소개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기계 학습을 사용한 심장 질환 예측 프로젝트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5D6AE4E-7D44-67C0-062F-0F6C755489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9661" y="364657"/>
            <a:ext cx="2934710" cy="3274678"/>
          </a:xfrm>
          <a:prstGeom prst="rect">
            <a:avLst/>
          </a:prstGeom>
        </p:spPr>
      </p:pic>
      <p:pic>
        <p:nvPicPr>
          <p:cNvPr id="4" name="그림 3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CF412BAB-9FB3-D453-E093-195EA9BF14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29" y="1108877"/>
            <a:ext cx="8787681" cy="1833824"/>
          </a:xfrm>
          <a:prstGeom prst="rect">
            <a:avLst/>
          </a:prstGeom>
        </p:spPr>
      </p:pic>
      <p:pic>
        <p:nvPicPr>
          <p:cNvPr id="10" name="그림 9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DB68D9A1-D80E-9718-CF63-7002CDE718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29" y="3029984"/>
            <a:ext cx="8521320" cy="3670073"/>
          </a:xfrm>
          <a:prstGeom prst="rect">
            <a:avLst/>
          </a:prstGeom>
        </p:spPr>
      </p:pic>
      <p:sp>
        <p:nvSpPr>
          <p:cNvPr id="12" name="액자 11">
            <a:extLst>
              <a:ext uri="{FF2B5EF4-FFF2-40B4-BE49-F238E27FC236}">
                <a16:creationId xmlns:a16="http://schemas.microsoft.com/office/drawing/2014/main" id="{B56E2536-8871-A5C9-1E31-8C47497C0B69}"/>
              </a:ext>
            </a:extLst>
          </p:cNvPr>
          <p:cNvSpPr/>
          <p:nvPr/>
        </p:nvSpPr>
        <p:spPr>
          <a:xfrm>
            <a:off x="281469" y="6326535"/>
            <a:ext cx="5948345" cy="291830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625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769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 소개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기계 학습을 사용한 심장 질환 예측 프로젝트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5D6AE4E-7D44-67C0-062F-0F6C755489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9661" y="364657"/>
            <a:ext cx="2934710" cy="3274678"/>
          </a:xfrm>
          <a:prstGeom prst="rect">
            <a:avLst/>
          </a:prstGeom>
        </p:spPr>
      </p:pic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FE2E13C4-A308-37A7-9D17-DDC0A280E8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29" y="1236647"/>
            <a:ext cx="6314916" cy="410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257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210722_지루함은파란색으로덮자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14F"/>
      </a:accent1>
      <a:accent2>
        <a:srgbClr val="0F429D"/>
      </a:accent2>
      <a:accent3>
        <a:srgbClr val="1973C5"/>
      </a:accent3>
      <a:accent4>
        <a:srgbClr val="F3EFE9"/>
      </a:accent4>
      <a:accent5>
        <a:srgbClr val="017993"/>
      </a:accent5>
      <a:accent6>
        <a:srgbClr val="035777"/>
      </a:accent6>
      <a:hlink>
        <a:srgbClr val="262626"/>
      </a:hlink>
      <a:folHlink>
        <a:srgbClr val="262626"/>
      </a:folHlink>
    </a:clrScheme>
    <a:fontScheme name="12-1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961</Words>
  <Application>Microsoft Office PowerPoint</Application>
  <PresentationFormat>와이드스크린</PresentationFormat>
  <Paragraphs>179</Paragraphs>
  <Slides>28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Pretendard</vt:lpstr>
      <vt:lpstr>Pretendard ExtraBold</vt:lpstr>
      <vt:lpstr>맑은 고딕</vt:lpstr>
      <vt:lpstr>맑은 고딕</vt:lpstr>
      <vt:lpstr>Arial</vt:lpstr>
      <vt:lpstr>Courier New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고정희</cp:lastModifiedBy>
  <cp:revision>33</cp:revision>
  <dcterms:created xsi:type="dcterms:W3CDTF">2022-07-11T04:17:28Z</dcterms:created>
  <dcterms:modified xsi:type="dcterms:W3CDTF">2024-06-09T07:13:57Z</dcterms:modified>
</cp:coreProperties>
</file>