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269" r:id="rId3"/>
    <p:sldId id="275" r:id="rId4"/>
    <p:sldId id="310" r:id="rId5"/>
    <p:sldId id="308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23" r:id="rId15"/>
    <p:sldId id="322" r:id="rId16"/>
    <p:sldId id="279" r:id="rId17"/>
    <p:sldId id="282" r:id="rId18"/>
    <p:sldId id="329" r:id="rId19"/>
    <p:sldId id="330" r:id="rId20"/>
    <p:sldId id="331" r:id="rId21"/>
    <p:sldId id="332" r:id="rId22"/>
    <p:sldId id="333" r:id="rId23"/>
    <p:sldId id="334" r:id="rId24"/>
    <p:sldId id="336" r:id="rId25"/>
    <p:sldId id="328" r:id="rId26"/>
    <p:sldId id="280" r:id="rId27"/>
    <p:sldId id="273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DFC"/>
    <a:srgbClr val="C1D5F9"/>
    <a:srgbClr val="002942"/>
    <a:srgbClr val="0F429D"/>
    <a:srgbClr val="84ACF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 showGuides="1">
      <p:cViewPr>
        <p:scale>
          <a:sx n="150" d="100"/>
          <a:sy n="150" d="100"/>
        </p:scale>
        <p:origin x="-3624" y="-3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Train_Val_Test</a:t>
            </a:r>
            <a:r>
              <a:rPr lang="en-US" altLang="ko-KR" baseline="0" dirty="0"/>
              <a:t> Split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C4-47C5-BF13-38AFACDD1E5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4-47C5-BF13-38AFACDD1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C4-47C5-BF13-38AFACDD1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C4-47C5-BF13-38AFACDD1E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57358319"/>
        <c:axId val="1457361199"/>
        <c:axId val="0"/>
      </c:bar3DChart>
      <c:catAx>
        <c:axId val="1457358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361199"/>
        <c:crosses val="autoZero"/>
        <c:auto val="1"/>
        <c:lblAlgn val="ctr"/>
        <c:lblOffset val="100"/>
        <c:noMultiLvlLbl val="0"/>
      </c:catAx>
      <c:valAx>
        <c:axId val="1457361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35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A335B-6074-4875-9F40-107BA377B05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B7444A-960A-4DFF-8E47-51134F1A4DC5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알고리즘 시각화</a:t>
          </a:r>
        </a:p>
      </dgm:t>
    </dgm:pt>
    <dgm:pt modelId="{AB0A4B1D-97B5-475B-B227-34F9A88F6DE2}" type="parTrans" cxnId="{7BF95C84-10BB-4617-B23E-38C53E8D4A32}">
      <dgm:prSet/>
      <dgm:spPr/>
      <dgm:t>
        <a:bodyPr/>
        <a:lstStyle/>
        <a:p>
          <a:pPr latinLnBrk="1"/>
          <a:endParaRPr lang="ko-KR" altLang="en-US"/>
        </a:p>
      </dgm:t>
    </dgm:pt>
    <dgm:pt modelId="{CB17136F-568C-4391-845E-58591F4DFE05}" type="sibTrans" cxnId="{7BF95C84-10BB-4617-B23E-38C53E8D4A32}">
      <dgm:prSet/>
      <dgm:spPr/>
      <dgm:t>
        <a:bodyPr/>
        <a:lstStyle/>
        <a:p>
          <a:pPr latinLnBrk="1"/>
          <a:endParaRPr lang="ko-KR" altLang="en-US"/>
        </a:p>
      </dgm:t>
    </dgm:pt>
    <dgm:pt modelId="{9CCCF169-90BE-4DF9-A50E-CCF2AEC567B6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데이터      정규화</a:t>
          </a:r>
        </a:p>
      </dgm:t>
    </dgm:pt>
    <dgm:pt modelId="{4208AD37-9B55-46DD-9C5B-4BC8A6449821}" type="parTrans" cxnId="{494C3E24-BCF1-41C4-9657-75E1BC528EAA}">
      <dgm:prSet/>
      <dgm:spPr/>
      <dgm:t>
        <a:bodyPr/>
        <a:lstStyle/>
        <a:p>
          <a:pPr latinLnBrk="1"/>
          <a:endParaRPr lang="ko-KR" altLang="en-US"/>
        </a:p>
      </dgm:t>
    </dgm:pt>
    <dgm:pt modelId="{A44BE49E-683C-4537-98FE-A6D71C9897E4}" type="sibTrans" cxnId="{494C3E24-BCF1-41C4-9657-75E1BC528EAA}">
      <dgm:prSet/>
      <dgm:spPr/>
      <dgm:t>
        <a:bodyPr/>
        <a:lstStyle/>
        <a:p>
          <a:pPr latinLnBrk="1"/>
          <a:endParaRPr lang="ko-KR" altLang="en-US"/>
        </a:p>
      </dgm:t>
    </dgm:pt>
    <dgm:pt modelId="{368506B0-A990-48AA-9962-6D3136FFC645}">
      <dgm:prSet phldrT="[텍스트]" custT="1"/>
      <dgm:spPr/>
      <dgm:t>
        <a:bodyPr/>
        <a:lstStyle/>
        <a:p>
          <a:pPr latinLnBrk="1"/>
          <a:r>
            <a:rPr lang="en-US" altLang="ko-KR" sz="2400" dirty="0"/>
            <a:t>Early Stopping</a:t>
          </a:r>
          <a:endParaRPr lang="ko-KR" altLang="en-US" sz="2400" dirty="0"/>
        </a:p>
      </dgm:t>
    </dgm:pt>
    <dgm:pt modelId="{5BA8FD41-D741-4925-B603-8FC2811D4870}" type="parTrans" cxnId="{9F971185-97E9-436D-84D9-87D98CED83AA}">
      <dgm:prSet/>
      <dgm:spPr/>
      <dgm:t>
        <a:bodyPr/>
        <a:lstStyle/>
        <a:p>
          <a:pPr latinLnBrk="1"/>
          <a:endParaRPr lang="ko-KR" altLang="en-US"/>
        </a:p>
      </dgm:t>
    </dgm:pt>
    <dgm:pt modelId="{F8F11C8B-AE72-4A2A-A61E-8D857A182AC0}" type="sibTrans" cxnId="{9F971185-97E9-436D-84D9-87D98CED83AA}">
      <dgm:prSet/>
      <dgm:spPr/>
      <dgm:t>
        <a:bodyPr/>
        <a:lstStyle/>
        <a:p>
          <a:pPr latinLnBrk="1"/>
          <a:endParaRPr lang="ko-KR" altLang="en-US"/>
        </a:p>
      </dgm:t>
    </dgm:pt>
    <dgm:pt modelId="{99A3302C-A046-471D-BE40-62E927A0578C}">
      <dgm:prSet phldrT="[텍스트]" custT="1"/>
      <dgm:spPr/>
      <dgm:t>
        <a:bodyPr/>
        <a:lstStyle/>
        <a:p>
          <a:pPr latinLnBrk="1"/>
          <a:r>
            <a:rPr lang="ko-KR" altLang="en-US" sz="2400" dirty="0" err="1"/>
            <a:t>은닉층</a:t>
          </a:r>
          <a:r>
            <a:rPr lang="ko-KR" altLang="en-US" sz="2400" dirty="0"/>
            <a:t>      추가</a:t>
          </a:r>
        </a:p>
      </dgm:t>
    </dgm:pt>
    <dgm:pt modelId="{2DE53BA6-B0B5-4BFB-89C1-B6E722DE97B7}" type="parTrans" cxnId="{1733A76D-C04E-46C3-8A48-86DDBA3CB8E1}">
      <dgm:prSet/>
      <dgm:spPr/>
      <dgm:t>
        <a:bodyPr/>
        <a:lstStyle/>
        <a:p>
          <a:pPr latinLnBrk="1"/>
          <a:endParaRPr lang="ko-KR" altLang="en-US"/>
        </a:p>
      </dgm:t>
    </dgm:pt>
    <dgm:pt modelId="{D7BBC13D-CA6C-4ED7-B53F-5D7FBA8EC055}" type="sibTrans" cxnId="{1733A76D-C04E-46C3-8A48-86DDBA3CB8E1}">
      <dgm:prSet/>
      <dgm:spPr/>
      <dgm:t>
        <a:bodyPr/>
        <a:lstStyle/>
        <a:p>
          <a:pPr latinLnBrk="1"/>
          <a:endParaRPr lang="ko-KR" altLang="en-US"/>
        </a:p>
      </dgm:t>
    </dgm:pt>
    <dgm:pt modelId="{53BF9C3C-853A-46CE-BD6E-65F72945B356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모델 성능 측정 개선</a:t>
          </a:r>
        </a:p>
      </dgm:t>
    </dgm:pt>
    <dgm:pt modelId="{2185F16D-4D4C-4267-86C2-32A79E18F58C}" type="parTrans" cxnId="{FF4B1F69-2EFD-4587-9AB2-6A7163AD2761}">
      <dgm:prSet/>
      <dgm:spPr/>
      <dgm:t>
        <a:bodyPr/>
        <a:lstStyle/>
        <a:p>
          <a:pPr latinLnBrk="1"/>
          <a:endParaRPr lang="ko-KR" altLang="en-US"/>
        </a:p>
      </dgm:t>
    </dgm:pt>
    <dgm:pt modelId="{CE0F619B-B598-4E6C-8B41-173588F1F069}" type="sibTrans" cxnId="{FF4B1F69-2EFD-4587-9AB2-6A7163AD2761}">
      <dgm:prSet/>
      <dgm:spPr/>
      <dgm:t>
        <a:bodyPr/>
        <a:lstStyle/>
        <a:p>
          <a:pPr latinLnBrk="1"/>
          <a:endParaRPr lang="ko-KR" altLang="en-US"/>
        </a:p>
      </dgm:t>
    </dgm:pt>
    <dgm:pt modelId="{BEC68D61-8D4A-4F3D-AB5F-4DBECBB6B407}" type="pres">
      <dgm:prSet presAssocID="{52DA335B-6074-4875-9F40-107BA377B05C}" presName="rootnode" presStyleCnt="0">
        <dgm:presLayoutVars>
          <dgm:chMax/>
          <dgm:chPref/>
          <dgm:dir/>
          <dgm:animLvl val="lvl"/>
        </dgm:presLayoutVars>
      </dgm:prSet>
      <dgm:spPr/>
    </dgm:pt>
    <dgm:pt modelId="{6400994D-E281-4F64-8A54-25240C2A57C0}" type="pres">
      <dgm:prSet presAssocID="{53BF9C3C-853A-46CE-BD6E-65F72945B356}" presName="composite" presStyleCnt="0"/>
      <dgm:spPr/>
    </dgm:pt>
    <dgm:pt modelId="{EAFED55D-30AC-41E3-B2C8-98CBFFF1B242}" type="pres">
      <dgm:prSet presAssocID="{53BF9C3C-853A-46CE-BD6E-65F72945B356}" presName="LShape" presStyleLbl="alignNode1" presStyleIdx="0" presStyleCnt="9"/>
      <dgm:spPr>
        <a:solidFill>
          <a:srgbClr val="E4EDFC"/>
        </a:solidFill>
        <a:ln>
          <a:noFill/>
        </a:ln>
      </dgm:spPr>
    </dgm:pt>
    <dgm:pt modelId="{3B957509-8FA4-4F4B-8625-8DB4E98EDFD2}" type="pres">
      <dgm:prSet presAssocID="{53BF9C3C-853A-46CE-BD6E-65F72945B35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CB0373E-7C04-48D7-9E5A-8D2B75DC13CB}" type="pres">
      <dgm:prSet presAssocID="{53BF9C3C-853A-46CE-BD6E-65F72945B356}" presName="Triangle" presStyleLbl="alignNode1" presStyleIdx="1" presStyleCnt="9"/>
      <dgm:spPr>
        <a:solidFill>
          <a:srgbClr val="E4EDFC"/>
        </a:solidFill>
        <a:ln>
          <a:noFill/>
        </a:ln>
      </dgm:spPr>
    </dgm:pt>
    <dgm:pt modelId="{FDE993BC-E8D9-4041-94B8-3B9CF2AB9140}" type="pres">
      <dgm:prSet presAssocID="{CE0F619B-B598-4E6C-8B41-173588F1F069}" presName="sibTrans" presStyleCnt="0"/>
      <dgm:spPr/>
    </dgm:pt>
    <dgm:pt modelId="{B6CF6596-13D7-49C0-91FB-BCA2CE2FF6CA}" type="pres">
      <dgm:prSet presAssocID="{CE0F619B-B598-4E6C-8B41-173588F1F069}" presName="space" presStyleCnt="0"/>
      <dgm:spPr/>
    </dgm:pt>
    <dgm:pt modelId="{E79AC38E-EE32-42EC-945E-897E5185E530}" type="pres">
      <dgm:prSet presAssocID="{CDB7444A-960A-4DFF-8E47-51134F1A4DC5}" presName="composite" presStyleCnt="0"/>
      <dgm:spPr/>
    </dgm:pt>
    <dgm:pt modelId="{3EDE1B26-8655-4334-9BE0-089C6247EE0D}" type="pres">
      <dgm:prSet presAssocID="{CDB7444A-960A-4DFF-8E47-51134F1A4DC5}" presName="LShape" presStyleLbl="alignNode1" presStyleIdx="2" presStyleCnt="9"/>
      <dgm:spPr>
        <a:solidFill>
          <a:srgbClr val="C1D5F9"/>
        </a:solidFill>
        <a:ln>
          <a:noFill/>
        </a:ln>
      </dgm:spPr>
    </dgm:pt>
    <dgm:pt modelId="{52EE23D0-BA76-4303-8240-B1D872D6DB5F}" type="pres">
      <dgm:prSet presAssocID="{CDB7444A-960A-4DFF-8E47-51134F1A4DC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1C269FA-D47E-4749-9E6E-A2BC82D64C8D}" type="pres">
      <dgm:prSet presAssocID="{CDB7444A-960A-4DFF-8E47-51134F1A4DC5}" presName="Triangle" presStyleLbl="alignNode1" presStyleIdx="3" presStyleCnt="9"/>
      <dgm:spPr>
        <a:solidFill>
          <a:srgbClr val="C1D5F9"/>
        </a:solidFill>
        <a:ln>
          <a:noFill/>
        </a:ln>
      </dgm:spPr>
    </dgm:pt>
    <dgm:pt modelId="{3F264BAF-02D3-41BA-93E8-F88CFD4DCF7F}" type="pres">
      <dgm:prSet presAssocID="{CB17136F-568C-4391-845E-58591F4DFE05}" presName="sibTrans" presStyleCnt="0"/>
      <dgm:spPr/>
    </dgm:pt>
    <dgm:pt modelId="{240C0627-30A0-4525-8241-A8F94D297848}" type="pres">
      <dgm:prSet presAssocID="{CB17136F-568C-4391-845E-58591F4DFE05}" presName="space" presStyleCnt="0"/>
      <dgm:spPr/>
    </dgm:pt>
    <dgm:pt modelId="{B2B5DDE8-DEF9-454A-8350-D8A9B8DFDE2D}" type="pres">
      <dgm:prSet presAssocID="{9CCCF169-90BE-4DF9-A50E-CCF2AEC567B6}" presName="composite" presStyleCnt="0"/>
      <dgm:spPr/>
    </dgm:pt>
    <dgm:pt modelId="{BC9340D7-DDB9-4BC4-9EC2-7D0D9B861FB6}" type="pres">
      <dgm:prSet presAssocID="{9CCCF169-90BE-4DF9-A50E-CCF2AEC567B6}" presName="LShape" presStyleLbl="alignNode1" presStyleIdx="4" presStyleCnt="9"/>
      <dgm:spPr>
        <a:solidFill>
          <a:srgbClr val="84ACF3"/>
        </a:solidFill>
        <a:ln>
          <a:noFill/>
        </a:ln>
      </dgm:spPr>
    </dgm:pt>
    <dgm:pt modelId="{92D33689-2CAE-49E3-9AE6-D98A4E5785DA}" type="pres">
      <dgm:prSet presAssocID="{9CCCF169-90BE-4DF9-A50E-CCF2AEC567B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8E2A566-8F82-4F7E-9B1C-519F7EC312AB}" type="pres">
      <dgm:prSet presAssocID="{9CCCF169-90BE-4DF9-A50E-CCF2AEC567B6}" presName="Triangle" presStyleLbl="alignNode1" presStyleIdx="5" presStyleCnt="9"/>
      <dgm:spPr>
        <a:solidFill>
          <a:srgbClr val="84ACF3"/>
        </a:solidFill>
        <a:ln>
          <a:noFill/>
        </a:ln>
      </dgm:spPr>
    </dgm:pt>
    <dgm:pt modelId="{DEA1CF10-35BE-4753-89A3-39EE3D95A7BF}" type="pres">
      <dgm:prSet presAssocID="{A44BE49E-683C-4537-98FE-A6D71C9897E4}" presName="sibTrans" presStyleCnt="0"/>
      <dgm:spPr/>
    </dgm:pt>
    <dgm:pt modelId="{CC6B6C6A-8A2E-44A2-A746-87BE30CE5C87}" type="pres">
      <dgm:prSet presAssocID="{A44BE49E-683C-4537-98FE-A6D71C9897E4}" presName="space" presStyleCnt="0"/>
      <dgm:spPr/>
    </dgm:pt>
    <dgm:pt modelId="{96FE1504-3FC1-4A44-9B31-BF6BC3D7D6B1}" type="pres">
      <dgm:prSet presAssocID="{368506B0-A990-48AA-9962-6D3136FFC645}" presName="composite" presStyleCnt="0"/>
      <dgm:spPr/>
    </dgm:pt>
    <dgm:pt modelId="{9C9E875B-2434-4905-B019-4BC12D3A1235}" type="pres">
      <dgm:prSet presAssocID="{368506B0-A990-48AA-9962-6D3136FFC645}" presName="LShape" presStyleLbl="alignNode1" presStyleIdx="6" presStyleCnt="9"/>
      <dgm:spPr>
        <a:solidFill>
          <a:srgbClr val="0F429D"/>
        </a:solidFill>
        <a:ln>
          <a:noFill/>
        </a:ln>
      </dgm:spPr>
    </dgm:pt>
    <dgm:pt modelId="{5735C550-B591-4928-A8F3-0C53839BB567}" type="pres">
      <dgm:prSet presAssocID="{368506B0-A990-48AA-9962-6D3136FFC64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5230424-6443-4FE4-A968-41B7134BD75F}" type="pres">
      <dgm:prSet presAssocID="{368506B0-A990-48AA-9962-6D3136FFC645}" presName="Triangle" presStyleLbl="alignNode1" presStyleIdx="7" presStyleCnt="9"/>
      <dgm:spPr>
        <a:solidFill>
          <a:srgbClr val="0F429D"/>
        </a:solidFill>
        <a:ln>
          <a:noFill/>
        </a:ln>
      </dgm:spPr>
    </dgm:pt>
    <dgm:pt modelId="{A0B1BB65-19A7-4E19-AA62-1491665EAE61}" type="pres">
      <dgm:prSet presAssocID="{F8F11C8B-AE72-4A2A-A61E-8D857A182AC0}" presName="sibTrans" presStyleCnt="0"/>
      <dgm:spPr/>
    </dgm:pt>
    <dgm:pt modelId="{406D0C68-B3A6-42FB-9092-DE952716ACFB}" type="pres">
      <dgm:prSet presAssocID="{F8F11C8B-AE72-4A2A-A61E-8D857A182AC0}" presName="space" presStyleCnt="0"/>
      <dgm:spPr/>
    </dgm:pt>
    <dgm:pt modelId="{5A8769F3-E59E-484B-8378-B2E9E8671D8A}" type="pres">
      <dgm:prSet presAssocID="{99A3302C-A046-471D-BE40-62E927A0578C}" presName="composite" presStyleCnt="0"/>
      <dgm:spPr/>
    </dgm:pt>
    <dgm:pt modelId="{65F81EB0-0050-4B73-A70B-B1FFD722CD8A}" type="pres">
      <dgm:prSet presAssocID="{99A3302C-A046-471D-BE40-62E927A0578C}" presName="LShape" presStyleLbl="alignNode1" presStyleIdx="8" presStyleCnt="9"/>
      <dgm:spPr>
        <a:solidFill>
          <a:srgbClr val="002942"/>
        </a:solidFill>
      </dgm:spPr>
    </dgm:pt>
    <dgm:pt modelId="{A21632AB-E079-46FE-ACA9-58B66AFB0D73}" type="pres">
      <dgm:prSet presAssocID="{99A3302C-A046-471D-BE40-62E927A0578C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4C3E24-BCF1-41C4-9657-75E1BC528EAA}" srcId="{52DA335B-6074-4875-9F40-107BA377B05C}" destId="{9CCCF169-90BE-4DF9-A50E-CCF2AEC567B6}" srcOrd="2" destOrd="0" parTransId="{4208AD37-9B55-46DD-9C5B-4BC8A6449821}" sibTransId="{A44BE49E-683C-4537-98FE-A6D71C9897E4}"/>
    <dgm:cxn modelId="{9D321D60-D5D7-4401-9D94-171A2002B2DD}" type="presOf" srcId="{99A3302C-A046-471D-BE40-62E927A0578C}" destId="{A21632AB-E079-46FE-ACA9-58B66AFB0D73}" srcOrd="0" destOrd="0" presId="urn:microsoft.com/office/officeart/2009/3/layout/StepUpProcess"/>
    <dgm:cxn modelId="{FF4B1F69-2EFD-4587-9AB2-6A7163AD2761}" srcId="{52DA335B-6074-4875-9F40-107BA377B05C}" destId="{53BF9C3C-853A-46CE-BD6E-65F72945B356}" srcOrd="0" destOrd="0" parTransId="{2185F16D-4D4C-4267-86C2-32A79E18F58C}" sibTransId="{CE0F619B-B598-4E6C-8B41-173588F1F069}"/>
    <dgm:cxn modelId="{1733A76D-C04E-46C3-8A48-86DDBA3CB8E1}" srcId="{52DA335B-6074-4875-9F40-107BA377B05C}" destId="{99A3302C-A046-471D-BE40-62E927A0578C}" srcOrd="4" destOrd="0" parTransId="{2DE53BA6-B0B5-4BFB-89C1-B6E722DE97B7}" sibTransId="{D7BBC13D-CA6C-4ED7-B53F-5D7FBA8EC055}"/>
    <dgm:cxn modelId="{6BDE756F-6243-4A4D-9AD8-65083F13AD87}" type="presOf" srcId="{53BF9C3C-853A-46CE-BD6E-65F72945B356}" destId="{3B957509-8FA4-4F4B-8625-8DB4E98EDFD2}" srcOrd="0" destOrd="0" presId="urn:microsoft.com/office/officeart/2009/3/layout/StepUpProcess"/>
    <dgm:cxn modelId="{BDAAD772-AD9C-4A69-91D9-0BB5B5914380}" type="presOf" srcId="{52DA335B-6074-4875-9F40-107BA377B05C}" destId="{BEC68D61-8D4A-4F3D-AB5F-4DBECBB6B407}" srcOrd="0" destOrd="0" presId="urn:microsoft.com/office/officeart/2009/3/layout/StepUpProcess"/>
    <dgm:cxn modelId="{7BF95C84-10BB-4617-B23E-38C53E8D4A32}" srcId="{52DA335B-6074-4875-9F40-107BA377B05C}" destId="{CDB7444A-960A-4DFF-8E47-51134F1A4DC5}" srcOrd="1" destOrd="0" parTransId="{AB0A4B1D-97B5-475B-B227-34F9A88F6DE2}" sibTransId="{CB17136F-568C-4391-845E-58591F4DFE05}"/>
    <dgm:cxn modelId="{F4DB5E84-6AF0-4613-8DEE-EC19F4A34892}" type="presOf" srcId="{368506B0-A990-48AA-9962-6D3136FFC645}" destId="{5735C550-B591-4928-A8F3-0C53839BB567}" srcOrd="0" destOrd="0" presId="urn:microsoft.com/office/officeart/2009/3/layout/StepUpProcess"/>
    <dgm:cxn modelId="{9F971185-97E9-436D-84D9-87D98CED83AA}" srcId="{52DA335B-6074-4875-9F40-107BA377B05C}" destId="{368506B0-A990-48AA-9962-6D3136FFC645}" srcOrd="3" destOrd="0" parTransId="{5BA8FD41-D741-4925-B603-8FC2811D4870}" sibTransId="{F8F11C8B-AE72-4A2A-A61E-8D857A182AC0}"/>
    <dgm:cxn modelId="{E0DE36B8-32F4-47D3-ACD9-3E355544FE35}" type="presOf" srcId="{9CCCF169-90BE-4DF9-A50E-CCF2AEC567B6}" destId="{92D33689-2CAE-49E3-9AE6-D98A4E5785DA}" srcOrd="0" destOrd="0" presId="urn:microsoft.com/office/officeart/2009/3/layout/StepUpProcess"/>
    <dgm:cxn modelId="{0D3CA1D0-FF04-4FE7-AE81-D19D82FC9AB5}" type="presOf" srcId="{CDB7444A-960A-4DFF-8E47-51134F1A4DC5}" destId="{52EE23D0-BA76-4303-8240-B1D872D6DB5F}" srcOrd="0" destOrd="0" presId="urn:microsoft.com/office/officeart/2009/3/layout/StepUpProcess"/>
    <dgm:cxn modelId="{00696D64-8000-4047-8526-22BE4815B0D5}" type="presParOf" srcId="{BEC68D61-8D4A-4F3D-AB5F-4DBECBB6B407}" destId="{6400994D-E281-4F64-8A54-25240C2A57C0}" srcOrd="0" destOrd="0" presId="urn:microsoft.com/office/officeart/2009/3/layout/StepUpProcess"/>
    <dgm:cxn modelId="{64440B0D-6262-4520-9A91-2BCB3EB8A7DA}" type="presParOf" srcId="{6400994D-E281-4F64-8A54-25240C2A57C0}" destId="{EAFED55D-30AC-41E3-B2C8-98CBFFF1B242}" srcOrd="0" destOrd="0" presId="urn:microsoft.com/office/officeart/2009/3/layout/StepUpProcess"/>
    <dgm:cxn modelId="{FC15313C-CAF3-414C-B49F-FCE593CCCD1C}" type="presParOf" srcId="{6400994D-E281-4F64-8A54-25240C2A57C0}" destId="{3B957509-8FA4-4F4B-8625-8DB4E98EDFD2}" srcOrd="1" destOrd="0" presId="urn:microsoft.com/office/officeart/2009/3/layout/StepUpProcess"/>
    <dgm:cxn modelId="{01EAD29E-3B38-4D22-8CFB-53C1926E9C9D}" type="presParOf" srcId="{6400994D-E281-4F64-8A54-25240C2A57C0}" destId="{CCB0373E-7C04-48D7-9E5A-8D2B75DC13CB}" srcOrd="2" destOrd="0" presId="urn:microsoft.com/office/officeart/2009/3/layout/StepUpProcess"/>
    <dgm:cxn modelId="{3622AF0E-597C-485B-8028-EBB9896767BC}" type="presParOf" srcId="{BEC68D61-8D4A-4F3D-AB5F-4DBECBB6B407}" destId="{FDE993BC-E8D9-4041-94B8-3B9CF2AB9140}" srcOrd="1" destOrd="0" presId="urn:microsoft.com/office/officeart/2009/3/layout/StepUpProcess"/>
    <dgm:cxn modelId="{20042D34-5424-4F84-84E9-93668B1162D9}" type="presParOf" srcId="{FDE993BC-E8D9-4041-94B8-3B9CF2AB9140}" destId="{B6CF6596-13D7-49C0-91FB-BCA2CE2FF6CA}" srcOrd="0" destOrd="0" presId="urn:microsoft.com/office/officeart/2009/3/layout/StepUpProcess"/>
    <dgm:cxn modelId="{BA85C293-9EF3-478C-8B4D-DBD0D9B6F281}" type="presParOf" srcId="{BEC68D61-8D4A-4F3D-AB5F-4DBECBB6B407}" destId="{E79AC38E-EE32-42EC-945E-897E5185E530}" srcOrd="2" destOrd="0" presId="urn:microsoft.com/office/officeart/2009/3/layout/StepUpProcess"/>
    <dgm:cxn modelId="{C023A993-377B-4F82-BA5A-CF1ABB157407}" type="presParOf" srcId="{E79AC38E-EE32-42EC-945E-897E5185E530}" destId="{3EDE1B26-8655-4334-9BE0-089C6247EE0D}" srcOrd="0" destOrd="0" presId="urn:microsoft.com/office/officeart/2009/3/layout/StepUpProcess"/>
    <dgm:cxn modelId="{3474C452-78AB-471A-95B5-842A4611E07D}" type="presParOf" srcId="{E79AC38E-EE32-42EC-945E-897E5185E530}" destId="{52EE23D0-BA76-4303-8240-B1D872D6DB5F}" srcOrd="1" destOrd="0" presId="urn:microsoft.com/office/officeart/2009/3/layout/StepUpProcess"/>
    <dgm:cxn modelId="{C536526B-47BA-499B-BB4E-589AD4220B56}" type="presParOf" srcId="{E79AC38E-EE32-42EC-945E-897E5185E530}" destId="{11C269FA-D47E-4749-9E6E-A2BC82D64C8D}" srcOrd="2" destOrd="0" presId="urn:microsoft.com/office/officeart/2009/3/layout/StepUpProcess"/>
    <dgm:cxn modelId="{CD7BABC8-C4BE-4D83-97B4-F89DE7F9FCB6}" type="presParOf" srcId="{BEC68D61-8D4A-4F3D-AB5F-4DBECBB6B407}" destId="{3F264BAF-02D3-41BA-93E8-F88CFD4DCF7F}" srcOrd="3" destOrd="0" presId="urn:microsoft.com/office/officeart/2009/3/layout/StepUpProcess"/>
    <dgm:cxn modelId="{69450BAE-9DD4-48EC-9AE3-882A431C542A}" type="presParOf" srcId="{3F264BAF-02D3-41BA-93E8-F88CFD4DCF7F}" destId="{240C0627-30A0-4525-8241-A8F94D297848}" srcOrd="0" destOrd="0" presId="urn:microsoft.com/office/officeart/2009/3/layout/StepUpProcess"/>
    <dgm:cxn modelId="{DF628D8A-5AFB-430B-97AA-43317EB47085}" type="presParOf" srcId="{BEC68D61-8D4A-4F3D-AB5F-4DBECBB6B407}" destId="{B2B5DDE8-DEF9-454A-8350-D8A9B8DFDE2D}" srcOrd="4" destOrd="0" presId="urn:microsoft.com/office/officeart/2009/3/layout/StepUpProcess"/>
    <dgm:cxn modelId="{79B49379-02E9-4B98-8EDC-6DFC88B038F7}" type="presParOf" srcId="{B2B5DDE8-DEF9-454A-8350-D8A9B8DFDE2D}" destId="{BC9340D7-DDB9-4BC4-9EC2-7D0D9B861FB6}" srcOrd="0" destOrd="0" presId="urn:microsoft.com/office/officeart/2009/3/layout/StepUpProcess"/>
    <dgm:cxn modelId="{2E5AB055-36D5-4695-A5CC-9549234BF6D8}" type="presParOf" srcId="{B2B5DDE8-DEF9-454A-8350-D8A9B8DFDE2D}" destId="{92D33689-2CAE-49E3-9AE6-D98A4E5785DA}" srcOrd="1" destOrd="0" presId="urn:microsoft.com/office/officeart/2009/3/layout/StepUpProcess"/>
    <dgm:cxn modelId="{8A30426D-E801-4AFB-9F2A-9DEA3B46E065}" type="presParOf" srcId="{B2B5DDE8-DEF9-454A-8350-D8A9B8DFDE2D}" destId="{68E2A566-8F82-4F7E-9B1C-519F7EC312AB}" srcOrd="2" destOrd="0" presId="urn:microsoft.com/office/officeart/2009/3/layout/StepUpProcess"/>
    <dgm:cxn modelId="{E3C6EBDE-9E11-4FC0-8C00-37762E5A303C}" type="presParOf" srcId="{BEC68D61-8D4A-4F3D-AB5F-4DBECBB6B407}" destId="{DEA1CF10-35BE-4753-89A3-39EE3D95A7BF}" srcOrd="5" destOrd="0" presId="urn:microsoft.com/office/officeart/2009/3/layout/StepUpProcess"/>
    <dgm:cxn modelId="{71D64C9C-A06A-4F5C-A70E-98D4856A1663}" type="presParOf" srcId="{DEA1CF10-35BE-4753-89A3-39EE3D95A7BF}" destId="{CC6B6C6A-8A2E-44A2-A746-87BE30CE5C87}" srcOrd="0" destOrd="0" presId="urn:microsoft.com/office/officeart/2009/3/layout/StepUpProcess"/>
    <dgm:cxn modelId="{D289A386-C94D-4180-84CB-BC30CE614667}" type="presParOf" srcId="{BEC68D61-8D4A-4F3D-AB5F-4DBECBB6B407}" destId="{96FE1504-3FC1-4A44-9B31-BF6BC3D7D6B1}" srcOrd="6" destOrd="0" presId="urn:microsoft.com/office/officeart/2009/3/layout/StepUpProcess"/>
    <dgm:cxn modelId="{0D7134E3-3BD7-403D-A3FA-1251DA7C0211}" type="presParOf" srcId="{96FE1504-3FC1-4A44-9B31-BF6BC3D7D6B1}" destId="{9C9E875B-2434-4905-B019-4BC12D3A1235}" srcOrd="0" destOrd="0" presId="urn:microsoft.com/office/officeart/2009/3/layout/StepUpProcess"/>
    <dgm:cxn modelId="{7F2C44B1-6E81-445C-9EB1-B9D14364CA4B}" type="presParOf" srcId="{96FE1504-3FC1-4A44-9B31-BF6BC3D7D6B1}" destId="{5735C550-B591-4928-A8F3-0C53839BB567}" srcOrd="1" destOrd="0" presId="urn:microsoft.com/office/officeart/2009/3/layout/StepUpProcess"/>
    <dgm:cxn modelId="{E37A2A0C-393D-42E3-898B-47B837D52A92}" type="presParOf" srcId="{96FE1504-3FC1-4A44-9B31-BF6BC3D7D6B1}" destId="{05230424-6443-4FE4-A968-41B7134BD75F}" srcOrd="2" destOrd="0" presId="urn:microsoft.com/office/officeart/2009/3/layout/StepUpProcess"/>
    <dgm:cxn modelId="{26F76151-A993-4AFC-B190-78B4132EB844}" type="presParOf" srcId="{BEC68D61-8D4A-4F3D-AB5F-4DBECBB6B407}" destId="{A0B1BB65-19A7-4E19-AA62-1491665EAE61}" srcOrd="7" destOrd="0" presId="urn:microsoft.com/office/officeart/2009/3/layout/StepUpProcess"/>
    <dgm:cxn modelId="{3C1BC6B2-0D9B-4F89-86A9-C863AA3A5958}" type="presParOf" srcId="{A0B1BB65-19A7-4E19-AA62-1491665EAE61}" destId="{406D0C68-B3A6-42FB-9092-DE952716ACFB}" srcOrd="0" destOrd="0" presId="urn:microsoft.com/office/officeart/2009/3/layout/StepUpProcess"/>
    <dgm:cxn modelId="{BFECE426-B259-45E0-8A7C-D895F713C840}" type="presParOf" srcId="{BEC68D61-8D4A-4F3D-AB5F-4DBECBB6B407}" destId="{5A8769F3-E59E-484B-8378-B2E9E8671D8A}" srcOrd="8" destOrd="0" presId="urn:microsoft.com/office/officeart/2009/3/layout/StepUpProcess"/>
    <dgm:cxn modelId="{3412C121-EC82-4080-86FE-FBAFA2A4A7CC}" type="presParOf" srcId="{5A8769F3-E59E-484B-8378-B2E9E8671D8A}" destId="{65F81EB0-0050-4B73-A70B-B1FFD722CD8A}" srcOrd="0" destOrd="0" presId="urn:microsoft.com/office/officeart/2009/3/layout/StepUpProcess"/>
    <dgm:cxn modelId="{5AB8B9F8-561E-4E7D-B8C4-9FA84A1D82A2}" type="presParOf" srcId="{5A8769F3-E59E-484B-8378-B2E9E8671D8A}" destId="{A21632AB-E079-46FE-ACA9-58B66AFB0D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D55D-30AC-41E3-B2C8-98CBFFF1B242}">
      <dsp:nvSpPr>
        <dsp:cNvPr id="0" name=""/>
        <dsp:cNvSpPr/>
      </dsp:nvSpPr>
      <dsp:spPr>
        <a:xfrm rot="5400000">
          <a:off x="364160" y="2178871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E4EDF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57509-8FA4-4F4B-8625-8DB4E98EDFD2}">
      <dsp:nvSpPr>
        <dsp:cNvPr id="0" name=""/>
        <dsp:cNvSpPr/>
      </dsp:nvSpPr>
      <dsp:spPr>
        <a:xfrm>
          <a:off x="182913" y="2718698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모델 성능 측정 개선</a:t>
          </a:r>
        </a:p>
      </dsp:txBody>
      <dsp:txXfrm>
        <a:off x="182913" y="2718698"/>
        <a:ext cx="1631136" cy="1429787"/>
      </dsp:txXfrm>
    </dsp:sp>
    <dsp:sp modelId="{CCB0373E-7C04-48D7-9E5A-8D2B75DC13CB}">
      <dsp:nvSpPr>
        <dsp:cNvPr id="0" name=""/>
        <dsp:cNvSpPr/>
      </dsp:nvSpPr>
      <dsp:spPr>
        <a:xfrm>
          <a:off x="1506289" y="2045857"/>
          <a:ext cx="307761" cy="307761"/>
        </a:xfrm>
        <a:prstGeom prst="triangle">
          <a:avLst>
            <a:gd name="adj" fmla="val 100000"/>
          </a:avLst>
        </a:prstGeom>
        <a:solidFill>
          <a:srgbClr val="E4EDF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1B26-8655-4334-9BE0-089C6247EE0D}">
      <dsp:nvSpPr>
        <dsp:cNvPr id="0" name=""/>
        <dsp:cNvSpPr/>
      </dsp:nvSpPr>
      <dsp:spPr>
        <a:xfrm rot="5400000">
          <a:off x="2360990" y="1684754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C1D5F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E23D0-BA76-4303-8240-B1D872D6DB5F}">
      <dsp:nvSpPr>
        <dsp:cNvPr id="0" name=""/>
        <dsp:cNvSpPr/>
      </dsp:nvSpPr>
      <dsp:spPr>
        <a:xfrm>
          <a:off x="2179743" y="2224580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알고리즘 시각화</a:t>
          </a:r>
        </a:p>
      </dsp:txBody>
      <dsp:txXfrm>
        <a:off x="2179743" y="2224580"/>
        <a:ext cx="1631136" cy="1429787"/>
      </dsp:txXfrm>
    </dsp:sp>
    <dsp:sp modelId="{11C269FA-D47E-4749-9E6E-A2BC82D64C8D}">
      <dsp:nvSpPr>
        <dsp:cNvPr id="0" name=""/>
        <dsp:cNvSpPr/>
      </dsp:nvSpPr>
      <dsp:spPr>
        <a:xfrm>
          <a:off x="3503119" y="1551739"/>
          <a:ext cx="307761" cy="307761"/>
        </a:xfrm>
        <a:prstGeom prst="triangle">
          <a:avLst>
            <a:gd name="adj" fmla="val 100000"/>
          </a:avLst>
        </a:prstGeom>
        <a:solidFill>
          <a:srgbClr val="C1D5F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340D7-DDB9-4BC4-9EC2-7D0D9B861FB6}">
      <dsp:nvSpPr>
        <dsp:cNvPr id="0" name=""/>
        <dsp:cNvSpPr/>
      </dsp:nvSpPr>
      <dsp:spPr>
        <a:xfrm rot="5400000">
          <a:off x="4357820" y="1190636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84AC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3689-2CAE-49E3-9AE6-D98A4E5785DA}">
      <dsp:nvSpPr>
        <dsp:cNvPr id="0" name=""/>
        <dsp:cNvSpPr/>
      </dsp:nvSpPr>
      <dsp:spPr>
        <a:xfrm>
          <a:off x="4176574" y="1730463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데이터      정규화</a:t>
          </a:r>
        </a:p>
      </dsp:txBody>
      <dsp:txXfrm>
        <a:off x="4176574" y="1730463"/>
        <a:ext cx="1631136" cy="1429787"/>
      </dsp:txXfrm>
    </dsp:sp>
    <dsp:sp modelId="{68E2A566-8F82-4F7E-9B1C-519F7EC312AB}">
      <dsp:nvSpPr>
        <dsp:cNvPr id="0" name=""/>
        <dsp:cNvSpPr/>
      </dsp:nvSpPr>
      <dsp:spPr>
        <a:xfrm>
          <a:off x="5499949" y="1057622"/>
          <a:ext cx="307761" cy="307761"/>
        </a:xfrm>
        <a:prstGeom prst="triangle">
          <a:avLst>
            <a:gd name="adj" fmla="val 100000"/>
          </a:avLst>
        </a:prstGeom>
        <a:solidFill>
          <a:srgbClr val="84AC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875B-2434-4905-B019-4BC12D3A1235}">
      <dsp:nvSpPr>
        <dsp:cNvPr id="0" name=""/>
        <dsp:cNvSpPr/>
      </dsp:nvSpPr>
      <dsp:spPr>
        <a:xfrm rot="5400000">
          <a:off x="6354650" y="696518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0F42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C550-B591-4928-A8F3-0C53839BB567}">
      <dsp:nvSpPr>
        <dsp:cNvPr id="0" name=""/>
        <dsp:cNvSpPr/>
      </dsp:nvSpPr>
      <dsp:spPr>
        <a:xfrm>
          <a:off x="6173404" y="1236345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Early Stopping</a:t>
          </a:r>
          <a:endParaRPr lang="ko-KR" altLang="en-US" sz="2400" kern="1200" dirty="0"/>
        </a:p>
      </dsp:txBody>
      <dsp:txXfrm>
        <a:off x="6173404" y="1236345"/>
        <a:ext cx="1631136" cy="1429787"/>
      </dsp:txXfrm>
    </dsp:sp>
    <dsp:sp modelId="{05230424-6443-4FE4-A968-41B7134BD75F}">
      <dsp:nvSpPr>
        <dsp:cNvPr id="0" name=""/>
        <dsp:cNvSpPr/>
      </dsp:nvSpPr>
      <dsp:spPr>
        <a:xfrm>
          <a:off x="7496779" y="563504"/>
          <a:ext cx="307761" cy="307761"/>
        </a:xfrm>
        <a:prstGeom prst="triangle">
          <a:avLst>
            <a:gd name="adj" fmla="val 100000"/>
          </a:avLst>
        </a:prstGeom>
        <a:solidFill>
          <a:srgbClr val="0F42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81EB0-0050-4B73-A70B-B1FFD722CD8A}">
      <dsp:nvSpPr>
        <dsp:cNvPr id="0" name=""/>
        <dsp:cNvSpPr/>
      </dsp:nvSpPr>
      <dsp:spPr>
        <a:xfrm rot="5400000">
          <a:off x="8351480" y="202401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00294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632AB-E079-46FE-ACA9-58B66AFB0D73}">
      <dsp:nvSpPr>
        <dsp:cNvPr id="0" name=""/>
        <dsp:cNvSpPr/>
      </dsp:nvSpPr>
      <dsp:spPr>
        <a:xfrm>
          <a:off x="8170234" y="742227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/>
            <a:t>은닉층</a:t>
          </a:r>
          <a:r>
            <a:rPr lang="ko-KR" altLang="en-US" sz="2400" kern="1200" dirty="0"/>
            <a:t>      추가</a:t>
          </a:r>
        </a:p>
      </dsp:txBody>
      <dsp:txXfrm>
        <a:off x="8170234" y="742227"/>
        <a:ext cx="1631136" cy="142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E728-1005-48EA-B98E-E9A340AC3CB5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1DE68-E753-4D12-A3C8-CDD0D13C7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프로젝트의 문제점 보다는 아쉬운 부분을 개선해보고자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알고리즘 과정 및 결과의 이해를 돕고자 시각화 자료를 추가하였다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성능 개선을 위해 데이터 정규화</a:t>
            </a:r>
            <a:r>
              <a:rPr lang="en-US" altLang="ko-KR" dirty="0"/>
              <a:t>, Early Stopping </a:t>
            </a:r>
            <a:r>
              <a:rPr lang="ko-KR" altLang="en-US" dirty="0"/>
              <a:t>기능 추가</a:t>
            </a:r>
            <a:r>
              <a:rPr lang="en-US" altLang="ko-KR" dirty="0"/>
              <a:t>, Neural Network</a:t>
            </a:r>
            <a:r>
              <a:rPr lang="ko-KR" altLang="en-US" dirty="0"/>
              <a:t>의 은닉층을 추가하면서 성능 개선을 시도하였다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87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딥러닝 프로젝트는 품질이 좋고 충분한 양의 데이터가 있어야 모델이 다양한 패턴을 학습할 수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프로젝트의 데이터양이 적다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(303,14)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한계점이 있어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모델이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과적합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될 우려가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과제에서는 충분한 양의 데이터를 확보하는 것이 중요할 것으로 보인다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(1190,12)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적용했을 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Neural Network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성능이 조금이지만 개선되었음을 확인하였다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변수양이 많을 경우 훈련 시간과 필요한 자원이 증가된다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과제에서는 변수 선택 과정을 추가하여 모델 성능을 최적화할 수 있는 방안을 추가로 고려해볼 수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4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로지스틱 회귀 모델의 비용을 계산하는 </a:t>
            </a:r>
            <a:r>
              <a:rPr lang="en-US" altLang="ko-KR" dirty="0" err="1"/>
              <a:t>compute_cost</a:t>
            </a:r>
            <a:r>
              <a:rPr lang="en-US" altLang="ko-KR" dirty="0"/>
              <a:t> </a:t>
            </a:r>
            <a:r>
              <a:rPr lang="ko-KR" altLang="en-US" dirty="0"/>
              <a:t>함수 추가하여</a:t>
            </a:r>
            <a:r>
              <a:rPr lang="en-US" altLang="ko-KR" dirty="0"/>
              <a:t>, </a:t>
            </a:r>
            <a:r>
              <a:rPr lang="ko-KR" altLang="en-US" dirty="0"/>
              <a:t>모델의 성능 측정 개선</a:t>
            </a:r>
            <a:endParaRPr lang="en-US" altLang="ko-KR" dirty="0"/>
          </a:p>
          <a:p>
            <a:r>
              <a:rPr lang="ko-KR" altLang="en-US" dirty="0" err="1"/>
              <a:t>경사하강법을</a:t>
            </a:r>
            <a:r>
              <a:rPr lang="ko-KR" altLang="en-US" dirty="0"/>
              <a:t> 사용해 </a:t>
            </a:r>
            <a:r>
              <a:rPr lang="ko-KR" altLang="en-US" dirty="0" err="1"/>
              <a:t>학습률과</a:t>
            </a:r>
            <a:r>
              <a:rPr lang="ko-KR" altLang="en-US" dirty="0"/>
              <a:t> 반복 횟수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설정 기능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 = 0.01, </a:t>
            </a:r>
            <a:r>
              <a:rPr lang="ko-KR" altLang="en-US" dirty="0"/>
              <a:t>반복 횟수 </a:t>
            </a:r>
            <a:r>
              <a:rPr lang="en-US" altLang="ko-KR" dirty="0"/>
              <a:t>=1000</a:t>
            </a:r>
            <a:r>
              <a:rPr lang="ko-KR" altLang="en-US" dirty="0"/>
              <a:t>으로 설정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학습된 모델의 비용 변화 확인 기능 추가</a:t>
            </a:r>
            <a:endParaRPr lang="en-US" altLang="ko-KR" dirty="0"/>
          </a:p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3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6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0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4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8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2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프로젝트의 문제점 보다는 아쉬운 부분을 개선해보고자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알고리즘 과정 및 결과의 이해를 돕고자 시각화 자료를 추가하였다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성능 개선을 위해 데이터 정규화</a:t>
            </a:r>
            <a:r>
              <a:rPr lang="en-US" altLang="ko-KR" dirty="0"/>
              <a:t>, Early Stopping </a:t>
            </a:r>
            <a:r>
              <a:rPr lang="ko-KR" altLang="en-US" dirty="0"/>
              <a:t>기능 추가</a:t>
            </a:r>
            <a:r>
              <a:rPr lang="en-US" altLang="ko-KR" dirty="0"/>
              <a:t>, Neural Network</a:t>
            </a:r>
            <a:r>
              <a:rPr lang="ko-KR" altLang="en-US" dirty="0"/>
              <a:t>의 은닉층을 추가하면서 성능 개선을 시도하였다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293876" y="2682684"/>
            <a:ext cx="585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심장병 예측 프로젝트 성능 개선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735697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2C898E-24E1-F82E-51B2-C44F3E51C2D0}"/>
              </a:ext>
            </a:extLst>
          </p:cNvPr>
          <p:cNvSpPr txBox="1"/>
          <p:nvPr/>
        </p:nvSpPr>
        <p:spPr>
          <a:xfrm>
            <a:off x="2344345" y="4841148"/>
            <a:ext cx="7503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2024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한양대학교 산업융합학부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인공지능</a:t>
            </a:r>
            <a:r>
              <a:rPr lang="en-US" altLang="ko-KR" sz="2000" b="1" dirty="0">
                <a:solidFill>
                  <a:schemeClr val="bg1"/>
                </a:solidFill>
              </a:rPr>
              <a:t>1 </a:t>
            </a:r>
            <a:r>
              <a:rPr lang="ko-KR" altLang="en-US" sz="2000" b="1" dirty="0" err="1">
                <a:solidFill>
                  <a:schemeClr val="bg1"/>
                </a:solidFill>
              </a:rPr>
              <a:t>정철현</a:t>
            </a:r>
            <a:r>
              <a:rPr lang="ko-KR" altLang="en-US" sz="2000" b="1" dirty="0">
                <a:solidFill>
                  <a:schemeClr val="bg1"/>
                </a:solidFill>
              </a:rPr>
              <a:t> 교수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고정희</a:t>
            </a:r>
            <a:r>
              <a:rPr lang="en-US" altLang="ko-KR" sz="1400" b="1" dirty="0">
                <a:solidFill>
                  <a:schemeClr val="bg1"/>
                </a:solidFill>
              </a:rPr>
              <a:t>(2242) rhwjdgml424@hanyang.ac.kr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이서연</a:t>
            </a:r>
            <a:r>
              <a:rPr lang="en-US" altLang="ko-KR" sz="1400" b="1" dirty="0">
                <a:solidFill>
                  <a:schemeClr val="bg1"/>
                </a:solidFill>
              </a:rPr>
              <a:t>(2306) seo.yeon273@gmail.com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C5E19FF-6FDB-C0DC-00CB-04C4DAE67B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63" y="1007924"/>
            <a:ext cx="5560265" cy="3328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ABCB9-93FC-6F91-3668-4D01F7D32C6E}"/>
              </a:ext>
            </a:extLst>
          </p:cNvPr>
          <p:cNvSpPr txBox="1"/>
          <p:nvPr/>
        </p:nvSpPr>
        <p:spPr>
          <a:xfrm>
            <a:off x="160664" y="4369027"/>
            <a:ext cx="10209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Neural Network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구조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입력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첫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입력으로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특성을 받습니다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은닉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첫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뉴런을 가지며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-US" altLang="ko-KR" sz="1800" b="0" dirty="0" err="1">
                <a:latin typeface="Courier New"/>
                <a:ea typeface="Courier New"/>
                <a:cs typeface="Courier New"/>
                <a:sym typeface="Courier New"/>
              </a:rPr>
              <a:t>ReLU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활성화 함수를 사용하여 입력 데이터를 처리합니다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출력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두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뉴런을 가지며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ko-KR" altLang="en-US" sz="1800" b="0" dirty="0" err="1">
                <a:latin typeface="Courier New"/>
                <a:ea typeface="Courier New"/>
                <a:cs typeface="Courier New"/>
                <a:sym typeface="Courier New"/>
              </a:rPr>
              <a:t>시그모이드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활성화 함수를 사용하여 최종 출력을 생성합니다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362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다른 데이터셋 적용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D57051C-8354-A937-6694-641C9AE2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" y="1008519"/>
            <a:ext cx="12032730" cy="507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B2430-727E-E91B-7ED6-3C13552CE94E}"/>
              </a:ext>
            </a:extLst>
          </p:cNvPr>
          <p:cNvSpPr txBox="1"/>
          <p:nvPr/>
        </p:nvSpPr>
        <p:spPr>
          <a:xfrm>
            <a:off x="267629" y="6303523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https://www.kaggle.com/datasets/mexwell/heart-disease-dataset/data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940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oogle Shape;114;p6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4D597BD4-B350-84C1-C979-E78CCAA1EE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1536" y="900797"/>
            <a:ext cx="3943263" cy="95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5;p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B3E437-63AA-2DBA-A12A-0A97209CD3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51" y="985767"/>
            <a:ext cx="4132731" cy="431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7;p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2EC0455-7903-35DF-0D1F-EDC324BB3E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1536" y="1947820"/>
            <a:ext cx="7073385" cy="270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6">
            <a:extLst>
              <a:ext uri="{FF2B5EF4-FFF2-40B4-BE49-F238E27FC236}">
                <a16:creationId xmlns:a16="http://schemas.microsoft.com/office/drawing/2014/main" id="{B7AB9D9C-DCC1-D167-7841-B3C35C91AA73}"/>
              </a:ext>
            </a:extLst>
          </p:cNvPr>
          <p:cNvSpPr txBox="1"/>
          <p:nvPr/>
        </p:nvSpPr>
        <p:spPr>
          <a:xfrm>
            <a:off x="345451" y="5422998"/>
            <a:ext cx="100715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원데이터 대비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혈관 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thal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탈륨 스트레스 테스트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변수가 없고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양이 더 많다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39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Google Shape;123;p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E262E3-3664-3E2C-E40B-16BE2A10AD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73" t="20656"/>
          <a:stretch/>
        </p:blipFill>
        <p:spPr>
          <a:xfrm>
            <a:off x="267629" y="1026583"/>
            <a:ext cx="5733703" cy="379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p6">
            <a:extLst>
              <a:ext uri="{FF2B5EF4-FFF2-40B4-BE49-F238E27FC236}">
                <a16:creationId xmlns:a16="http://schemas.microsoft.com/office/drawing/2014/main" id="{98A09093-411D-24CD-6732-AFD059B459D8}"/>
              </a:ext>
            </a:extLst>
          </p:cNvPr>
          <p:cNvSpPr txBox="1"/>
          <p:nvPr/>
        </p:nvSpPr>
        <p:spPr>
          <a:xfrm>
            <a:off x="345451" y="5422998"/>
            <a:ext cx="100715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원데이터 대비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Logistic Regression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정확도는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85.25% -&gt; 80.67%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더 낮아졌다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6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Google Shape;129;p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00DBC3-84C3-8718-2F5B-691F32B200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629" y="885409"/>
            <a:ext cx="6385753" cy="52738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CCFF1-60D9-9326-573D-E1FE0C4697FB}"/>
              </a:ext>
            </a:extLst>
          </p:cNvPr>
          <p:cNvSpPr txBox="1"/>
          <p:nvPr/>
        </p:nvSpPr>
        <p:spPr>
          <a:xfrm>
            <a:off x="5389088" y="1656413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변수 개수가 달라져서 </a:t>
            </a:r>
            <a:r>
              <a:rPr lang="en-US" altLang="ko-KR" dirty="0" err="1"/>
              <a:t>input_dim</a:t>
            </a:r>
            <a:r>
              <a:rPr lang="ko-KR" altLang="en-US" dirty="0"/>
              <a:t>을 </a:t>
            </a:r>
            <a:r>
              <a:rPr lang="en-US" altLang="ko-KR" dirty="0"/>
              <a:t>13</a:t>
            </a:r>
            <a:r>
              <a:rPr lang="ko-KR" altLang="en-US" dirty="0"/>
              <a:t>에서 </a:t>
            </a:r>
            <a:r>
              <a:rPr lang="en-US" altLang="ko-KR" dirty="0"/>
              <a:t>11</a:t>
            </a:r>
            <a:r>
              <a:rPr lang="ko-KR" altLang="en-US" dirty="0"/>
              <a:t>로 수정하였다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978B8-96E5-92CC-614A-F8203180B7B7}"/>
              </a:ext>
            </a:extLst>
          </p:cNvPr>
          <p:cNvSpPr txBox="1"/>
          <p:nvPr/>
        </p:nvSpPr>
        <p:spPr>
          <a:xfrm>
            <a:off x="5610427" y="5789887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뉴런 네트워크는 </a:t>
            </a:r>
            <a:r>
              <a:rPr lang="en-US" altLang="ko-KR" dirty="0"/>
              <a:t>80.33% -&gt; 80.67%</a:t>
            </a:r>
            <a:r>
              <a:rPr lang="ko-KR" altLang="en-US" dirty="0"/>
              <a:t>로 </a:t>
            </a:r>
            <a:r>
              <a:rPr lang="en-US" altLang="ko-KR" dirty="0"/>
              <a:t>0.34% </a:t>
            </a:r>
            <a:r>
              <a:rPr lang="ko-KR" altLang="en-US" dirty="0"/>
              <a:t>증가하였다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9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기존 프로젝트 </a:t>
            </a:r>
            <a:endParaRPr lang="en-US" altLang="ko-KR" sz="320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문제점 및 성능개선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기존 프로젝트 문제점 및 성능개선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C31D57B3-02F1-C2FF-0D94-C81ABEB98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711424"/>
              </p:ext>
            </p:extLst>
          </p:nvPr>
        </p:nvGraphicFramePr>
        <p:xfrm>
          <a:off x="1193470" y="1560853"/>
          <a:ext cx="9805059" cy="471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550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성능 측정 개선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compute_cost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update_parameters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8" name="Google Shape;148;g2e440d935e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9" y="1041971"/>
            <a:ext cx="9360483" cy="53950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9F0ED-4789-2D7B-A89A-4ED1C72FAC05}"/>
              </a:ext>
            </a:extLst>
          </p:cNvPr>
          <p:cNvSpPr txBox="1"/>
          <p:nvPr/>
        </p:nvSpPr>
        <p:spPr>
          <a:xfrm>
            <a:off x="4884942" y="1280828"/>
            <a:ext cx="6534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Compute_cost</a:t>
            </a:r>
            <a:r>
              <a:rPr lang="ko-KR" altLang="en-US" dirty="0"/>
              <a:t>는 함수의 모델 성능 측정</a:t>
            </a:r>
            <a:endParaRPr lang="en-US" altLang="ko-KR" dirty="0"/>
          </a:p>
          <a:p>
            <a:r>
              <a:rPr lang="en-US" altLang="ko-KR" dirty="0" err="1"/>
              <a:t>Update_parameters</a:t>
            </a:r>
            <a:r>
              <a:rPr lang="ko-KR" altLang="en-US" dirty="0"/>
              <a:t>는 모델이 학습하는 데 필요한 파라미터 조정</a:t>
            </a:r>
          </a:p>
        </p:txBody>
      </p:sp>
    </p:spTree>
    <p:extLst>
      <p:ext uri="{BB962C8B-B14F-4D97-AF65-F5344CB8AC3E}">
        <p14:creationId xmlns:p14="http://schemas.microsoft.com/office/powerpoint/2010/main" val="22339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성능 측정 개선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비용 함수 변화 시각화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Google Shape;153;g2e440d935e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8" y="885409"/>
            <a:ext cx="8456451" cy="5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e440d935e3_0_8"/>
          <p:cNvPicPr preferRelativeResize="0"/>
          <p:nvPr/>
        </p:nvPicPr>
        <p:blipFill rotWithShape="1">
          <a:blip r:embed="rId4">
            <a:alphaModFix/>
          </a:blip>
          <a:srcRect t="4871" b="3969"/>
          <a:stretch/>
        </p:blipFill>
        <p:spPr>
          <a:xfrm>
            <a:off x="4790101" y="2749694"/>
            <a:ext cx="7401899" cy="3784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기존 오픈소스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87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다른 데이터셋 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536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기존 오픈소스 문제점 및 개선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한계점 및 향후과제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53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시각화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Naïve Bayes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혼동 행렬 시각화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1AF50D5D-2EBF-BFC5-4870-4081D912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975066"/>
            <a:ext cx="5172727" cy="5832514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C456A2B-534F-02F7-390B-97D747B60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43" y="998009"/>
            <a:ext cx="3977985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30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시각화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 Importance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EEBCA86-7D2A-2A97-A908-F14E2B504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4" y="968315"/>
            <a:ext cx="3556722" cy="17890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F0772D-7438-1DF1-92E9-8F1F6D6F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22" y="840794"/>
            <a:ext cx="5110363" cy="58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31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정규화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Standard Scaler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C2A62CC-AB8C-0404-AD7D-A45A5270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1011729"/>
            <a:ext cx="3922406" cy="1524766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500DD9D-2743-5AEE-6F25-88BFCCB52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2413644"/>
            <a:ext cx="6168997" cy="15796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840D89-2766-084F-9485-5A6E91F22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3950768"/>
            <a:ext cx="3206286" cy="310286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CCA271-85B6-945A-3081-0DD8DC9BD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4261053"/>
            <a:ext cx="5920364" cy="206548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964EC4C0-37B6-A504-7FCE-D642BACDF053}"/>
              </a:ext>
            </a:extLst>
          </p:cNvPr>
          <p:cNvSpPr/>
          <p:nvPr/>
        </p:nvSpPr>
        <p:spPr>
          <a:xfrm>
            <a:off x="239646" y="5957202"/>
            <a:ext cx="5948345" cy="36933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ACF19-A972-E67A-5C91-1C06A9C05B55}"/>
              </a:ext>
            </a:extLst>
          </p:cNvPr>
          <p:cNvSpPr txBox="1"/>
          <p:nvPr/>
        </p:nvSpPr>
        <p:spPr>
          <a:xfrm>
            <a:off x="6436624" y="5071998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정규화 후 </a:t>
            </a:r>
            <a:r>
              <a:rPr lang="en-US" altLang="ko-KR" dirty="0"/>
              <a:t>Neural Network</a:t>
            </a:r>
            <a:r>
              <a:rPr lang="ko-KR" altLang="en-US" dirty="0"/>
              <a:t>의 성능이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80.33% -&gt; 90.16%</a:t>
            </a:r>
            <a:r>
              <a:rPr lang="ko-KR" altLang="en-US" dirty="0"/>
              <a:t>로 성능이 개선되었다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8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0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E5715D-6AEE-84E9-73B7-CA2773C512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0588" y="1023234"/>
            <a:ext cx="8073188" cy="2369354"/>
          </a:xfrm>
          <a:prstGeom prst="rect">
            <a:avLst/>
          </a:prstGeom>
        </p:spPr>
      </p:pic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BBB3C4-6C4F-28D0-0B2F-B4BD8DD3D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63072"/>
              </p:ext>
            </p:extLst>
          </p:nvPr>
        </p:nvGraphicFramePr>
        <p:xfrm>
          <a:off x="1531065" y="3515025"/>
          <a:ext cx="9129869" cy="288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571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0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38DE362-00D5-596D-3F07-155897AE9A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/>
          <a:stretch/>
        </p:blipFill>
        <p:spPr>
          <a:xfrm>
            <a:off x="235082" y="1093488"/>
            <a:ext cx="5801426" cy="449708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5CDE28E-3B24-C6D4-160F-675F232B163B}"/>
              </a:ext>
            </a:extLst>
          </p:cNvPr>
          <p:cNvSpPr/>
          <p:nvPr/>
        </p:nvSpPr>
        <p:spPr>
          <a:xfrm>
            <a:off x="267629" y="5208609"/>
            <a:ext cx="2244077" cy="38196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0B02A9D-A3F5-751B-AB5B-F5855CFF2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94" y="975066"/>
            <a:ext cx="3545004" cy="1209719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A6F051-194A-DA2E-5C91-E5455CC1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94" y="2475400"/>
            <a:ext cx="6050664" cy="3000669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84818D9E-AE9E-47BE-EB34-4A9B5A3D5895}"/>
              </a:ext>
            </a:extLst>
          </p:cNvPr>
          <p:cNvSpPr/>
          <p:nvPr/>
        </p:nvSpPr>
        <p:spPr>
          <a:xfrm>
            <a:off x="6069055" y="5096035"/>
            <a:ext cx="2244077" cy="38196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0E333-5993-B625-CF56-E3A58964243D}"/>
              </a:ext>
            </a:extLst>
          </p:cNvPr>
          <p:cNvSpPr txBox="1"/>
          <p:nvPr/>
        </p:nvSpPr>
        <p:spPr>
          <a:xfrm>
            <a:off x="235082" y="5930574"/>
            <a:ext cx="910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epoch=300</a:t>
            </a:r>
            <a:r>
              <a:rPr lang="ko-KR" altLang="en-US" dirty="0"/>
              <a:t>일 때 성능은 </a:t>
            </a:r>
            <a:r>
              <a:rPr lang="en-US" altLang="ko-KR" dirty="0"/>
              <a:t>85.25%</a:t>
            </a:r>
            <a:r>
              <a:rPr lang="ko-KR" altLang="en-US" dirty="0"/>
              <a:t>였으나</a:t>
            </a:r>
            <a:r>
              <a:rPr lang="en-US" altLang="ko-KR" dirty="0"/>
              <a:t>, Early Stopping </a:t>
            </a:r>
            <a:r>
              <a:rPr lang="ko-KR" altLang="en-US" dirty="0"/>
              <a:t>적용 후 </a:t>
            </a:r>
            <a:r>
              <a:rPr lang="en-US" altLang="ko-KR" dirty="0"/>
              <a:t>90.16%</a:t>
            </a:r>
            <a:r>
              <a:rPr lang="ko-KR" altLang="en-US" dirty="0"/>
              <a:t>로 성능이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은닉층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C65883-8276-B8F8-43F8-07188BB51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267629" y="1183145"/>
            <a:ext cx="5828371" cy="4896807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A897BC-C0D7-CAB4-179F-0C6BD5A1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57708"/>
            <a:ext cx="5902082" cy="2960592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9E373BC-6876-3DAE-F2B3-0B2D9D20D2F9}"/>
              </a:ext>
            </a:extLst>
          </p:cNvPr>
          <p:cNvSpPr/>
          <p:nvPr/>
        </p:nvSpPr>
        <p:spPr>
          <a:xfrm>
            <a:off x="297082" y="5697988"/>
            <a:ext cx="2244077" cy="47131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061EAE6-F68F-90B0-D088-AD5797ED3041}"/>
              </a:ext>
            </a:extLst>
          </p:cNvPr>
          <p:cNvSpPr/>
          <p:nvPr/>
        </p:nvSpPr>
        <p:spPr>
          <a:xfrm>
            <a:off x="6096000" y="4191658"/>
            <a:ext cx="2573438" cy="5308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E3D06-0AD4-AA16-3F82-AB28AED0F76A}"/>
              </a:ext>
            </a:extLst>
          </p:cNvPr>
          <p:cNvSpPr txBox="1"/>
          <p:nvPr/>
        </p:nvSpPr>
        <p:spPr>
          <a:xfrm>
            <a:off x="297082" y="6238240"/>
            <a:ext cx="115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은닉층을 </a:t>
            </a:r>
            <a:r>
              <a:rPr lang="en-US" altLang="ko-KR" dirty="0"/>
              <a:t>3</a:t>
            </a:r>
            <a:r>
              <a:rPr lang="ko-KR" altLang="en-US" dirty="0"/>
              <a:t>개로 추가하였을 때 성능은 </a:t>
            </a:r>
            <a:r>
              <a:rPr lang="en-US" altLang="ko-KR" dirty="0"/>
              <a:t>88.52%</a:t>
            </a:r>
            <a:r>
              <a:rPr lang="ko-KR" altLang="en-US" dirty="0"/>
              <a:t>였고</a:t>
            </a:r>
            <a:r>
              <a:rPr lang="en-US" altLang="ko-KR" dirty="0"/>
              <a:t>, Early Stopping</a:t>
            </a:r>
            <a:r>
              <a:rPr lang="ko-KR" altLang="en-US" dirty="0"/>
              <a:t>까지 적용한 결과 </a:t>
            </a:r>
            <a:r>
              <a:rPr lang="en-US" altLang="ko-KR" dirty="0"/>
              <a:t>90.16%</a:t>
            </a:r>
            <a:r>
              <a:rPr lang="ko-KR" altLang="en-US" dirty="0"/>
              <a:t>까지 성능이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4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한계점 및 향후 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26C1798-4147-6A48-C63C-ADDCE933F64A}"/>
              </a:ext>
            </a:extLst>
          </p:cNvPr>
          <p:cNvSpPr/>
          <p:nvPr/>
        </p:nvSpPr>
        <p:spPr>
          <a:xfrm>
            <a:off x="1360305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2202F-9D5F-F031-59C5-686BF9C56F98}"/>
              </a:ext>
            </a:extLst>
          </p:cNvPr>
          <p:cNvSpPr txBox="1"/>
          <p:nvPr/>
        </p:nvSpPr>
        <p:spPr>
          <a:xfrm>
            <a:off x="2028720" y="34103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부족한 데이터양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(303,14)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019926" y="356419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선택 과정 추가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한계점 및 향후 과제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5018174" y="35641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모델 성능 최적화</a:t>
            </a:r>
          </a:p>
        </p:txBody>
      </p:sp>
    </p:spTree>
    <p:extLst>
      <p:ext uri="{BB962C8B-B14F-4D97-AF65-F5344CB8AC3E}">
        <p14:creationId xmlns:p14="http://schemas.microsoft.com/office/powerpoint/2010/main" val="289757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기존 오픈소스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CA6055-476A-6499-17C2-AC3F328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065"/>
            <a:ext cx="12192000" cy="561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57D8D-30B6-89B7-7CE5-F261BB040328}"/>
              </a:ext>
            </a:extLst>
          </p:cNvPr>
          <p:cNvSpPr txBox="1"/>
          <p:nvPr/>
        </p:nvSpPr>
        <p:spPr>
          <a:xfrm>
            <a:off x="0" y="6586338"/>
            <a:ext cx="532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https://github.com/g-shreekant/Heart-Disease-Prediction-using-Machine-Learning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940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Google Shape;86;p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CA9402A-02C9-9F20-42DB-3A5AC11C4E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701694"/>
            <a:ext cx="4572000" cy="76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DDEBF6-47EC-F107-8DDC-8E86F251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18582"/>
            <a:ext cx="6745570" cy="2037724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DE36EE4-1112-E846-C235-353769688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527428"/>
            <a:ext cx="3250452" cy="46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BDDF2E-B01C-6591-F33C-F60CEC3E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50797"/>
              </p:ext>
            </p:extLst>
          </p:nvPr>
        </p:nvGraphicFramePr>
        <p:xfrm>
          <a:off x="267629" y="1247576"/>
          <a:ext cx="11393924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0">
                  <a:extLst>
                    <a:ext uri="{9D8B030D-6E8A-4147-A177-3AD203B41FA5}">
                      <a16:colId xmlns:a16="http://schemas.microsoft.com/office/drawing/2014/main" val="2265635450"/>
                    </a:ext>
                  </a:extLst>
                </a:gridCol>
                <a:gridCol w="9360594">
                  <a:extLst>
                    <a:ext uri="{9D8B030D-6E8A-4147-A177-3AD203B41FA5}">
                      <a16:colId xmlns:a16="http://schemas.microsoft.com/office/drawing/2014/main" val="874988491"/>
                    </a:ext>
                  </a:extLst>
                </a:gridCol>
              </a:tblGrid>
              <a:tr h="280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변수명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65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환자의 나이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Sex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환자의 성별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여성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남성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09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흉통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유형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정형적 협심증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2=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비정형 협심증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3=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협심증이 아닌 통증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4= 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무증상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Trestbps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안정 시 혈압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30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Chol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콜레스테롤(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mg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dl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Fbs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공복 혈당 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&gt; 120mg/dl (0=False, 1=True)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28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Restecg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안정 시 심전도 결과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(0=Normal, 1=ST-T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파 정상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2=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좌심실 비대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thalachh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최대 심박수 달성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Oldpeak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비교적 안정될 때까지 운동으로 유발되는 ST 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depression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이전 최고치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Slope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최대 운동 ST 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segment의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기울기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10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주요 혈관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수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(0~3)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Thal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탈륨 스트레스 테스트 결과 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(3=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정상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6=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수정된 결함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7=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되돌릴 수 있는 결함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8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target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목표 변수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심장마비 가능성 낮음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심장마비 가능성 높음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9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5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6196EE1-61CE-59B4-B486-57C745C9C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" y="1465013"/>
            <a:ext cx="6412090" cy="1594718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1FF259-5829-BF0F-D7A9-8760CFAE6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" y="3209436"/>
            <a:ext cx="6571460" cy="31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F412BAB-9FB3-D453-E093-195EA9BF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108877"/>
            <a:ext cx="8787681" cy="1833824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B68D9A1-D80E-9718-CF63-7002CDE71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3029984"/>
            <a:ext cx="8521320" cy="3670073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B56E2536-8871-A5C9-1E31-8C47497C0B69}"/>
              </a:ext>
            </a:extLst>
          </p:cNvPr>
          <p:cNvSpPr/>
          <p:nvPr/>
        </p:nvSpPr>
        <p:spPr>
          <a:xfrm>
            <a:off x="281469" y="6326535"/>
            <a:ext cx="5948345" cy="29183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2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E2E13C4-A308-37A7-9D17-DDC0A280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236647"/>
            <a:ext cx="6314916" cy="41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966</Words>
  <Application>Microsoft Office PowerPoint</Application>
  <PresentationFormat>와이드스크린</PresentationFormat>
  <Paragraphs>180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Pretendard</vt:lpstr>
      <vt:lpstr>Pretendard ExtraBold</vt:lpstr>
      <vt:lpstr>Malgun Gothic</vt:lpstr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이서연</cp:lastModifiedBy>
  <cp:revision>35</cp:revision>
  <dcterms:created xsi:type="dcterms:W3CDTF">2022-07-11T04:17:28Z</dcterms:created>
  <dcterms:modified xsi:type="dcterms:W3CDTF">2024-06-09T07:37:25Z</dcterms:modified>
</cp:coreProperties>
</file>