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D6AF-7602-4F22-AA5F-9FBDAFC62F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C702-24C2-464C-A0D1-568BA21B3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D5AA-9F36-4E3A-9DDB-E7AF56D3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00F323-7433-4724-9B3B-82BC8323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A3442-2B46-4F8F-A292-2152246B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28D2B-A043-44A3-8E80-8E2F3B8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92B69-F4F9-46F4-A51A-F71E128A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5237-0325-4B81-8BD1-725F8AFA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1BD56-D153-49C3-8FCA-4CF395E8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13671-C1C7-416A-9ED3-46AB99DC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37F6-5077-48A9-9B83-00440180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4489-ABE6-49AD-A6FA-865659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3D444-B03A-4BDB-8B15-75C63E58A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15AF1-2639-4BA3-87B1-63648637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C38AC-031B-40F7-8863-946B5998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F1B99-10EA-4064-8341-239BF7D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36DE7-EBBF-4076-B047-9F9F4D19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4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C79C-D757-4036-818F-FEB40A2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CB5BC-F9AA-44B2-B9F1-10A881A1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C8F71-A293-4FAE-8397-7964BB7A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6726B-B8B0-4996-8E40-6A5672B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16CF1-8747-436E-ACCE-F6F2099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D4752-A4BF-4D91-BE8F-E7F3737E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BC61B-6EF6-4636-A86C-0278E0BA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1740C-6EA6-4C3D-8ED3-E0D95F0A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86F8D-DAEB-4E9B-893C-CBC9229D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93123-349A-41A8-A38E-D8B3ED7C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1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FB149-74E7-429B-8C63-71349CE5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DC75-92B7-4B9B-829F-851EE99AE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1E0E3-CD94-4E59-A9F7-C2F8500BE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AA0A-50DB-43E0-A480-6F22E5E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1BE4D-9364-4C5C-920A-F13F62EE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766B7-216C-443A-89A2-B402B333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1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E66D-9D3A-4DCC-BF56-9125F964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52A0D-9608-4FC8-B6D7-62AFE9141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D0218-FE8F-424E-89F7-1551452B2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6A17DC-67E2-437F-A53F-CD6FE810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37684C-358C-4D5F-9685-C43A17932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8AC32-D71B-4A41-932A-BC5066D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96F82-4CC8-46F4-939A-AB37EEBF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21BEB-8D65-4637-840B-33CBBD98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B1E76-414B-4E88-9ADC-F337CAD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D04AB6-8C65-4471-A62D-5234DB1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5D72C-74EC-4752-AC2E-4284DEEB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9E9DFF-EA96-45ED-8435-6CC1283F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EA888-7633-40F1-B614-76254EB3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2A6C8A-0E4E-417A-83EE-4AB0A7AC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C08E0-50B0-4ADC-B90B-AF87D806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8631-1968-430D-A1FB-EF839295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1DF2-0A50-4EFA-9B3D-5B2714F4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46FFD-4CD5-4ECF-A8D0-FE77DE1A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8B149-8210-4818-9F5F-A39B64C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26122-3280-4948-A734-793E7BFA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07B54-D047-4606-8FD4-4A472691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7AB6-240C-4287-A394-FFACAB0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0D80-0767-4F40-8B2C-A1FFAD8A6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64818-59B1-4119-BA5F-AF79DD48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F4A30-FD6D-4654-A205-1164E59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A4B64-69F2-4073-A06F-F91D23E4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69170-D606-4DD7-BE97-CA922AE4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C5EA7-2F55-4DEE-9F56-E09C611C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627B7-0E46-4126-87BC-B39595E4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05F6B-5C76-4473-B27F-EE07152BE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91D4-E4C5-46AA-88A1-32D441920BC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5E310-2985-48C6-A159-92DF30ED9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E103-65FC-4A5E-9224-88F6534F5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E977-80A9-495A-8D1F-191462A6B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CB9793-E339-45F7-AA24-5E23024F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9A7C99-83F1-4F5B-BB0D-E8C0DD9F5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급여 데이터 처리 및 병합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6DCED-65A8-4419-87CB-AC8136C7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8"/>
            <a:ext cx="9144000" cy="1655762"/>
          </a:xfrm>
        </p:spPr>
        <p:txBody>
          <a:bodyPr/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ko-KR" altLang="en-US" dirty="0"/>
              <a:t>작성일자 </a:t>
            </a:r>
            <a:r>
              <a:rPr lang="en-US" altLang="ko-KR" dirty="0"/>
              <a:t>: 2024.11.09</a:t>
            </a:r>
          </a:p>
          <a:p>
            <a:r>
              <a:rPr lang="ko-KR" altLang="en-US" dirty="0"/>
              <a:t>연락처 </a:t>
            </a:r>
            <a:r>
              <a:rPr lang="en-US" altLang="ko-KR" dirty="0"/>
              <a:t>: jeonghun9326@naver.com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4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처리된 급여대장 폴더 경로 설정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처리된 폴더 내의 모든 급여대장 파일을 처리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".xlsx"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파일 로드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파일명에서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"2024.00"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부분 추출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지급년월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파일명의 첫 번째 부분인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"2024.00"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지급년월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컬럼 추가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지급년월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지급년월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수정된 파일 저장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지급년월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컬럼이 추가된 파일들이 저장되었습니다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경로 설정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변경 필요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"2024_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피처견본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피처견본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 파일 로드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reference_columns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병합할 데이터를 담을 리스트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내의 모든 파일을 처리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파일 로드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 컬럼을 기반으로 데이터프레임 재정렬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없는 컬럼은 추가하고 값을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채움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reindex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reference_columns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fill_value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병합할 데이터를 리스트에 추가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 데이터를 하나의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병합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병합된 데이터 엑셀 파일로 저장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병합된 급여대장 파일이 생성되었습니다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9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경로 설정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변경 필요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"2024_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피처견본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피처견본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 파일 로드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reference_columns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병합할 데이터를 담을 리스트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내의 모든 파일을 처리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".xlsx"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파일 로드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 컬럼을 기반으로 데이터프레임 재정렬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없는 컬럼은 추가하고 값을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채움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reindex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reference_columns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fill_value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병합할 데이터를 리스트에 추가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 데이터를 하나의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병합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final_df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병합된 데이터 엑셀 파일로 저장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final_df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병합된 급여대장 파일이 생성되었습니다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7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병합된 파일 경로 설정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변경 필요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merged_file_path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2/2024_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.xlsx"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병합된 엑셀 파일 로드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부서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성명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직급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입사일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컬럼에 값이 없는 행 삭제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부서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성명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직급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입사일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수정된 파일 저장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값이 없는 행이 삭제된 병합된 급여대장 파일이 저장되었습니다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49F8D-D72A-48E8-A962-D17F7FB55238}"/>
              </a:ext>
            </a:extLst>
          </p:cNvPr>
          <p:cNvSpPr txBox="1"/>
          <p:nvPr/>
        </p:nvSpPr>
        <p:spPr>
          <a:xfrm>
            <a:off x="976544" y="465166"/>
            <a:ext cx="306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DDB6B-6D26-4EA9-BE02-FC747F04D381}"/>
              </a:ext>
            </a:extLst>
          </p:cNvPr>
          <p:cNvSpPr txBox="1"/>
          <p:nvPr/>
        </p:nvSpPr>
        <p:spPr>
          <a:xfrm>
            <a:off x="914400" y="1287259"/>
            <a:ext cx="40127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· </a:t>
            </a:r>
            <a:r>
              <a:rPr lang="ko-KR" altLang="en-US" sz="2400" b="1" dirty="0"/>
              <a:t>프로젝트 개요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문제 정의 및 목표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과정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데이터 병합 및 통일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결과 및 통찰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향후 개선점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· </a:t>
            </a:r>
            <a:r>
              <a:rPr lang="ko-KR" altLang="en-US" sz="2400" b="1" dirty="0"/>
              <a:t>결론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B49288-739A-4622-A201-06479B89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CB20-4FAB-4E38-B991-77DDB27A290C}"/>
              </a:ext>
            </a:extLst>
          </p:cNvPr>
          <p:cNvSpPr txBox="1"/>
          <p:nvPr/>
        </p:nvSpPr>
        <p:spPr>
          <a:xfrm>
            <a:off x="719091" y="271651"/>
            <a:ext cx="330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24C93-F6DE-4FEE-8EB5-434489B6BE05}"/>
              </a:ext>
            </a:extLst>
          </p:cNvPr>
          <p:cNvSpPr txBox="1"/>
          <p:nvPr/>
        </p:nvSpPr>
        <p:spPr>
          <a:xfrm>
            <a:off x="1068280" y="956737"/>
            <a:ext cx="72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목적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연간 누적되는 다수의 데이터를 간단히 처리하기 </a:t>
            </a:r>
            <a:r>
              <a:rPr lang="ko-KR" altLang="en-US" sz="1800" b="1" dirty="0" err="1"/>
              <a:t>위함입니다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F772-91CF-4633-8B31-C863BEE07E2C}"/>
              </a:ext>
            </a:extLst>
          </p:cNvPr>
          <p:cNvSpPr txBox="1"/>
          <p:nvPr/>
        </p:nvSpPr>
        <p:spPr>
          <a:xfrm>
            <a:off x="1068278" y="1478469"/>
            <a:ext cx="109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필요성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업무 특성상 다수의 엑셀 데이터를 동시에 활용하는 경우 </a:t>
            </a:r>
            <a:endParaRPr lang="en-US" altLang="ko-KR" sz="1800" b="1" dirty="0"/>
          </a:p>
          <a:p>
            <a:r>
              <a:rPr lang="en-US" altLang="ko-KR" b="1" dirty="0"/>
              <a:t>            </a:t>
            </a:r>
            <a:r>
              <a:rPr lang="ko-KR" altLang="en-US" sz="1800" b="1" dirty="0"/>
              <a:t>동일한 기준으로 일괄 처리하기 위해 필요하다고 생각합니다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700E-533A-4BB5-ADAB-C1BC6F22F96D}"/>
              </a:ext>
            </a:extLst>
          </p:cNvPr>
          <p:cNvSpPr txBox="1"/>
          <p:nvPr/>
        </p:nvSpPr>
        <p:spPr>
          <a:xfrm>
            <a:off x="1068278" y="2268615"/>
            <a:ext cx="1043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업무적 가치</a:t>
            </a:r>
            <a:r>
              <a:rPr lang="en-US" altLang="ko-KR" b="1" dirty="0"/>
              <a:t>: </a:t>
            </a:r>
            <a:r>
              <a:rPr lang="ko-KR" altLang="en-US" b="1" dirty="0"/>
              <a:t>인사팀으로서 업무를 하면서 많은 데이터를 다루는 경우 </a:t>
            </a:r>
            <a:endParaRPr lang="en-US" altLang="ko-KR" b="1" dirty="0"/>
          </a:p>
          <a:p>
            <a:r>
              <a:rPr lang="en-US" altLang="ko-KR" b="1" dirty="0"/>
              <a:t>                   </a:t>
            </a:r>
            <a:r>
              <a:rPr lang="ko-KR" altLang="en-US" b="1" dirty="0"/>
              <a:t>급여 뿐 아니라</a:t>
            </a:r>
            <a:r>
              <a:rPr lang="en-US" altLang="ko-KR" b="1" dirty="0"/>
              <a:t> </a:t>
            </a:r>
            <a:r>
              <a:rPr lang="ko-KR" altLang="en-US" b="1" dirty="0"/>
              <a:t>다양한 데이터를 다루는데 적용 가능합니다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209F91-382E-4BAA-A2F8-BE26C7F485B1}"/>
              </a:ext>
            </a:extLst>
          </p:cNvPr>
          <p:cNvGrpSpPr/>
          <p:nvPr/>
        </p:nvGrpSpPr>
        <p:grpSpPr>
          <a:xfrm>
            <a:off x="2100830" y="3429000"/>
            <a:ext cx="7990340" cy="2438400"/>
            <a:chOff x="1469162" y="3429000"/>
            <a:chExt cx="7990340" cy="2438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E4AAF00-B634-4DDD-8CD1-4299310A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9162" y="3429000"/>
              <a:ext cx="1352550" cy="2438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599FB7B-4541-4739-B8F8-525B293C5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5823" y="4406145"/>
              <a:ext cx="1973679" cy="484110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04428A36-B878-4426-9B68-FDD25663B374}"/>
                </a:ext>
              </a:extLst>
            </p:cNvPr>
            <p:cNvSpPr/>
            <p:nvPr/>
          </p:nvSpPr>
          <p:spPr>
            <a:xfrm>
              <a:off x="3506960" y="4230209"/>
              <a:ext cx="3293615" cy="77949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12</a:t>
              </a:r>
              <a:r>
                <a:rPr lang="ko-KR" altLang="en-US" b="1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개의 파일을 하나로 통합</a:t>
              </a: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E6F462B-EF54-4BD2-921D-9155ED18CA46}"/>
              </a:ext>
            </a:extLst>
          </p:cNvPr>
          <p:cNvSpPr/>
          <p:nvPr/>
        </p:nvSpPr>
        <p:spPr>
          <a:xfrm>
            <a:off x="1773382" y="3214254"/>
            <a:ext cx="8552873" cy="28540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0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1DC80-75D7-4F50-8040-28F075BCCCAC}"/>
              </a:ext>
            </a:extLst>
          </p:cNvPr>
          <p:cNvSpPr txBox="1"/>
          <p:nvPr/>
        </p:nvSpPr>
        <p:spPr>
          <a:xfrm>
            <a:off x="923278" y="516547"/>
            <a:ext cx="330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 정의 및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3B043-1377-4214-8B64-8E2AA2485DB7}"/>
              </a:ext>
            </a:extLst>
          </p:cNvPr>
          <p:cNvSpPr txBox="1"/>
          <p:nvPr/>
        </p:nvSpPr>
        <p:spPr>
          <a:xfrm>
            <a:off x="1272466" y="1158166"/>
            <a:ext cx="104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b="1" dirty="0"/>
              <a:t>데이터의 문제점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급여대장 파일의 항목이 동일하지 않고</a:t>
            </a:r>
            <a:r>
              <a:rPr lang="en-US" altLang="ko-KR" sz="1800" b="1" dirty="0"/>
              <a:t>, </a:t>
            </a:r>
            <a:r>
              <a:rPr lang="ko-KR" altLang="en-US" b="1" dirty="0"/>
              <a:t>병합</a:t>
            </a:r>
            <a:r>
              <a:rPr lang="ko-KR" altLang="en-US" sz="1800" b="1" dirty="0"/>
              <a:t>하는데 있어서 시간소요가 많습니다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ED5C-E3C7-434D-952F-FDF00D0AFE18}"/>
              </a:ext>
            </a:extLst>
          </p:cNvPr>
          <p:cNvSpPr txBox="1"/>
          <p:nvPr/>
        </p:nvSpPr>
        <p:spPr>
          <a:xfrm>
            <a:off x="1272465" y="1679898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목표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사업계획 등 연간 종합적인 데이터를 확인해야 할 경우 필요한 형태의 데이터 구축 자동화</a:t>
            </a:r>
            <a:endParaRPr lang="en-US" altLang="ko-KR" sz="1800" b="1" dirty="0"/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94A1C2-3A0F-4EF6-8757-717F8955D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63737"/>
              </p:ext>
            </p:extLst>
          </p:nvPr>
        </p:nvGraphicFramePr>
        <p:xfrm>
          <a:off x="679034" y="3053226"/>
          <a:ext cx="10833932" cy="19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3" imgW="9629641" imgH="171450" progId="Excel.Sheet.12">
                  <p:embed/>
                </p:oleObj>
              </mc:Choice>
              <mc:Fallback>
                <p:oleObj name="Worksheet" r:id="rId3" imgW="9629641" imgH="171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034" y="3053226"/>
                        <a:ext cx="10833932" cy="192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C566D509-304B-4CE6-BED1-92B1DE48C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81339"/>
              </p:ext>
            </p:extLst>
          </p:nvPr>
        </p:nvGraphicFramePr>
        <p:xfrm>
          <a:off x="1762125" y="6003726"/>
          <a:ext cx="86677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5" imgW="8667839" imgH="171450" progId="Excel.Sheet.12">
                  <p:embed/>
                </p:oleObj>
              </mc:Choice>
              <mc:Fallback>
                <p:oleObj name="Worksheet" r:id="rId5" imgW="8667839" imgH="171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125" y="6003726"/>
                        <a:ext cx="86677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F5794E4-3A5B-4E88-A33F-08E79813F7C5}"/>
              </a:ext>
            </a:extLst>
          </p:cNvPr>
          <p:cNvSpPr txBox="1"/>
          <p:nvPr/>
        </p:nvSpPr>
        <p:spPr>
          <a:xfrm>
            <a:off x="4604551" y="2461225"/>
            <a:ext cx="298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1</a:t>
            </a:r>
            <a:r>
              <a:rPr lang="ko-KR" altLang="en-US" sz="2000" b="1" dirty="0"/>
              <a:t>월급여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D1B9C-E019-4103-8C3B-706C1C5BAE32}"/>
              </a:ext>
            </a:extLst>
          </p:cNvPr>
          <p:cNvSpPr txBox="1"/>
          <p:nvPr/>
        </p:nvSpPr>
        <p:spPr>
          <a:xfrm>
            <a:off x="4604550" y="5397412"/>
            <a:ext cx="298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</a:t>
            </a:r>
            <a:r>
              <a:rPr lang="ko-KR" altLang="en-US" sz="2000" b="1" dirty="0"/>
              <a:t>월급여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64137C6-34F5-4D2D-B565-4EED8FE5A6C4}"/>
              </a:ext>
            </a:extLst>
          </p:cNvPr>
          <p:cNvSpPr/>
          <p:nvPr/>
        </p:nvSpPr>
        <p:spPr>
          <a:xfrm>
            <a:off x="5805996" y="3611886"/>
            <a:ext cx="674703" cy="1467236"/>
          </a:xfrm>
          <a:prstGeom prst="downArrow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9F08C-DE71-447D-9F97-EDF8FC2AADDE}"/>
              </a:ext>
            </a:extLst>
          </p:cNvPr>
          <p:cNvSpPr txBox="1"/>
          <p:nvPr/>
        </p:nvSpPr>
        <p:spPr>
          <a:xfrm>
            <a:off x="2849732" y="3429000"/>
            <a:ext cx="24149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월 급여에는</a:t>
            </a:r>
            <a:endParaRPr lang="en-US" altLang="ko-KR" dirty="0"/>
          </a:p>
          <a:p>
            <a:pPr algn="ctr"/>
            <a:r>
              <a:rPr lang="ko-KR" altLang="en-US" dirty="0"/>
              <a:t>연장</a:t>
            </a:r>
            <a:r>
              <a:rPr lang="en-US" altLang="ko-KR" dirty="0"/>
              <a:t>/</a:t>
            </a:r>
            <a:r>
              <a:rPr lang="ko-KR" altLang="en-US" dirty="0"/>
              <a:t>휴일근로수당 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532F5-BE57-4755-941B-6E1C377DBAF3}"/>
              </a:ext>
            </a:extLst>
          </p:cNvPr>
          <p:cNvSpPr txBox="1"/>
          <p:nvPr/>
        </p:nvSpPr>
        <p:spPr>
          <a:xfrm>
            <a:off x="2849731" y="5079122"/>
            <a:ext cx="24149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월 급여에는</a:t>
            </a:r>
            <a:endParaRPr lang="en-US" altLang="ko-KR" dirty="0"/>
          </a:p>
          <a:p>
            <a:pPr algn="ctr"/>
            <a:r>
              <a:rPr lang="ko-KR" altLang="en-US" dirty="0"/>
              <a:t>연장</a:t>
            </a:r>
            <a:r>
              <a:rPr lang="en-US" altLang="ko-KR" dirty="0"/>
              <a:t>/</a:t>
            </a:r>
            <a:r>
              <a:rPr lang="ko-KR" altLang="en-US" dirty="0"/>
              <a:t>휴일근로수당 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EA036-F07F-408E-B63C-4B49ABA105DB}"/>
              </a:ext>
            </a:extLst>
          </p:cNvPr>
          <p:cNvSpPr txBox="1"/>
          <p:nvPr/>
        </p:nvSpPr>
        <p:spPr>
          <a:xfrm>
            <a:off x="7377344" y="4183416"/>
            <a:ext cx="27180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파일을 열지 않고도 </a:t>
            </a:r>
            <a:endParaRPr lang="en-US" altLang="ko-KR" dirty="0"/>
          </a:p>
          <a:p>
            <a:pPr algn="ctr"/>
            <a:r>
              <a:rPr lang="ko-KR" altLang="en-US" dirty="0"/>
              <a:t>항목을 맞춰서 병합 가능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D3EBC5-475B-4C13-98DE-9608DE7447B1}"/>
              </a:ext>
            </a:extLst>
          </p:cNvPr>
          <p:cNvSpPr/>
          <p:nvPr/>
        </p:nvSpPr>
        <p:spPr>
          <a:xfrm>
            <a:off x="591127" y="2461225"/>
            <a:ext cx="11018981" cy="396728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CB20-4FAB-4E38-B991-77DDB27A290C}"/>
              </a:ext>
            </a:extLst>
          </p:cNvPr>
          <p:cNvSpPr txBox="1"/>
          <p:nvPr/>
        </p:nvSpPr>
        <p:spPr>
          <a:xfrm>
            <a:off x="923278" y="387061"/>
            <a:ext cx="330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24C93-F6DE-4FEE-8EB5-434489B6BE05}"/>
              </a:ext>
            </a:extLst>
          </p:cNvPr>
          <p:cNvSpPr txBox="1"/>
          <p:nvPr/>
        </p:nvSpPr>
        <p:spPr>
          <a:xfrm>
            <a:off x="1272467" y="1072147"/>
            <a:ext cx="95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불필요한 행 삭제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엑셀 파일에서 불필요한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번부터 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번까지의 행 삭제합니다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F772-91CF-4633-8B31-C863BEE07E2C}"/>
              </a:ext>
            </a:extLst>
          </p:cNvPr>
          <p:cNvSpPr txBox="1"/>
          <p:nvPr/>
        </p:nvSpPr>
        <p:spPr>
          <a:xfrm>
            <a:off x="1272465" y="1593879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b="1" dirty="0" err="1"/>
              <a:t>컬럼명</a:t>
            </a:r>
            <a:r>
              <a:rPr lang="ko-KR" altLang="en-US" sz="1800" b="1" dirty="0"/>
              <a:t> 수정 및 보완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행을 삭제하면서 병합되었던 부분의 컬럼이 삭제되어 기존 </a:t>
            </a:r>
            <a:r>
              <a:rPr lang="ko-KR" altLang="en-US" sz="1800" b="1" dirty="0" err="1"/>
              <a:t>컬럼명</a:t>
            </a:r>
            <a:r>
              <a:rPr lang="ko-KR" altLang="en-US" sz="1800" b="1" dirty="0"/>
              <a:t> 작성합니다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700E-533A-4BB5-ADAB-C1BC6F22F96D}"/>
              </a:ext>
            </a:extLst>
          </p:cNvPr>
          <p:cNvSpPr txBox="1"/>
          <p:nvPr/>
        </p:nvSpPr>
        <p:spPr>
          <a:xfrm>
            <a:off x="1272465" y="2186632"/>
            <a:ext cx="104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 err="1"/>
              <a:t>지급년월</a:t>
            </a:r>
            <a:r>
              <a:rPr lang="ko-KR" altLang="en-US" sz="1800" b="1" dirty="0"/>
              <a:t> 컬럼 추가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각각의 파일명에서 </a:t>
            </a:r>
            <a:r>
              <a:rPr lang="ko-KR" altLang="en-US" sz="1800" b="1" dirty="0" err="1"/>
              <a:t>지급년월을</a:t>
            </a:r>
            <a:r>
              <a:rPr lang="ko-KR" altLang="en-US" sz="1800" b="1" dirty="0"/>
              <a:t> 추출하여 엑셀데이터 내부에 삽입합니다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6C201-99DF-4268-8CC4-7172A5630047}"/>
              </a:ext>
            </a:extLst>
          </p:cNvPr>
          <p:cNvSpPr txBox="1"/>
          <p:nvPr/>
        </p:nvSpPr>
        <p:spPr>
          <a:xfrm>
            <a:off x="1481646" y="4302036"/>
            <a:ext cx="828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월 누적 데이터를 하나로 합칠 예정이니 월별 제목 부분은 삭제합니다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9D0BAB-40B5-4F53-A6AB-B51A507830CA}"/>
              </a:ext>
            </a:extLst>
          </p:cNvPr>
          <p:cNvSpPr/>
          <p:nvPr/>
        </p:nvSpPr>
        <p:spPr>
          <a:xfrm>
            <a:off x="1272465" y="4367814"/>
            <a:ext cx="209181" cy="213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8F35AF7-B62A-4998-ADA6-4DC969CD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88011"/>
              </p:ext>
            </p:extLst>
          </p:nvPr>
        </p:nvGraphicFramePr>
        <p:xfrm>
          <a:off x="1272465" y="4958968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8495939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255154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공제합계액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546030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25433780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29966220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10743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F662C01-27CD-4915-88D6-1207B7363B0F}"/>
              </a:ext>
            </a:extLst>
          </p:cNvPr>
          <p:cNvSpPr txBox="1"/>
          <p:nvPr/>
        </p:nvSpPr>
        <p:spPr>
          <a:xfrm>
            <a:off x="5482515" y="4996345"/>
            <a:ext cx="56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병합된 부분이던 </a:t>
            </a:r>
            <a:r>
              <a:rPr lang="ko-KR" altLang="en-US" dirty="0" err="1"/>
              <a:t>차인지급액이</a:t>
            </a:r>
            <a:r>
              <a:rPr lang="ko-KR" altLang="en-US" dirty="0"/>
              <a:t> 삭제되어 복원합니다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0C539D7-48D3-4BDF-895F-F8382CBE42C0}"/>
              </a:ext>
            </a:extLst>
          </p:cNvPr>
          <p:cNvSpPr/>
          <p:nvPr/>
        </p:nvSpPr>
        <p:spPr>
          <a:xfrm>
            <a:off x="2965202" y="5061986"/>
            <a:ext cx="209181" cy="21306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BD142E4-FFDB-4A55-8F52-250FA871F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2038"/>
              </p:ext>
            </p:extLst>
          </p:nvPr>
        </p:nvGraphicFramePr>
        <p:xfrm>
          <a:off x="3317721" y="4958968"/>
          <a:ext cx="18161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8553041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5754857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공제합계액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 err="1">
                          <a:effectLst/>
                        </a:rPr>
                        <a:t>차인지급액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58261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25433780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29966220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085968"/>
                  </a:ext>
                </a:extLst>
              </a:tr>
            </a:tbl>
          </a:graphicData>
        </a:graphic>
      </p:graphicFrame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D181E34-0E26-4C4F-BF11-097391DBEC7C}"/>
              </a:ext>
            </a:extLst>
          </p:cNvPr>
          <p:cNvSpPr/>
          <p:nvPr/>
        </p:nvSpPr>
        <p:spPr>
          <a:xfrm>
            <a:off x="5277159" y="5074479"/>
            <a:ext cx="209181" cy="213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31C2D7B-0C65-4595-985F-2017CC6E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91143"/>
              </p:ext>
            </p:extLst>
          </p:nvPr>
        </p:nvGraphicFramePr>
        <p:xfrm>
          <a:off x="1272465" y="5802471"/>
          <a:ext cx="25019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57913675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6007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130533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공제합계액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차인지급액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지급년월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97344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25433780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29966220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2024.01.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266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10785000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16615000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2024.01.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4572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B747C78-489D-4FED-8628-605DE1639226}"/>
              </a:ext>
            </a:extLst>
          </p:cNvPr>
          <p:cNvSpPr txBox="1"/>
          <p:nvPr/>
        </p:nvSpPr>
        <p:spPr>
          <a:xfrm>
            <a:off x="4225771" y="5958483"/>
            <a:ext cx="703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언제 지급된 급여인지 확인을 위해 </a:t>
            </a:r>
            <a:r>
              <a:rPr lang="ko-KR" altLang="en-US" dirty="0" err="1"/>
              <a:t>지급년월</a:t>
            </a:r>
            <a:r>
              <a:rPr lang="ko-KR" altLang="en-US" dirty="0"/>
              <a:t> 항목을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44B7DD5-A23D-4B1F-A4ED-38C675949D2C}"/>
              </a:ext>
            </a:extLst>
          </p:cNvPr>
          <p:cNvSpPr/>
          <p:nvPr/>
        </p:nvSpPr>
        <p:spPr>
          <a:xfrm>
            <a:off x="3895477" y="6047376"/>
            <a:ext cx="209181" cy="213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CDA718-EC3C-4AEC-91B0-C45ACE676B49}"/>
              </a:ext>
            </a:extLst>
          </p:cNvPr>
          <p:cNvGrpSpPr/>
          <p:nvPr/>
        </p:nvGrpSpPr>
        <p:grpSpPr>
          <a:xfrm>
            <a:off x="1189608" y="2814221"/>
            <a:ext cx="9977576" cy="1857147"/>
            <a:chOff x="1189608" y="2814221"/>
            <a:chExt cx="8895425" cy="185714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D15AC1-D365-4392-AC16-00E1E1E4C4F3}"/>
                </a:ext>
              </a:extLst>
            </p:cNvPr>
            <p:cNvGrpSpPr/>
            <p:nvPr/>
          </p:nvGrpSpPr>
          <p:grpSpPr>
            <a:xfrm>
              <a:off x="1272465" y="3050361"/>
              <a:ext cx="8420100" cy="1162050"/>
              <a:chOff x="1344412" y="2847975"/>
              <a:chExt cx="8420100" cy="116205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08C2165-D723-43D3-BA7B-4404E89D8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4412" y="2847975"/>
                <a:ext cx="8420100" cy="116205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9C7C6A-4997-46F4-B66F-77556B596AB0}"/>
                  </a:ext>
                </a:extLst>
              </p:cNvPr>
              <p:cNvSpPr/>
              <p:nvPr/>
            </p:nvSpPr>
            <p:spPr>
              <a:xfrm>
                <a:off x="1348481" y="3066326"/>
                <a:ext cx="8416031" cy="7457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195F8BB-7052-44A5-8CB9-A3441D91D338}"/>
                </a:ext>
              </a:extLst>
            </p:cNvPr>
            <p:cNvSpPr/>
            <p:nvPr/>
          </p:nvSpPr>
          <p:spPr>
            <a:xfrm>
              <a:off x="1189608" y="2814221"/>
              <a:ext cx="8895425" cy="185714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2F52BDA-1A18-40A6-B141-DA39CD3BC4A7}"/>
              </a:ext>
            </a:extLst>
          </p:cNvPr>
          <p:cNvSpPr/>
          <p:nvPr/>
        </p:nvSpPr>
        <p:spPr>
          <a:xfrm>
            <a:off x="1224009" y="4823769"/>
            <a:ext cx="9943175" cy="6986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27B795F-4031-41E4-B3B7-464782FDCBCC}"/>
              </a:ext>
            </a:extLst>
          </p:cNvPr>
          <p:cNvSpPr/>
          <p:nvPr/>
        </p:nvSpPr>
        <p:spPr>
          <a:xfrm>
            <a:off x="1189608" y="5732510"/>
            <a:ext cx="9943175" cy="8427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6960B4-EA00-4364-8D10-D96382B298B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726972" y="3343564"/>
            <a:ext cx="633755" cy="2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6F1D3A-17BC-4030-8B87-5888A201756D}"/>
              </a:ext>
            </a:extLst>
          </p:cNvPr>
          <p:cNvSpPr txBox="1"/>
          <p:nvPr/>
        </p:nvSpPr>
        <p:spPr>
          <a:xfrm>
            <a:off x="11360727" y="3123237"/>
            <a:ext cx="6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8411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1DC80-75D7-4F50-8040-28F075BCCCAC}"/>
              </a:ext>
            </a:extLst>
          </p:cNvPr>
          <p:cNvSpPr txBox="1"/>
          <p:nvPr/>
        </p:nvSpPr>
        <p:spPr>
          <a:xfrm>
            <a:off x="923278" y="259093"/>
            <a:ext cx="35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 병합 및 통일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3B043-1377-4214-8B64-8E2AA2485DB7}"/>
              </a:ext>
            </a:extLst>
          </p:cNvPr>
          <p:cNvSpPr txBox="1"/>
          <p:nvPr/>
        </p:nvSpPr>
        <p:spPr>
          <a:xfrm>
            <a:off x="1272466" y="900712"/>
            <a:ext cx="101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b="1" dirty="0"/>
              <a:t>기준 파일 선정</a:t>
            </a:r>
            <a:r>
              <a:rPr lang="en-US" altLang="ko-KR" b="1" dirty="0"/>
              <a:t>: </a:t>
            </a:r>
            <a:r>
              <a:rPr lang="ko-KR" altLang="en-US" b="1" dirty="0"/>
              <a:t>급여항목을 통일하기 위한 전체 항목이 작성된 기준이 되는 파일을 선정합니다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ED5C-E3C7-434D-952F-FDF00D0AFE18}"/>
              </a:ext>
            </a:extLst>
          </p:cNvPr>
          <p:cNvSpPr txBox="1"/>
          <p:nvPr/>
        </p:nvSpPr>
        <p:spPr>
          <a:xfrm>
            <a:off x="1272465" y="1422444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빈 컬럼 채우기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기준 파일의 컬럼에 맞게 없는 컬럼을 추가하고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값을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으로 채워줍니다</a:t>
            </a:r>
            <a:r>
              <a:rPr lang="en-US" altLang="ko-KR" sz="18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77AD4-718E-4B05-B577-22558758574A}"/>
              </a:ext>
            </a:extLst>
          </p:cNvPr>
          <p:cNvSpPr txBox="1"/>
          <p:nvPr/>
        </p:nvSpPr>
        <p:spPr>
          <a:xfrm>
            <a:off x="1272465" y="1934987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병합</a:t>
            </a:r>
            <a:r>
              <a:rPr lang="en-US" altLang="ko-KR" sz="1800" b="1" dirty="0"/>
              <a:t>: 1</a:t>
            </a:r>
            <a:r>
              <a:rPr lang="ko-KR" altLang="en-US" sz="1800" b="1" dirty="0"/>
              <a:t>월부터 </a:t>
            </a:r>
            <a:r>
              <a:rPr lang="en-US" altLang="ko-KR" sz="1800" b="1" dirty="0"/>
              <a:t>12</a:t>
            </a:r>
            <a:r>
              <a:rPr lang="ko-KR" altLang="en-US" sz="1800" b="1" dirty="0"/>
              <a:t>월까지의 엑셀 데이터를 병합하여 하나의 파일로 전부 보는 것이 가능합니다</a:t>
            </a:r>
            <a:r>
              <a:rPr lang="en-US" altLang="ko-KR" sz="18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A34A9-0D31-4114-B41A-C702FA524176}"/>
              </a:ext>
            </a:extLst>
          </p:cNvPr>
          <p:cNvSpPr txBox="1"/>
          <p:nvPr/>
        </p:nvSpPr>
        <p:spPr>
          <a:xfrm>
            <a:off x="1003177" y="3420494"/>
            <a:ext cx="1093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전체 지급항목이 있는 파일을 준비하고 각 파일별로 없는 항목은 자동으로 삽입합니다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A129172-A326-4652-A2DC-38974F14C3E9}"/>
              </a:ext>
            </a:extLst>
          </p:cNvPr>
          <p:cNvSpPr/>
          <p:nvPr/>
        </p:nvSpPr>
        <p:spPr>
          <a:xfrm>
            <a:off x="672883" y="3509387"/>
            <a:ext cx="209181" cy="213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3ABDD4-CA99-494A-AB8C-2D72A359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94023"/>
              </p:ext>
            </p:extLst>
          </p:nvPr>
        </p:nvGraphicFramePr>
        <p:xfrm>
          <a:off x="669708" y="4016253"/>
          <a:ext cx="10375899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982">
                  <a:extLst>
                    <a:ext uri="{9D8B030D-6E8A-4147-A177-3AD203B41FA5}">
                      <a16:colId xmlns:a16="http://schemas.microsoft.com/office/drawing/2014/main" val="2090937199"/>
                    </a:ext>
                  </a:extLst>
                </a:gridCol>
                <a:gridCol w="774463">
                  <a:extLst>
                    <a:ext uri="{9D8B030D-6E8A-4147-A177-3AD203B41FA5}">
                      <a16:colId xmlns:a16="http://schemas.microsoft.com/office/drawing/2014/main" val="3048701362"/>
                    </a:ext>
                  </a:extLst>
                </a:gridCol>
                <a:gridCol w="837944">
                  <a:extLst>
                    <a:ext uri="{9D8B030D-6E8A-4147-A177-3AD203B41FA5}">
                      <a16:colId xmlns:a16="http://schemas.microsoft.com/office/drawing/2014/main" val="3101962736"/>
                    </a:ext>
                  </a:extLst>
                </a:gridCol>
                <a:gridCol w="545933">
                  <a:extLst>
                    <a:ext uri="{9D8B030D-6E8A-4147-A177-3AD203B41FA5}">
                      <a16:colId xmlns:a16="http://schemas.microsoft.com/office/drawing/2014/main" val="2775857136"/>
                    </a:ext>
                  </a:extLst>
                </a:gridCol>
                <a:gridCol w="685590">
                  <a:extLst>
                    <a:ext uri="{9D8B030D-6E8A-4147-A177-3AD203B41FA5}">
                      <a16:colId xmlns:a16="http://schemas.microsoft.com/office/drawing/2014/main" val="1526125939"/>
                    </a:ext>
                  </a:extLst>
                </a:gridCol>
                <a:gridCol w="1472749">
                  <a:extLst>
                    <a:ext uri="{9D8B030D-6E8A-4147-A177-3AD203B41FA5}">
                      <a16:colId xmlns:a16="http://schemas.microsoft.com/office/drawing/2014/main" val="3950476927"/>
                    </a:ext>
                  </a:extLst>
                </a:gridCol>
                <a:gridCol w="561803">
                  <a:extLst>
                    <a:ext uri="{9D8B030D-6E8A-4147-A177-3AD203B41FA5}">
                      <a16:colId xmlns:a16="http://schemas.microsoft.com/office/drawing/2014/main" val="1883186540"/>
                    </a:ext>
                  </a:extLst>
                </a:gridCol>
                <a:gridCol w="723679">
                  <a:extLst>
                    <a:ext uri="{9D8B030D-6E8A-4147-A177-3AD203B41FA5}">
                      <a16:colId xmlns:a16="http://schemas.microsoft.com/office/drawing/2014/main" val="3249001352"/>
                    </a:ext>
                  </a:extLst>
                </a:gridCol>
                <a:gridCol w="1015689">
                  <a:extLst>
                    <a:ext uri="{9D8B030D-6E8A-4147-A177-3AD203B41FA5}">
                      <a16:colId xmlns:a16="http://schemas.microsoft.com/office/drawing/2014/main" val="1213247192"/>
                    </a:ext>
                  </a:extLst>
                </a:gridCol>
                <a:gridCol w="1015689">
                  <a:extLst>
                    <a:ext uri="{9D8B030D-6E8A-4147-A177-3AD203B41FA5}">
                      <a16:colId xmlns:a16="http://schemas.microsoft.com/office/drawing/2014/main" val="2921689491"/>
                    </a:ext>
                  </a:extLst>
                </a:gridCol>
                <a:gridCol w="1015689">
                  <a:extLst>
                    <a:ext uri="{9D8B030D-6E8A-4147-A177-3AD203B41FA5}">
                      <a16:colId xmlns:a16="http://schemas.microsoft.com/office/drawing/2014/main" val="795710859"/>
                    </a:ext>
                  </a:extLst>
                </a:gridCol>
                <a:gridCol w="1015689">
                  <a:extLst>
                    <a:ext uri="{9D8B030D-6E8A-4147-A177-3AD203B41FA5}">
                      <a16:colId xmlns:a16="http://schemas.microsoft.com/office/drawing/2014/main" val="316074582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지급년월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사업장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부서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입사일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퇴사일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기본급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고정연장수당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연장근로수당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휴일근로수당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야간근로수당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996318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2024.01.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본사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회장실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정지훈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대표이사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2015-01-01 00:00:00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6817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47DE299-23E2-4969-8FF2-874730F8FE2C}"/>
              </a:ext>
            </a:extLst>
          </p:cNvPr>
          <p:cNvSpPr txBox="1"/>
          <p:nvPr/>
        </p:nvSpPr>
        <p:spPr>
          <a:xfrm>
            <a:off x="1003177" y="4640263"/>
            <a:ext cx="1093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병합된 파일을 열어보면 새로 추가한 컬럼들과 수당이 </a:t>
            </a:r>
            <a:r>
              <a:rPr lang="ko-KR" altLang="en-US" dirty="0" err="1"/>
              <a:t>없는경우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으로 채워진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C8E64BC-6F94-4F39-ABB8-66DB32A3902D}"/>
              </a:ext>
            </a:extLst>
          </p:cNvPr>
          <p:cNvSpPr/>
          <p:nvPr/>
        </p:nvSpPr>
        <p:spPr>
          <a:xfrm>
            <a:off x="672883" y="4729156"/>
            <a:ext cx="209181" cy="213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D5DF04-72C3-4BED-A75F-4A46DF4C860D}"/>
              </a:ext>
            </a:extLst>
          </p:cNvPr>
          <p:cNvGrpSpPr/>
          <p:nvPr/>
        </p:nvGrpSpPr>
        <p:grpSpPr>
          <a:xfrm>
            <a:off x="672883" y="2772990"/>
            <a:ext cx="10372725" cy="484279"/>
            <a:chOff x="250053" y="2492908"/>
            <a:chExt cx="10372725" cy="484279"/>
          </a:xfrm>
        </p:grpSpPr>
        <p:graphicFrame>
          <p:nvGraphicFramePr>
            <p:cNvPr id="22" name="개체 21">
              <a:extLst>
                <a:ext uri="{FF2B5EF4-FFF2-40B4-BE49-F238E27FC236}">
                  <a16:creationId xmlns:a16="http://schemas.microsoft.com/office/drawing/2014/main" id="{8CB70B1E-8286-47AF-B73E-9C3ABE230F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897352"/>
                </p:ext>
              </p:extLst>
            </p:nvPr>
          </p:nvGraphicFramePr>
          <p:xfrm>
            <a:off x="250054" y="2492908"/>
            <a:ext cx="10372724" cy="17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Worksheet" r:id="rId3" imgW="9629641" imgH="171450" progId="Excel.Sheet.12">
                    <p:embed/>
                  </p:oleObj>
                </mc:Choice>
                <mc:Fallback>
                  <p:oleObj name="Worksheet" r:id="rId3" imgW="9629641" imgH="17145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054" y="2492908"/>
                          <a:ext cx="10372724" cy="17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C71B83E9-7E9A-454F-A0A4-615ADCCAA3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293207"/>
                </p:ext>
              </p:extLst>
            </p:nvPr>
          </p:nvGraphicFramePr>
          <p:xfrm>
            <a:off x="250053" y="2649931"/>
            <a:ext cx="10372724" cy="17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Worksheet" r:id="rId5" imgW="9629641" imgH="171450" progId="Excel.Sheet.12">
                    <p:embed/>
                  </p:oleObj>
                </mc:Choice>
                <mc:Fallback>
                  <p:oleObj name="Worksheet" r:id="rId5" imgW="9629641" imgH="17145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0053" y="2649931"/>
                          <a:ext cx="10372724" cy="17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E53D328A-DAB4-4B4F-88BC-BAB4C447C5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002682"/>
                </p:ext>
              </p:extLst>
            </p:nvPr>
          </p:nvGraphicFramePr>
          <p:xfrm>
            <a:off x="250053" y="2805737"/>
            <a:ext cx="10372725" cy="17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Worksheet" r:id="rId7" imgW="10372782" imgH="171450" progId="Excel.Sheet.12">
                    <p:embed/>
                  </p:oleObj>
                </mc:Choice>
                <mc:Fallback>
                  <p:oleObj name="Worksheet" r:id="rId7" imgW="10372782" imgH="17145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0053" y="2805737"/>
                          <a:ext cx="10372725" cy="17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578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1DC80-75D7-4F50-8040-28F075BCCCAC}"/>
              </a:ext>
            </a:extLst>
          </p:cNvPr>
          <p:cNvSpPr txBox="1"/>
          <p:nvPr/>
        </p:nvSpPr>
        <p:spPr>
          <a:xfrm>
            <a:off x="923278" y="259093"/>
            <a:ext cx="411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결과 및 추가 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3B043-1377-4214-8B64-8E2AA2485DB7}"/>
              </a:ext>
            </a:extLst>
          </p:cNvPr>
          <p:cNvSpPr txBox="1"/>
          <p:nvPr/>
        </p:nvSpPr>
        <p:spPr>
          <a:xfrm>
            <a:off x="1272466" y="900712"/>
            <a:ext cx="101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병합된 파일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ED5C-E3C7-434D-952F-FDF00D0AFE18}"/>
              </a:ext>
            </a:extLst>
          </p:cNvPr>
          <p:cNvSpPr txBox="1"/>
          <p:nvPr/>
        </p:nvSpPr>
        <p:spPr>
          <a:xfrm>
            <a:off x="1272465" y="1422444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불필요한 행을 확인후 삭제</a:t>
            </a:r>
            <a:endParaRPr lang="en-US" altLang="ko-KR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77AD4-718E-4B05-B577-22558758574A}"/>
              </a:ext>
            </a:extLst>
          </p:cNvPr>
          <p:cNvSpPr txBox="1"/>
          <p:nvPr/>
        </p:nvSpPr>
        <p:spPr>
          <a:xfrm>
            <a:off x="1272465" y="1934987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데이터가 통일됨으로써 데이터를 더 효율적으로 사용 가능</a:t>
            </a:r>
            <a:r>
              <a:rPr lang="en-US" altLang="ko-KR" sz="18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5ED6A-BB11-441B-9C16-A875A65F6023}"/>
              </a:ext>
            </a:extLst>
          </p:cNvPr>
          <p:cNvSpPr txBox="1"/>
          <p:nvPr/>
        </p:nvSpPr>
        <p:spPr>
          <a:xfrm>
            <a:off x="1272465" y="2431907"/>
            <a:ext cx="10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b="1" dirty="0"/>
              <a:t>엑셀의 피벗테이블 및 추가 코드 작업으로 시각화 가능</a:t>
            </a:r>
            <a:r>
              <a:rPr lang="en-US" altLang="ko-KR" b="1" dirty="0"/>
              <a:t>.</a:t>
            </a:r>
            <a:endParaRPr lang="en-US" altLang="ko-KR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C425B-A5A1-4001-A71E-A84E402B36A0}"/>
              </a:ext>
            </a:extLst>
          </p:cNvPr>
          <p:cNvSpPr txBox="1"/>
          <p:nvPr/>
        </p:nvSpPr>
        <p:spPr>
          <a:xfrm>
            <a:off x="1272465" y="2928827"/>
            <a:ext cx="109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 </a:t>
            </a:r>
            <a:r>
              <a:rPr lang="ko-KR" altLang="en-US" sz="1800" b="1" dirty="0"/>
              <a:t>지금까지 보여드린 기술적인 부분까지 인사팀의 업무에 유용하게 쓰일 수 있다는 것을 </a:t>
            </a:r>
            <a:endParaRPr lang="en-US" altLang="ko-KR" sz="1800" b="1" dirty="0"/>
          </a:p>
          <a:p>
            <a:r>
              <a:rPr lang="en-US" altLang="ko-KR" b="1" dirty="0"/>
              <a:t>  </a:t>
            </a:r>
            <a:r>
              <a:rPr lang="ko-KR" altLang="en-US" sz="1800" b="1" dirty="0"/>
              <a:t>보여드리고 싶습니다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47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경로 설정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경로를 변경하세요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.v2"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exist_ok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 폴더 생성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폴더 내의 모든 급여대장 파일 처리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".xlsx"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파일 로드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(header=None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사용해 모든 데이터를 읽어옵니다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엑셀의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번부터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 행 삭제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시작하는 인덱스 기준으로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처리된 파일 저장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 급여대장 파일이 생성되었습니다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97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3AF02B-03CE-4BE4-9118-9B7289BFC039}"/>
              </a:ext>
            </a:extLst>
          </p:cNvPr>
          <p:cNvSpPr/>
          <p:nvPr/>
        </p:nvSpPr>
        <p:spPr>
          <a:xfrm>
            <a:off x="1246909" y="150091"/>
            <a:ext cx="10335491" cy="6557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처리된 급여대장 폴더 경로 설정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"C:/Users/user/Desktop/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.v2/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처리된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급여대장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처리된 폴더 내의 모든 급여대장 파일을 처리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".xlsx"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파일 로드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컬럼 우측의 두 개의 공란 컬럼명을 수정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_index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인덱스 찾기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_index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차인지급액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공란 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컬럼명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수정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공제합계액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_index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부양가족수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번째 공란 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컬럼명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수정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수정된 파일 저장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to_excel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컬럼명이 수정된 파일들이 저장되었습니다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output_folder_path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24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2178</Words>
  <Application>Microsoft Office PowerPoint</Application>
  <PresentationFormat>와이드스크린</PresentationFormat>
  <Paragraphs>202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Microsoft Excel 워크시트</vt:lpstr>
      <vt:lpstr>급여 데이터 처리 및 병합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급여 데이터 처리 및 병합 프로젝트</dc:title>
  <dc:creator>user</dc:creator>
  <cp:lastModifiedBy>user</cp:lastModifiedBy>
  <cp:revision>4</cp:revision>
  <dcterms:created xsi:type="dcterms:W3CDTF">2024-11-09T09:48:49Z</dcterms:created>
  <dcterms:modified xsi:type="dcterms:W3CDTF">2024-11-09T12:01:04Z</dcterms:modified>
</cp:coreProperties>
</file>