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7"/>
  </p:notesMasterIdLst>
  <p:handoutMasterIdLst>
    <p:handoutMasterId r:id="rId38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EDD"/>
    <a:srgbClr val="FEF7DB"/>
    <a:srgbClr val="EF795D"/>
    <a:srgbClr val="E60122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158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21" d="100"/>
          <a:sy n="121" d="100"/>
        </p:scale>
        <p:origin x="1932" y="10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10/30/2020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10/30/2020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10/30/2020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BFF5F24-3D2B-4349-8F78-7E0AD44BB492}"/>
              </a:ext>
            </a:extLst>
          </p:cNvPr>
          <p:cNvSpPr/>
          <p:nvPr userDrawn="1"/>
        </p:nvSpPr>
        <p:spPr>
          <a:xfrm>
            <a:off x="0" y="0"/>
            <a:ext cx="9144000" cy="1470362"/>
          </a:xfrm>
          <a:prstGeom prst="rect">
            <a:avLst/>
          </a:prstGeom>
          <a:solidFill>
            <a:srgbClr val="FEF7DB"/>
          </a:solidFill>
          <a:ln w="31750">
            <a:solidFill>
              <a:srgbClr val="DCDED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58" y="155238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10/30/2020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10/30/2020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21" y="1524224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9.png"/><Relationship Id="rId5" Type="http://schemas.openxmlformats.org/officeDocument/2006/relationships/image" Target="../media/image13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벡터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(eigenvector)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선형 변환을 취했을 때 방향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(direction)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변하지 않고 크기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(magnitude)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 변하는 벡터를 의미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벡터의 크기가 변한다고 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그 변한 크기가 고유 값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eigenvalue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의미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라면 기존 벡터 크기의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배만큼 길어진 것이고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값이    이라면 기존 벡터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크기의    만큼 줄어든 것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3459" y="2787462"/>
            <a:ext cx="147371" cy="52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257" y="3083358"/>
            <a:ext cx="147371" cy="52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값과 행렬식 간에는 다음 관계가 성립함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참고로  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특성행렬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(characteristic matrix)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D(    </a:t>
            </a:r>
            <a:r>
              <a:rPr lang="el-GR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행렬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특성행렬식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(characteristic determinant)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은 특성방정식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(characteristic equation)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고유방정식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eigenvalue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equation)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 정방행렬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고유 값은 적어도 하나 이상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서로 다른 고유 값을 갖게 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347" y="2219253"/>
            <a:ext cx="7145501" cy="1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50" y="3879710"/>
            <a:ext cx="625492" cy="24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0638" y="3832249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3187" y="4492102"/>
            <a:ext cx="1003956" cy="2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식에 특성방정식을 적용하여 고유 값을 구해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에 대해                        을 만족하는 고유 값을 구함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161646"/>
            <a:ext cx="1179620" cy="72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3121" y="2140621"/>
            <a:ext cx="1398451" cy="3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7973" y="2852930"/>
            <a:ext cx="4241551" cy="342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값과 고유 벡터를 구하는 순서는 먼저 고유 값을 구한 후 가우스 소거법을 사용하여 고유 값에 대응하는 고유 벡터를 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가우스 소거법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연립일차방정식을 풀이하는 알고리즘으로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풀이하는 과정에서 일부 미지수가 차츰 소거되어 결국 남은 미지수에 대해 선형 결합으로 표현하면서 풀이를 완성함</a:t>
            </a: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가우스 소거법은 보통 행렬을 사용함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행렬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고유 값을 구한 결과                         였음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    의 고유값에 대응하는 고유 벡터를 풀어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(1)   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대응하는 고유 벡터    를 구함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0" y="1830046"/>
            <a:ext cx="1369967" cy="27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2219253"/>
            <a:ext cx="1419860" cy="27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3187" y="2795323"/>
            <a:ext cx="619859" cy="33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92681" y="2852930"/>
            <a:ext cx="220767" cy="30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45" y="3371393"/>
            <a:ext cx="3785783" cy="236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식을 방정식으로 풀이하면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    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∴ 고유 벡터는                   임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19253"/>
            <a:ext cx="2359800" cy="13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3809604"/>
            <a:ext cx="1438003" cy="31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6899" y="4120284"/>
            <a:ext cx="1072961" cy="70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(2)      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대응하는 고유 벡터     를 구함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1221" y="1865564"/>
            <a:ext cx="750755" cy="2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0" y="1816004"/>
            <a:ext cx="265785" cy="35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580" y="2303056"/>
            <a:ext cx="3595757" cy="41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되므로 고유 벡터는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∴ 고유 벡터는                       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 정방행렬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대한 특성방정식을 이용하여 고유 값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{7, -2}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벡터는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[4 5]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[1 -1]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736" y="2161646"/>
            <a:ext cx="1323159" cy="74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1319" y="3140965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고유 벡터와 고유 값을 구할 수 있음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334467"/>
            <a:ext cx="6974683" cy="411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참고로 고유 벡터의 수학적 계산과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고유 벡터 결과가 다른 이유는 고유 벡터를 표시할 때는 보통 길이가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단위 벡터가 되도록 정규화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(normalization)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하기 때문임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873611"/>
            <a:ext cx="6457813" cy="125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가우스 소거법의 계산 방법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가우스 소거법은 다음과 같이 네 단계를 거쳐 계산함</a:t>
            </a: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(1)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방정식을 첨가행렬로 변환</a:t>
            </a: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(2)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행 변환 방법을 적용하여 첨가행렬을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RRF(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RowReduced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Form)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변환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(3)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첨가행렬의 결과를 방정식으로 표현함</a:t>
            </a: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(4)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방정식에 대입법을 적용하여 해를 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방정식으로 가우스 소거법을 적용해 보자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696354"/>
            <a:ext cx="2670628" cy="133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수학적으로 정리하면 다음과 같음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정방행렬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                            가 성립하는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아닌 벡터     가 존재할때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상수를 행렬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고유 값이라고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이에 대응하는 고유 벡터라고 함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0969" y="2159725"/>
            <a:ext cx="1683320" cy="29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3031" y="2104039"/>
            <a:ext cx="265785" cy="35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97992" y="2161646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144" y="2449681"/>
            <a:ext cx="265785" cy="35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580" y="2852931"/>
            <a:ext cx="2184969" cy="41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(1)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방정식을 첨가행렬로 변환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(2)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행 변환 방법을 적용하여 첨가행렬을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RRF(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RowReduced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Form)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변환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445" y="2334467"/>
            <a:ext cx="2108201" cy="120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4277209"/>
            <a:ext cx="3306372" cy="22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1988825"/>
            <a:ext cx="3582160" cy="389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(3)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첨가행렬의 결과를 방정식으로 표현함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829" y="2334467"/>
            <a:ext cx="2157970" cy="126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(4)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방정식에 대입법을 적용하여 해를 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세 번째 방정식으로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z = 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두 번째 방정식에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z = 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대입하면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+ 15 = 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y = 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첫 번째 방정식에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-3, z = 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대입하면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- 6 + 5 = 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x = 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= 4, y = -3, z = 5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873611"/>
            <a:ext cx="6750010" cy="469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4" y="1931218"/>
            <a:ext cx="3456706" cy="369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010443"/>
            <a:ext cx="3883140" cy="32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917" y="2507288"/>
            <a:ext cx="3443083" cy="260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931218"/>
            <a:ext cx="3377565" cy="459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88825"/>
            <a:ext cx="5729287" cy="130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60" y="1931218"/>
            <a:ext cx="7329118" cy="333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수식을 행렬로 표현하면 다음과 같음</a:t>
            </a:r>
          </a:p>
        </p:txBody>
      </p:sp>
      <p:grpSp>
        <p:nvGrpSpPr>
          <p:cNvPr id="9" name="그룹 11"/>
          <p:cNvGrpSpPr/>
          <p:nvPr/>
        </p:nvGrpSpPr>
        <p:grpSpPr>
          <a:xfrm>
            <a:off x="597117" y="2276860"/>
            <a:ext cx="8295408" cy="336350"/>
            <a:chOff x="597117" y="3035043"/>
            <a:chExt cx="8295408" cy="336350"/>
          </a:xfrm>
        </p:grpSpPr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769938" y="3035043"/>
              <a:ext cx="8122587" cy="3363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225425" lvl="0" indent="-225425" defTabSz="457200">
                <a:lnSpc>
                  <a:spcPct val="110000"/>
                </a:lnSpc>
                <a:spcBef>
                  <a:spcPts val="600"/>
                </a:spcBef>
              </a:pPr>
              <a:r>
                <a:rPr lang="ko-KR" altLang="en-US" sz="1200" b="1" dirty="0">
                  <a:solidFill>
                    <a:srgbClr val="504B4B"/>
                  </a:solidFill>
                  <a:latin typeface="KoPub돋움체_Pro Medium" pitchFamily="18" charset="-127"/>
                  <a:ea typeface="KoPub돋움체_Pro Medium" pitchFamily="18" charset="-127"/>
                </a:rPr>
                <a:t>고유 값과 고유 벡터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504B4B"/>
                </a:solidFill>
                <a:effectLst/>
                <a:uLnTx/>
                <a:uFillTx/>
                <a:latin typeface="KoPub돋움체_Pro Medium" pitchFamily="18" charset="-127"/>
                <a:ea typeface="KoPub돋움체_Pro Medium" pitchFamily="18" charset="-127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17" y="308222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03" y="2622502"/>
            <a:ext cx="5657640" cy="244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공간은 특정 고유 값에 대응되는 무수히 많은 고유 벡터가 이루는 공간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공간은 다음 성질이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‘고유 값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대응하는 모든 고유 벡터’에 ‘영 벡터’를 첨가하여 구성된 집합</a:t>
            </a: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각각의 고유 값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대응하는 행렬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고유 공간이 있음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2910537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3238043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6864" y="2852930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5327" y="3140965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예제로 고유 공간을 확인해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   일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     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적용하면                                            와 같은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수식이 성립함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161646"/>
            <a:ext cx="1370651" cy="86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4218" y="2161646"/>
            <a:ext cx="950751" cy="30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2856" y="2161646"/>
            <a:ext cx="2523523" cy="87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그룹 11"/>
          <p:cNvGrpSpPr/>
          <p:nvPr/>
        </p:nvGrpSpPr>
        <p:grpSpPr>
          <a:xfrm>
            <a:off x="597117" y="3601821"/>
            <a:ext cx="8295408" cy="336350"/>
            <a:chOff x="597117" y="3035043"/>
            <a:chExt cx="8295408" cy="336350"/>
          </a:xfrm>
        </p:grpSpPr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769938" y="3035043"/>
              <a:ext cx="8122587" cy="3363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225425" lvl="0" indent="-225425" defTabSz="457200">
                <a:lnSpc>
                  <a:spcPct val="110000"/>
                </a:lnSpc>
                <a:spcBef>
                  <a:spcPts val="600"/>
                </a:spcBef>
              </a:pPr>
              <a:r>
                <a:rPr lang="en-US" altLang="ko-KR" sz="1200" b="1" dirty="0">
                  <a:solidFill>
                    <a:srgbClr val="504B4B"/>
                  </a:solidFill>
                  <a:latin typeface="KoPub돋움체_Pro Medium" pitchFamily="18" charset="-127"/>
                  <a:ea typeface="KoPub돋움체_Pro Medium" pitchFamily="18" charset="-127"/>
                </a:rPr>
                <a:t>x</a:t>
              </a:r>
              <a:r>
                <a:rPr lang="en-US" altLang="ko-KR" sz="1200" b="1" baseline="-25000" dirty="0">
                  <a:solidFill>
                    <a:srgbClr val="504B4B"/>
                  </a:solidFill>
                  <a:latin typeface="KoPub돋움체_Pro Medium" pitchFamily="18" charset="-127"/>
                  <a:ea typeface="KoPub돋움체_Pro Medium" pitchFamily="18" charset="-127"/>
                </a:rPr>
                <a:t>1</a:t>
              </a:r>
              <a:r>
                <a:rPr lang="ko-KR" altLang="en-US" sz="1200" b="1" dirty="0">
                  <a:solidFill>
                    <a:srgbClr val="504B4B"/>
                  </a:solidFill>
                  <a:latin typeface="KoPub돋움체_Pro Medium" pitchFamily="18" charset="-127"/>
                  <a:ea typeface="KoPub돋움체_Pro Medium" pitchFamily="18" charset="-127"/>
                </a:rPr>
                <a:t>과 </a:t>
              </a:r>
              <a:r>
                <a:rPr lang="en-US" altLang="ko-KR" sz="1200" b="1" dirty="0">
                  <a:solidFill>
                    <a:srgbClr val="504B4B"/>
                  </a:solidFill>
                  <a:latin typeface="KoPub돋움체_Pro Medium" pitchFamily="18" charset="-127"/>
                  <a:ea typeface="KoPub돋움체_Pro Medium" pitchFamily="18" charset="-127"/>
                </a:rPr>
                <a:t>x</a:t>
              </a:r>
              <a:r>
                <a:rPr lang="en-US" altLang="ko-KR" sz="1200" b="1" baseline="-25000" dirty="0">
                  <a:solidFill>
                    <a:srgbClr val="504B4B"/>
                  </a:solidFill>
                  <a:latin typeface="KoPub돋움체_Pro Medium" pitchFamily="18" charset="-127"/>
                  <a:ea typeface="KoPub돋움체_Pro Medium" pitchFamily="18" charset="-127"/>
                </a:rPr>
                <a:t>2</a:t>
              </a:r>
              <a:r>
                <a:rPr lang="ko-KR" altLang="en-US" sz="1200" b="1" dirty="0">
                  <a:solidFill>
                    <a:srgbClr val="504B4B"/>
                  </a:solidFill>
                  <a:latin typeface="KoPub돋움체_Pro Medium" pitchFamily="18" charset="-127"/>
                  <a:ea typeface="KoPub돋움체_Pro Medium" pitchFamily="18" charset="-127"/>
                </a:rPr>
                <a:t>에 값을 대입한 결과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504B4B"/>
                </a:solidFill>
                <a:effectLst/>
                <a:uLnTx/>
                <a:uFillTx/>
                <a:latin typeface="KoPub돋움체_Pro Medium" pitchFamily="18" charset="-127"/>
                <a:ea typeface="KoPub돋움체_Pro Medium" pitchFamily="18" charset="-127"/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7117" y="308222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118" y="3922438"/>
            <a:ext cx="7676026" cy="12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다양한 값에 대한 결괏값임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3839597" cy="435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931218"/>
            <a:ext cx="5003193" cy="295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공간의 성질 중 ‘고유 값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대응하는 모든 고유 벡터’라고 했으므로    값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(3, 5)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대응하는 고유 벡터들이 고유 공간이 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그래프에서는 붉은색 직선이 고유 공간이 됨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7467" y="1816004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9101" y="1816004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11"/>
          <p:cNvGrpSpPr/>
          <p:nvPr/>
        </p:nvGrpSpPr>
        <p:grpSpPr>
          <a:xfrm>
            <a:off x="597117" y="2507288"/>
            <a:ext cx="8295408" cy="336350"/>
            <a:chOff x="597117" y="3035043"/>
            <a:chExt cx="8295408" cy="336350"/>
          </a:xfrm>
        </p:grpSpPr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769938" y="3035043"/>
              <a:ext cx="8122587" cy="3363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225425" lvl="0" indent="-225425" defTabSz="457200">
                <a:lnSpc>
                  <a:spcPct val="110000"/>
                </a:lnSpc>
                <a:spcBef>
                  <a:spcPts val="600"/>
                </a:spcBef>
              </a:pPr>
              <a:r>
                <a:rPr lang="ko-KR" altLang="en-US" sz="1200" b="1" dirty="0">
                  <a:solidFill>
                    <a:srgbClr val="504B4B"/>
                  </a:solidFill>
                  <a:latin typeface="KoPub돋움체_Pro Medium" pitchFamily="18" charset="-127"/>
                  <a:ea typeface="KoPub돋움체_Pro Medium" pitchFamily="18" charset="-127"/>
                </a:rPr>
                <a:t>고유 공간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504B4B"/>
                </a:solidFill>
                <a:effectLst/>
                <a:uLnTx/>
                <a:uFillTx/>
                <a:latin typeface="KoPub돋움체_Pro Medium" pitchFamily="18" charset="-127"/>
                <a:ea typeface="KoPub돋움체_Pro Medium" pitchFamily="18" charset="-127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7117" y="308222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117" y="2820046"/>
            <a:ext cx="4593192" cy="377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   상수를 행렬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고유 값이라고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이에 대응하는 고유 벡터라고 함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좀 더 쉽게 이해할 수 있도록 고유 값과 고유 벡터가 가지는 의미를 예시로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정방행렬              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값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 7,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벡터              일 때        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만족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하는지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만족함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214" y="1816004"/>
            <a:ext cx="265785" cy="35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8829" y="1816004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2759" y="2734834"/>
            <a:ext cx="637725" cy="34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2078" y="3025751"/>
            <a:ext cx="1022218" cy="60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895" y="3140965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70" y="3025751"/>
            <a:ext cx="756194" cy="65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5424" y="3082789"/>
            <a:ext cx="899776" cy="35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581" y="4245446"/>
            <a:ext cx="5102340" cy="148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73187" y="5811984"/>
            <a:ext cx="998600" cy="32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정방행렬              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값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 -2,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벡터                일 때        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만족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하는지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만족함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1870729"/>
            <a:ext cx="637725" cy="34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6563" y="2104039"/>
            <a:ext cx="1072441" cy="65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895" y="2219253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3957" y="2067427"/>
            <a:ext cx="941039" cy="64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45" y="2219253"/>
            <a:ext cx="985251" cy="34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73186" y="4869175"/>
            <a:ext cx="934287" cy="33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39565" y="3320044"/>
            <a:ext cx="5563894" cy="14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벡터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(4, 5), (1, -1)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R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공간이 정방행렬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의해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R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공간으로 변환될 때 ‘방향’은 똑같고 ‘배율’만 고유 값     배수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 변했다는 것을 알 수 있음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4218" y="2104039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1"/>
          <p:cNvGrpSpPr/>
          <p:nvPr/>
        </p:nvGrpSpPr>
        <p:grpSpPr>
          <a:xfrm>
            <a:off x="597117" y="2507288"/>
            <a:ext cx="8295408" cy="336350"/>
            <a:chOff x="597117" y="3035043"/>
            <a:chExt cx="8295408" cy="336350"/>
          </a:xfrm>
        </p:grpSpPr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769938" y="3035043"/>
              <a:ext cx="8122587" cy="3363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225425" lvl="0" indent="-225425" defTabSz="457200">
                <a:lnSpc>
                  <a:spcPct val="110000"/>
                </a:lnSpc>
                <a:spcBef>
                  <a:spcPts val="600"/>
                </a:spcBef>
              </a:pPr>
              <a:r>
                <a:rPr lang="ko-KR" altLang="en-US" sz="1200" b="1" dirty="0">
                  <a:solidFill>
                    <a:srgbClr val="504B4B"/>
                  </a:solidFill>
                  <a:latin typeface="KoPub돋움체_Pro Medium" pitchFamily="18" charset="-127"/>
                  <a:ea typeface="KoPub돋움체_Pro Medium" pitchFamily="18" charset="-127"/>
                </a:rPr>
                <a:t>예시 그래프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504B4B"/>
                </a:solidFill>
                <a:effectLst/>
                <a:uLnTx/>
                <a:uFillTx/>
                <a:latin typeface="KoPub돋움체_Pro Medium" pitchFamily="18" charset="-127"/>
                <a:ea typeface="KoPub돋움체_Pro Medium" pitchFamily="18" charset="-127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7117" y="308222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117" y="2795323"/>
            <a:ext cx="3936410" cy="379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벡터     에 대해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 정방행렬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곱하는 결과와    상수를 곱하는 결과가 같음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행렬 곱의 결과가 원래 벡터와 ‘방향’은 같고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배율’만    상수만큼 비례해서 변했다는 것을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고유 값을 구하는 공식은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값이 변하지 않고 행렬이 그대로 나오게 하고자 단위행렬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(I)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곱함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단위행렬과 곱함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829" y="1816004"/>
            <a:ext cx="265785" cy="35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1405" y="1816004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40" y="2161646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580" y="3083358"/>
            <a:ext cx="6134463" cy="58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4120284"/>
            <a:ext cx="239486" cy="3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 정방행렬  을 이용하여 고유 값을 구해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 정방행렬                   에 대해                                              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풀어보면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2279" y="1758397"/>
            <a:ext cx="1065616" cy="64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0275" y="2449681"/>
            <a:ext cx="1024371" cy="62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8323" y="2392074"/>
            <a:ext cx="2646569" cy="67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581" y="3659428"/>
            <a:ext cx="3698476" cy="278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값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벡터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고유 공간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고유 값과 고유 벡터란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    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이므로 다음과 같이 고유 값을 구할 수 있음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816004"/>
            <a:ext cx="1218317" cy="30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2334467"/>
            <a:ext cx="5445452" cy="264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E0AC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5976</TotalTime>
  <Words>1281</Words>
  <Application>Microsoft Office PowerPoint</Application>
  <PresentationFormat>화면 슬라이드 쇼(4:3)</PresentationFormat>
  <Paragraphs>199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  <vt:lpstr>고유 값, 고유 벡터, 고유 공간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ai</cp:lastModifiedBy>
  <cp:revision>1164</cp:revision>
  <cp:lastPrinted>2016-08-10T06:58:55Z</cp:lastPrinted>
  <dcterms:created xsi:type="dcterms:W3CDTF">2013-04-05T19:58:06Z</dcterms:created>
  <dcterms:modified xsi:type="dcterms:W3CDTF">2020-10-29T19:39:15Z</dcterms:modified>
</cp:coreProperties>
</file>